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46"/>
  </p:notesMasterIdLst>
  <p:sldIdLst>
    <p:sldId id="366" r:id="rId3"/>
    <p:sldId id="411" r:id="rId4"/>
    <p:sldId id="461" r:id="rId5"/>
    <p:sldId id="463" r:id="rId6"/>
    <p:sldId id="464" r:id="rId7"/>
    <p:sldId id="465" r:id="rId8"/>
    <p:sldId id="466" r:id="rId9"/>
    <p:sldId id="467" r:id="rId10"/>
    <p:sldId id="450" r:id="rId11"/>
    <p:sldId id="469" r:id="rId12"/>
    <p:sldId id="470" r:id="rId13"/>
    <p:sldId id="471" r:id="rId14"/>
    <p:sldId id="472" r:id="rId15"/>
    <p:sldId id="512" r:id="rId16"/>
    <p:sldId id="477" r:id="rId17"/>
    <p:sldId id="478" r:id="rId18"/>
    <p:sldId id="518" r:id="rId19"/>
    <p:sldId id="519" r:id="rId20"/>
    <p:sldId id="517" r:id="rId21"/>
    <p:sldId id="475" r:id="rId22"/>
    <p:sldId id="482" r:id="rId23"/>
    <p:sldId id="456" r:id="rId24"/>
    <p:sldId id="488" r:id="rId25"/>
    <p:sldId id="491" r:id="rId26"/>
    <p:sldId id="520" r:id="rId27"/>
    <p:sldId id="451" r:id="rId28"/>
    <p:sldId id="452" r:id="rId29"/>
    <p:sldId id="522" r:id="rId30"/>
    <p:sldId id="399" r:id="rId31"/>
    <p:sldId id="400" r:id="rId32"/>
    <p:sldId id="402" r:id="rId33"/>
    <p:sldId id="401" r:id="rId34"/>
    <p:sldId id="389" r:id="rId35"/>
    <p:sldId id="442" r:id="rId36"/>
    <p:sldId id="410" r:id="rId37"/>
    <p:sldId id="414" r:id="rId38"/>
    <p:sldId id="419" r:id="rId39"/>
    <p:sldId id="445" r:id="rId40"/>
    <p:sldId id="447" r:id="rId41"/>
    <p:sldId id="523" r:id="rId42"/>
    <p:sldId id="457" r:id="rId43"/>
    <p:sldId id="524" r:id="rId44"/>
    <p:sldId id="397" r:id="rId4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AF3"/>
    <a:srgbClr val="5FA7E3"/>
    <a:srgbClr val="63AAE2"/>
    <a:srgbClr val="63AADB"/>
    <a:srgbClr val="66B5DC"/>
    <a:srgbClr val="66ACDC"/>
    <a:srgbClr val="0094CA"/>
    <a:srgbClr val="0A0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76" autoAdjust="0"/>
  </p:normalViewPr>
  <p:slideViewPr>
    <p:cSldViewPr>
      <p:cViewPr>
        <p:scale>
          <a:sx n="70" d="100"/>
          <a:sy n="70" d="100"/>
        </p:scale>
        <p:origin x="1962" y="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6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2019-01-24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18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26.08.02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Halle, 9.9.2002,   F. Mezei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DCC3DB-43E2-44B1-AFFE-A7C2ED124133}" type="slidenum">
              <a:rPr lang="en-GB" altLang="en-US" sz="1200">
                <a:latin typeface="Times New Roman" panose="02020603050405020304" pitchFamily="18" charset="0"/>
              </a:rPr>
              <a:pPr/>
              <a:t>10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951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26.08.02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Halle, 9.9.2002,   F. Mezei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2EA4E0-8960-4BEB-8930-8D77A29ABA00}" type="slidenum">
              <a:rPr lang="en-GB" altLang="en-US" sz="1200">
                <a:latin typeface="Times New Roman" panose="02020603050405020304" pitchFamily="18" charset="0"/>
              </a:rPr>
              <a:pPr/>
              <a:t>11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124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26.08.02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Halle, 9.9.2002,   F. Mezei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84800A-22CD-4DF0-B5B7-47C84331E6ED}" type="slidenum">
              <a:rPr lang="en-GB" altLang="en-US" sz="1200">
                <a:latin typeface="Times New Roman" panose="02020603050405020304" pitchFamily="18" charset="0"/>
              </a:rPr>
              <a:pPr/>
              <a:t>12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8079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26.08.02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Halle, 9.9.2002,   F. Mezei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6938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1E9501-5BC9-4996-8930-96F3D4F8648E}" type="slidenum">
              <a:rPr lang="en-GB" altLang="en-US" sz="1200">
                <a:latin typeface="Times New Roman" panose="02020603050405020304" pitchFamily="18" charset="0"/>
              </a:rPr>
              <a:pPr/>
              <a:t>13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58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513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012EB-4569-40A6-8957-E1BCCEEB98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2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153E6-092B-4DDC-83A1-3FFA7ED0C11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059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41F0C-2A62-4E5C-BC1C-E216647EFBA7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563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2019-01-24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260650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3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2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3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6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6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7320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1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4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8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2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795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795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9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2019-01-24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2019-01-24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3" y="260650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2019-01-24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1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1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199" y="256812"/>
            <a:ext cx="7139138" cy="1178655"/>
          </a:xfrm>
          <a:prstGeom prst="rect">
            <a:avLst/>
          </a:prstGeom>
        </p:spPr>
        <p:txBody>
          <a:bodyPr lIns="0" tIns="0" rIns="0" bIns="0"/>
          <a:lstStyle>
            <a:lvl1pPr algn="l" defTabSz="85725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6" name="Shape 46"/>
          <p:cNvSpPr/>
          <p:nvPr/>
        </p:nvSpPr>
        <p:spPr>
          <a:xfrm>
            <a:off x="-2" y="-2"/>
            <a:ext cx="9144003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857250"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5827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05D766-D489-4886-AAA1-3B29775F1B08}" type="datetime1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3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230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7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2019-01-24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70" r:id="rId6"/>
    <p:sldLayoutId id="2147483678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6356507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19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119"/>
              <a:t>2019-01-24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507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19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507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19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457119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5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1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699" algn="l" defTabSz="4571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59" algn="l" defTabSz="4571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7" indent="-228559" algn="l" defTabSz="4571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6" indent="-228559" algn="l" defTabSz="4571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4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2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2" y="408941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720080" y="2116030"/>
            <a:ext cx="8028384" cy="181586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and moderators at long pulse neutron sources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-107504" y="3789040"/>
            <a:ext cx="9144000" cy="246219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457119"/>
            <a:r>
              <a:rPr lang="en-GB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PAC</a:t>
            </a:r>
            <a:endParaRPr lang="en-GB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119"/>
            <a:r>
              <a:rPr lang="en-GB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25, 2019</a:t>
            </a:r>
            <a:endParaRPr lang="en-GB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119"/>
            <a:endParaRPr lang="en-GB" sz="2400" dirty="0" smtClean="0">
              <a:solidFill>
                <a:srgbClr val="FFFFFF"/>
              </a:solidFill>
            </a:endParaRPr>
          </a:p>
          <a:p>
            <a:pPr algn="ctr" defTabSz="457119"/>
            <a:r>
              <a:rPr lang="en-GB" sz="2200" dirty="0" smtClean="0">
                <a:solidFill>
                  <a:srgbClr val="FFFFFF"/>
                </a:solidFill>
              </a:rPr>
              <a:t>F. Mezei</a:t>
            </a:r>
          </a:p>
          <a:p>
            <a:pPr algn="ctr" defTabSz="457119"/>
            <a:r>
              <a:rPr lang="en-GB" sz="2200" dirty="0" smtClean="0">
                <a:solidFill>
                  <a:srgbClr val="FFFFFF"/>
                </a:solidFill>
              </a:rPr>
              <a:t>Technical coordinator, ESS ERIC</a:t>
            </a:r>
          </a:p>
          <a:p>
            <a:pPr algn="ctr" defTabSz="457119"/>
            <a:r>
              <a:rPr lang="en-GB" sz="2200" dirty="0" err="1" smtClean="0">
                <a:solidFill>
                  <a:srgbClr val="FFFFFF"/>
                </a:solidFill>
              </a:rPr>
              <a:t>Prof.</a:t>
            </a:r>
            <a:r>
              <a:rPr lang="en-GB" sz="2200" dirty="0" smtClean="0">
                <a:solidFill>
                  <a:srgbClr val="FFFFFF"/>
                </a:solidFill>
              </a:rPr>
              <a:t> emeritus, HAS Wigner RC.</a:t>
            </a:r>
            <a:endParaRPr lang="en-GB" sz="2200" dirty="0" smtClean="0">
              <a:solidFill>
                <a:srgbClr val="FFFFFF"/>
              </a:solidFill>
            </a:endParaRPr>
          </a:p>
          <a:p>
            <a:pPr algn="ctr" defTabSz="457119"/>
            <a:endParaRPr lang="en-GB" sz="2000" dirty="0" smtClean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0606" y="5901102"/>
            <a:ext cx="44704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</a:pPr>
            <a:r>
              <a:rPr lang="en-GB" dirty="0" err="1" smtClean="0">
                <a:solidFill>
                  <a:srgbClr val="FFFFFF"/>
                </a:solidFill>
              </a:rPr>
              <a:t>www.europeanspallationsource.se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zövegdoboz 14"/>
          <p:cNvSpPr txBox="1">
            <a:spLocks noChangeArrowheads="1"/>
          </p:cNvSpPr>
          <p:nvPr/>
        </p:nvSpPr>
        <p:spPr bwMode="auto">
          <a:xfrm>
            <a:off x="407988" y="3640138"/>
            <a:ext cx="809783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b="1">
                <a:sym typeface="Wingdings" panose="05000000000000000000" pitchFamily="2" charset="2"/>
              </a:rPr>
              <a:t>Variety of different lay-outs</a:t>
            </a:r>
            <a:r>
              <a:rPr lang="hu-HU" altLang="en-US" sz="2000" b="1">
                <a:sym typeface="Wingdings" panose="05000000000000000000" pitchFamily="2" charset="2"/>
              </a:rPr>
              <a:t>, e.g. SNS</a:t>
            </a:r>
            <a:endParaRPr lang="en-US" altLang="en-US" sz="2000" b="1">
              <a:sym typeface="Wingdings" panose="05000000000000000000" pitchFamily="2" charset="2"/>
            </a:endParaRPr>
          </a:p>
          <a:p>
            <a:pPr algn="just"/>
            <a:endParaRPr lang="en-US" altLang="en-US" sz="2000" b="1">
              <a:sym typeface="Wingdings" panose="05000000000000000000" pitchFamily="2" charset="2"/>
            </a:endParaRPr>
          </a:p>
          <a:p>
            <a:pPr algn="just"/>
            <a:endParaRPr lang="en-US" altLang="en-US" sz="2000" b="1">
              <a:sym typeface="Wingdings" panose="05000000000000000000" pitchFamily="2" charset="2"/>
            </a:endParaRPr>
          </a:p>
          <a:p>
            <a:pPr algn="just"/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Instantaneous power on target (for 1 MW at </a:t>
            </a:r>
          </a:p>
          <a:p>
            <a:pPr algn="just"/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60 Hz, i.e. 17 kj in ~1 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s pulse</a:t>
            </a:r>
            <a:r>
              <a:rPr lang="hu-HU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 on target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):  17 x</a:t>
            </a:r>
          </a:p>
          <a:p>
            <a:pPr algn="just"/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</a:t>
            </a:r>
          </a:p>
          <a:p>
            <a:pPr algn="just"/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endParaRPr lang="en-US" altLang="en-US" sz="2000">
              <a:solidFill>
                <a:srgbClr val="FF0000"/>
              </a:solidFill>
            </a:endParaRPr>
          </a:p>
        </p:txBody>
      </p:sp>
      <p:pic>
        <p:nvPicPr>
          <p:cNvPr id="18436" name="Picture 4" descr="niagaraf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4064000"/>
            <a:ext cx="2809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0"/>
          <p:cNvSpPr txBox="1">
            <a:spLocks noChangeArrowheads="1"/>
          </p:cNvSpPr>
          <p:nvPr/>
        </p:nvSpPr>
        <p:spPr bwMode="auto">
          <a:xfrm>
            <a:off x="-144016" y="44624"/>
            <a:ext cx="9756576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 dirty="0">
                <a:latin typeface="Comic Sans MS" panose="030F0702030302020204" pitchFamily="66" charset="0"/>
                <a:sym typeface="Wingdings" panose="05000000000000000000" pitchFamily="2" charset="2"/>
              </a:rPr>
              <a:t>	Short pulses spallation sources: current generation</a:t>
            </a:r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6"/>
          <a:stretch>
            <a:fillRect/>
          </a:stretch>
        </p:blipFill>
        <p:spPr bwMode="auto">
          <a:xfrm>
            <a:off x="1035050" y="942975"/>
            <a:ext cx="4410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Szövegdoboz 8"/>
          <p:cNvSpPr txBox="1">
            <a:spLocks noChangeArrowheads="1"/>
          </p:cNvSpPr>
          <p:nvPr/>
        </p:nvSpPr>
        <p:spPr bwMode="auto">
          <a:xfrm>
            <a:off x="7010400" y="4876800"/>
            <a:ext cx="10588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b="1">
                <a:solidFill>
                  <a:schemeClr val="bg1"/>
                </a:solidFill>
              </a:rPr>
              <a:t>1 GW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églalap 34"/>
          <p:cNvSpPr>
            <a:spLocks noChangeArrowheads="1"/>
          </p:cNvSpPr>
          <p:nvPr/>
        </p:nvSpPr>
        <p:spPr bwMode="auto">
          <a:xfrm>
            <a:off x="3276600" y="4391025"/>
            <a:ext cx="304800" cy="46038"/>
          </a:xfrm>
          <a:prstGeom prst="rect">
            <a:avLst/>
          </a:prstGeom>
          <a:solidFill>
            <a:schemeClr val="accent1"/>
          </a:solidFill>
          <a:ln w="571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19460" name="Kép 15" descr="EQUIV-LIN-SHORT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r="41438" b="68889"/>
          <a:stretch>
            <a:fillRect/>
          </a:stretch>
        </p:blipFill>
        <p:spPr bwMode="auto">
          <a:xfrm>
            <a:off x="252413" y="3857625"/>
            <a:ext cx="4900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zövegdoboz 12"/>
          <p:cNvSpPr txBox="1">
            <a:spLocks noChangeArrowheads="1"/>
          </p:cNvSpPr>
          <p:nvPr/>
        </p:nvSpPr>
        <p:spPr bwMode="auto">
          <a:xfrm>
            <a:off x="4770438" y="1855788"/>
            <a:ext cx="4410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ym typeface="Wingdings" panose="05000000000000000000" pitchFamily="2" charset="2"/>
              </a:rPr>
              <a:t>Cost equivalent linear accelerator alone can produce the same cold neutron pulses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by ~100 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s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proton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 pulses at ~ 0.15 GW instantaneous</a:t>
            </a:r>
          </a:p>
          <a:p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power</a:t>
            </a:r>
            <a:endParaRPr lang="en-US" altLang="en-US" sz="2000"/>
          </a:p>
        </p:txBody>
      </p:sp>
      <p:grpSp>
        <p:nvGrpSpPr>
          <p:cNvPr id="19462" name="Csoportba foglalás 15"/>
          <p:cNvGrpSpPr>
            <a:grpSpLocks/>
          </p:cNvGrpSpPr>
          <p:nvPr/>
        </p:nvGrpSpPr>
        <p:grpSpPr bwMode="auto">
          <a:xfrm>
            <a:off x="92075" y="663575"/>
            <a:ext cx="4678363" cy="2852738"/>
            <a:chOff x="265113" y="909638"/>
            <a:chExt cx="8658225" cy="5140325"/>
          </a:xfrm>
        </p:grpSpPr>
        <p:pic>
          <p:nvPicPr>
            <p:cNvPr id="194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6"/>
            <a:stretch>
              <a:fillRect/>
            </a:stretch>
          </p:blipFill>
          <p:spPr bwMode="auto">
            <a:xfrm>
              <a:off x="265113" y="909638"/>
              <a:ext cx="8658225" cy="51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585789" y="998540"/>
              <a:ext cx="1593695" cy="55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 i="1">
                  <a:solidFill>
                    <a:srgbClr val="FF0000"/>
                  </a:solidFill>
                </a:rPr>
                <a:t>simplify</a:t>
              </a:r>
            </a:p>
          </p:txBody>
        </p:sp>
        <p:grpSp>
          <p:nvGrpSpPr>
            <p:cNvPr id="19468" name="Group 16"/>
            <p:cNvGrpSpPr>
              <a:grpSpLocks/>
            </p:cNvGrpSpPr>
            <p:nvPr/>
          </p:nvGrpSpPr>
          <p:grpSpPr bwMode="auto">
            <a:xfrm>
              <a:off x="4549775" y="2162175"/>
              <a:ext cx="1638300" cy="587375"/>
              <a:chOff x="2866" y="1362"/>
              <a:chExt cx="1032" cy="370"/>
            </a:xfrm>
          </p:grpSpPr>
          <p:grpSp>
            <p:nvGrpSpPr>
              <p:cNvPr id="19469" name="Group 8"/>
              <p:cNvGrpSpPr>
                <a:grpSpLocks/>
              </p:cNvGrpSpPr>
              <p:nvPr/>
            </p:nvGrpSpPr>
            <p:grpSpPr bwMode="auto">
              <a:xfrm>
                <a:off x="3296" y="1362"/>
                <a:ext cx="602" cy="370"/>
                <a:chOff x="3066" y="1782"/>
                <a:chExt cx="446" cy="355"/>
              </a:xfrm>
            </p:grpSpPr>
            <p:sp>
              <p:nvSpPr>
                <p:cNvPr id="19473" name="Line 9"/>
                <p:cNvSpPr>
                  <a:spLocks noChangeShapeType="1"/>
                </p:cNvSpPr>
                <p:nvPr/>
              </p:nvSpPr>
              <p:spPr bwMode="auto">
                <a:xfrm>
                  <a:off x="3066" y="1782"/>
                  <a:ext cx="446" cy="35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3066" y="1782"/>
                  <a:ext cx="446" cy="23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470" name="Group 11"/>
              <p:cNvGrpSpPr>
                <a:grpSpLocks/>
              </p:cNvGrpSpPr>
              <p:nvPr/>
            </p:nvGrpSpPr>
            <p:grpSpPr bwMode="auto">
              <a:xfrm>
                <a:off x="2866" y="1432"/>
                <a:ext cx="248" cy="230"/>
                <a:chOff x="2961" y="1907"/>
                <a:chExt cx="115" cy="115"/>
              </a:xfrm>
            </p:grpSpPr>
            <p:sp>
              <p:nvSpPr>
                <p:cNvPr id="19471" name="Line 12"/>
                <p:cNvSpPr>
                  <a:spLocks noChangeShapeType="1"/>
                </p:cNvSpPr>
                <p:nvPr/>
              </p:nvSpPr>
              <p:spPr bwMode="auto">
                <a:xfrm>
                  <a:off x="2961" y="1907"/>
                  <a:ext cx="11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2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961" y="1907"/>
                  <a:ext cx="10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9464" name="Szövegdoboz 30"/>
          <p:cNvSpPr txBox="1">
            <a:spLocks noChangeArrowheads="1"/>
          </p:cNvSpPr>
          <p:nvPr/>
        </p:nvSpPr>
        <p:spPr bwMode="auto">
          <a:xfrm>
            <a:off x="1785938" y="3857625"/>
            <a:ext cx="1490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1600" b="1"/>
              <a:t>15 kj/pulse</a:t>
            </a:r>
            <a:endParaRPr lang="en-US" altLang="en-US" sz="1600" b="1"/>
          </a:p>
        </p:txBody>
      </p:sp>
      <p:cxnSp>
        <p:nvCxnSpPr>
          <p:cNvPr id="19465" name="Egyenes összekötő nyíllal 32"/>
          <p:cNvCxnSpPr>
            <a:cxnSpLocks noChangeShapeType="1"/>
          </p:cNvCxnSpPr>
          <p:nvPr/>
        </p:nvCxnSpPr>
        <p:spPr bwMode="auto">
          <a:xfrm rot="5400000">
            <a:off x="1249363" y="4427538"/>
            <a:ext cx="1174750" cy="7112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982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abadkézi sokszög 27"/>
          <p:cNvSpPr/>
          <p:nvPr/>
        </p:nvSpPr>
        <p:spPr bwMode="auto">
          <a:xfrm>
            <a:off x="2700338" y="4513263"/>
            <a:ext cx="217487" cy="1147762"/>
          </a:xfrm>
          <a:custGeom>
            <a:avLst/>
            <a:gdLst>
              <a:gd name="connsiteX0" fmla="*/ 101600 w 217715"/>
              <a:gd name="connsiteY0" fmla="*/ 0 h 1146628"/>
              <a:gd name="connsiteX1" fmla="*/ 0 w 217715"/>
              <a:gd name="connsiteY1" fmla="*/ 1146628 h 1146628"/>
              <a:gd name="connsiteX2" fmla="*/ 217715 w 217715"/>
              <a:gd name="connsiteY2" fmla="*/ 1146628 h 1146628"/>
              <a:gd name="connsiteX3" fmla="*/ 101600 w 217715"/>
              <a:gd name="connsiteY3" fmla="*/ 0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5" h="1146628">
                <a:moveTo>
                  <a:pt x="101600" y="0"/>
                </a:moveTo>
                <a:lnTo>
                  <a:pt x="0" y="1146628"/>
                </a:lnTo>
                <a:lnTo>
                  <a:pt x="217715" y="1146628"/>
                </a:lnTo>
                <a:lnTo>
                  <a:pt x="1016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Arial" charset="0"/>
            </a:endParaRPr>
          </a:p>
        </p:txBody>
      </p:sp>
      <p:sp>
        <p:nvSpPr>
          <p:cNvPr id="20484" name="Téglalap 34"/>
          <p:cNvSpPr>
            <a:spLocks noChangeArrowheads="1"/>
          </p:cNvSpPr>
          <p:nvPr/>
        </p:nvSpPr>
        <p:spPr bwMode="auto">
          <a:xfrm>
            <a:off x="3276600" y="4391025"/>
            <a:ext cx="304800" cy="46038"/>
          </a:xfrm>
          <a:prstGeom prst="rect">
            <a:avLst/>
          </a:prstGeom>
          <a:solidFill>
            <a:schemeClr val="accent1"/>
          </a:solidFill>
          <a:ln w="571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1" name="Szövegdoboz 30"/>
          <p:cNvSpPr txBox="1"/>
          <p:nvPr/>
        </p:nvSpPr>
        <p:spPr>
          <a:xfrm>
            <a:off x="4935538" y="3924300"/>
            <a:ext cx="4059237" cy="19697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cs typeface="+mn-cs"/>
              </a:rPr>
              <a:t>If we find ways to control pulse parameters by neutron beam choppers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en-US" sz="1800" b="1" dirty="0">
                <a:cs typeface="+mn-cs"/>
              </a:rPr>
              <a:t>(pulse length, repetition rate): </a:t>
            </a:r>
          </a:p>
          <a:p>
            <a:pPr eaLnBrk="0" hangingPunct="0">
              <a:defRPr/>
            </a:pPr>
            <a:endParaRPr lang="en-US" sz="12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cs typeface="+mn-cs"/>
                <a:sym typeface="Symbol"/>
              </a:rPr>
              <a:t> </a:t>
            </a:r>
            <a:r>
              <a:rPr lang="en-US" sz="1800" b="1" dirty="0">
                <a:cs typeface="+mn-cs"/>
              </a:rPr>
              <a:t>Leave the linac on for more neutrons per pulse and higher peak brightness  </a:t>
            </a:r>
            <a:r>
              <a:rPr lang="en-US" sz="1800" b="1" dirty="0">
                <a:solidFill>
                  <a:srgbClr val="FF0000"/>
                </a:solidFill>
                <a:cs typeface="+mn-cs"/>
              </a:rPr>
              <a:t>(Long Pulse source)</a:t>
            </a:r>
          </a:p>
        </p:txBody>
      </p:sp>
      <p:grpSp>
        <p:nvGrpSpPr>
          <p:cNvPr id="20487" name="Csoportba foglalás 15"/>
          <p:cNvGrpSpPr>
            <a:grpSpLocks/>
          </p:cNvGrpSpPr>
          <p:nvPr/>
        </p:nvGrpSpPr>
        <p:grpSpPr bwMode="auto">
          <a:xfrm>
            <a:off x="92075" y="663575"/>
            <a:ext cx="4678363" cy="2852738"/>
            <a:chOff x="265113" y="909638"/>
            <a:chExt cx="8658225" cy="5140325"/>
          </a:xfrm>
        </p:grpSpPr>
        <p:pic>
          <p:nvPicPr>
            <p:cNvPr id="208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6"/>
            <a:stretch>
              <a:fillRect/>
            </a:stretch>
          </p:blipFill>
          <p:spPr bwMode="auto">
            <a:xfrm>
              <a:off x="265113" y="909638"/>
              <a:ext cx="8658225" cy="51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23" name="Text Box 7"/>
            <p:cNvSpPr txBox="1">
              <a:spLocks noChangeArrowheads="1"/>
            </p:cNvSpPr>
            <p:nvPr/>
          </p:nvSpPr>
          <p:spPr bwMode="auto">
            <a:xfrm>
              <a:off x="585789" y="998540"/>
              <a:ext cx="1593695" cy="55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 i="1">
                  <a:solidFill>
                    <a:srgbClr val="FF0000"/>
                  </a:solidFill>
                </a:rPr>
                <a:t>simplify</a:t>
              </a:r>
            </a:p>
          </p:txBody>
        </p:sp>
        <p:grpSp>
          <p:nvGrpSpPr>
            <p:cNvPr id="20824" name="Group 16"/>
            <p:cNvGrpSpPr>
              <a:grpSpLocks/>
            </p:cNvGrpSpPr>
            <p:nvPr/>
          </p:nvGrpSpPr>
          <p:grpSpPr bwMode="auto">
            <a:xfrm>
              <a:off x="4549775" y="2162175"/>
              <a:ext cx="1638300" cy="587375"/>
              <a:chOff x="2866" y="1362"/>
              <a:chExt cx="1032" cy="370"/>
            </a:xfrm>
          </p:grpSpPr>
          <p:grpSp>
            <p:nvGrpSpPr>
              <p:cNvPr id="20825" name="Group 8"/>
              <p:cNvGrpSpPr>
                <a:grpSpLocks/>
              </p:cNvGrpSpPr>
              <p:nvPr/>
            </p:nvGrpSpPr>
            <p:grpSpPr bwMode="auto">
              <a:xfrm>
                <a:off x="3296" y="1362"/>
                <a:ext cx="602" cy="370"/>
                <a:chOff x="3066" y="1782"/>
                <a:chExt cx="446" cy="355"/>
              </a:xfrm>
            </p:grpSpPr>
            <p:sp>
              <p:nvSpPr>
                <p:cNvPr id="20829" name="Line 9"/>
                <p:cNvSpPr>
                  <a:spLocks noChangeShapeType="1"/>
                </p:cNvSpPr>
                <p:nvPr/>
              </p:nvSpPr>
              <p:spPr bwMode="auto">
                <a:xfrm>
                  <a:off x="3066" y="1782"/>
                  <a:ext cx="446" cy="35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30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3066" y="1782"/>
                  <a:ext cx="446" cy="23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826" name="Group 11"/>
              <p:cNvGrpSpPr>
                <a:grpSpLocks/>
              </p:cNvGrpSpPr>
              <p:nvPr/>
            </p:nvGrpSpPr>
            <p:grpSpPr bwMode="auto">
              <a:xfrm>
                <a:off x="2866" y="1432"/>
                <a:ext cx="248" cy="230"/>
                <a:chOff x="2961" y="1907"/>
                <a:chExt cx="115" cy="115"/>
              </a:xfrm>
            </p:grpSpPr>
            <p:sp>
              <p:nvSpPr>
                <p:cNvPr id="20827" name="Line 12"/>
                <p:cNvSpPr>
                  <a:spLocks noChangeShapeType="1"/>
                </p:cNvSpPr>
                <p:nvPr/>
              </p:nvSpPr>
              <p:spPr bwMode="auto">
                <a:xfrm>
                  <a:off x="2961" y="1907"/>
                  <a:ext cx="11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8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961" y="1907"/>
                  <a:ext cx="10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488" name="Szövegdoboz 31"/>
          <p:cNvSpPr txBox="1">
            <a:spLocks noChangeArrowheads="1"/>
          </p:cNvSpPr>
          <p:nvPr/>
        </p:nvSpPr>
        <p:spPr bwMode="auto">
          <a:xfrm>
            <a:off x="1785938" y="3857625"/>
            <a:ext cx="1490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1600" b="1"/>
              <a:t>300 kj/pulse</a:t>
            </a:r>
            <a:endParaRPr lang="en-US" altLang="en-US" sz="1600" b="1"/>
          </a:p>
        </p:txBody>
      </p:sp>
      <p:cxnSp>
        <p:nvCxnSpPr>
          <p:cNvPr id="20489" name="Egyenes összekötő nyíllal 32"/>
          <p:cNvCxnSpPr>
            <a:cxnSpLocks noChangeShapeType="1"/>
          </p:cNvCxnSpPr>
          <p:nvPr/>
        </p:nvCxnSpPr>
        <p:spPr bwMode="auto">
          <a:xfrm rot="16200000" flipH="1">
            <a:off x="2128044" y="4260057"/>
            <a:ext cx="317500" cy="1889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0" name="Szövegdoboz 12"/>
          <p:cNvSpPr txBox="1">
            <a:spLocks noChangeArrowheads="1"/>
          </p:cNvSpPr>
          <p:nvPr/>
        </p:nvSpPr>
        <p:spPr bwMode="auto">
          <a:xfrm>
            <a:off x="4770438" y="1855788"/>
            <a:ext cx="4410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ym typeface="Wingdings" panose="05000000000000000000" pitchFamily="2" charset="2"/>
              </a:rPr>
              <a:t>Cost equivalent linear accelerator alone can produce the same cold neutron pulses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by ~100 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s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proton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 pulses at ~ 0.15 GW instantaneous</a:t>
            </a:r>
          </a:p>
          <a:p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power</a:t>
            </a:r>
            <a:endParaRPr lang="en-US" altLang="en-US" sz="2000"/>
          </a:p>
        </p:txBody>
      </p:sp>
      <p:grpSp>
        <p:nvGrpSpPr>
          <p:cNvPr id="20491" name="Group 23"/>
          <p:cNvGrpSpPr>
            <a:grpSpLocks noChangeAspect="1"/>
          </p:cNvGrpSpPr>
          <p:nvPr/>
        </p:nvGrpSpPr>
        <p:grpSpPr bwMode="auto">
          <a:xfrm>
            <a:off x="250825" y="3286125"/>
            <a:ext cx="4756150" cy="2736850"/>
            <a:chOff x="158" y="2070"/>
            <a:chExt cx="2996" cy="1724"/>
          </a:xfrm>
        </p:grpSpPr>
        <p:sp>
          <p:nvSpPr>
            <p:cNvPr id="20492" name="AutoShape 22"/>
            <p:cNvSpPr>
              <a:spLocks noChangeAspect="1" noChangeArrowheads="1" noTextEdit="1"/>
            </p:cNvSpPr>
            <p:nvPr/>
          </p:nvSpPr>
          <p:spPr bwMode="auto">
            <a:xfrm>
              <a:off x="158" y="2420"/>
              <a:ext cx="2996" cy="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493" name="Group 224"/>
            <p:cNvGrpSpPr>
              <a:grpSpLocks/>
            </p:cNvGrpSpPr>
            <p:nvPr/>
          </p:nvGrpSpPr>
          <p:grpSpPr bwMode="auto">
            <a:xfrm>
              <a:off x="473" y="2070"/>
              <a:ext cx="2576" cy="1628"/>
              <a:chOff x="473" y="2070"/>
              <a:chExt cx="2576" cy="1628"/>
            </a:xfrm>
          </p:grpSpPr>
          <p:sp>
            <p:nvSpPr>
              <p:cNvPr id="20622" name="Rectangle 24"/>
              <p:cNvSpPr>
                <a:spLocks noChangeArrowheads="1"/>
              </p:cNvSpPr>
              <p:nvPr/>
            </p:nvSpPr>
            <p:spPr bwMode="auto">
              <a:xfrm>
                <a:off x="746" y="3612"/>
                <a:ext cx="6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0</a:t>
                </a:r>
                <a:endParaRPr lang="en-US" altLang="en-US"/>
              </a:p>
            </p:txBody>
          </p:sp>
          <p:sp>
            <p:nvSpPr>
              <p:cNvPr id="20623" name="Rectangle 25"/>
              <p:cNvSpPr>
                <a:spLocks noChangeArrowheads="1"/>
              </p:cNvSpPr>
              <p:nvPr/>
            </p:nvSpPr>
            <p:spPr bwMode="auto">
              <a:xfrm>
                <a:off x="1077" y="3612"/>
                <a:ext cx="13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500</a:t>
                </a:r>
                <a:endParaRPr lang="en-US" altLang="en-US"/>
              </a:p>
            </p:txBody>
          </p:sp>
          <p:sp>
            <p:nvSpPr>
              <p:cNvPr id="20624" name="Rectangle 26"/>
              <p:cNvSpPr>
                <a:spLocks noChangeArrowheads="1"/>
              </p:cNvSpPr>
              <p:nvPr/>
            </p:nvSpPr>
            <p:spPr bwMode="auto">
              <a:xfrm>
                <a:off x="1425" y="3612"/>
                <a:ext cx="1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1000</a:t>
                </a:r>
                <a:endParaRPr lang="en-US" altLang="en-US"/>
              </a:p>
            </p:txBody>
          </p:sp>
          <p:sp>
            <p:nvSpPr>
              <p:cNvPr id="20625" name="Rectangle 27"/>
              <p:cNvSpPr>
                <a:spLocks noChangeArrowheads="1"/>
              </p:cNvSpPr>
              <p:nvPr/>
            </p:nvSpPr>
            <p:spPr bwMode="auto">
              <a:xfrm>
                <a:off x="1788" y="3612"/>
                <a:ext cx="1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1500</a:t>
                </a:r>
                <a:endParaRPr lang="en-US" altLang="en-US"/>
              </a:p>
            </p:txBody>
          </p:sp>
          <p:sp>
            <p:nvSpPr>
              <p:cNvPr id="20626" name="Rectangle 28"/>
              <p:cNvSpPr>
                <a:spLocks noChangeArrowheads="1"/>
              </p:cNvSpPr>
              <p:nvPr/>
            </p:nvSpPr>
            <p:spPr bwMode="auto">
              <a:xfrm>
                <a:off x="2152" y="3612"/>
                <a:ext cx="1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2000</a:t>
                </a:r>
                <a:endParaRPr lang="en-US" altLang="en-US"/>
              </a:p>
            </p:txBody>
          </p:sp>
          <p:sp>
            <p:nvSpPr>
              <p:cNvPr id="20627" name="Rectangle 29"/>
              <p:cNvSpPr>
                <a:spLocks noChangeArrowheads="1"/>
              </p:cNvSpPr>
              <p:nvPr/>
            </p:nvSpPr>
            <p:spPr bwMode="auto">
              <a:xfrm>
                <a:off x="2515" y="3612"/>
                <a:ext cx="1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2500</a:t>
                </a:r>
                <a:endParaRPr lang="en-US" altLang="en-US"/>
              </a:p>
            </p:txBody>
          </p:sp>
          <p:sp>
            <p:nvSpPr>
              <p:cNvPr id="20628" name="Rectangle 30"/>
              <p:cNvSpPr>
                <a:spLocks noChangeArrowheads="1"/>
              </p:cNvSpPr>
              <p:nvPr/>
            </p:nvSpPr>
            <p:spPr bwMode="auto">
              <a:xfrm>
                <a:off x="2878" y="3612"/>
                <a:ext cx="17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3000</a:t>
                </a:r>
                <a:endParaRPr lang="en-US" altLang="en-US"/>
              </a:p>
            </p:txBody>
          </p:sp>
          <p:sp>
            <p:nvSpPr>
              <p:cNvPr id="20629" name="Rectangle 31"/>
              <p:cNvSpPr>
                <a:spLocks noChangeArrowheads="1"/>
              </p:cNvSpPr>
              <p:nvPr/>
            </p:nvSpPr>
            <p:spPr bwMode="auto">
              <a:xfrm>
                <a:off x="565" y="3517"/>
                <a:ext cx="11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0,0</a:t>
                </a:r>
                <a:endParaRPr lang="en-US" altLang="en-US"/>
              </a:p>
            </p:txBody>
          </p:sp>
          <p:sp>
            <p:nvSpPr>
              <p:cNvPr id="20630" name="Rectangle 32"/>
              <p:cNvSpPr>
                <a:spLocks noChangeArrowheads="1"/>
              </p:cNvSpPr>
              <p:nvPr/>
            </p:nvSpPr>
            <p:spPr bwMode="auto">
              <a:xfrm>
                <a:off x="473" y="3355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2,0x10</a:t>
                </a:r>
                <a:endParaRPr lang="en-US" altLang="en-US"/>
              </a:p>
            </p:txBody>
          </p:sp>
          <p:sp>
            <p:nvSpPr>
              <p:cNvPr id="20631" name="Rectangle 33"/>
              <p:cNvSpPr>
                <a:spLocks noChangeArrowheads="1"/>
              </p:cNvSpPr>
              <p:nvPr/>
            </p:nvSpPr>
            <p:spPr bwMode="auto">
              <a:xfrm>
                <a:off x="643" y="3343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13</a:t>
                </a:r>
                <a:endParaRPr lang="en-US" altLang="en-US"/>
              </a:p>
            </p:txBody>
          </p:sp>
          <p:sp>
            <p:nvSpPr>
              <p:cNvPr id="20632" name="Rectangle 34"/>
              <p:cNvSpPr>
                <a:spLocks noChangeArrowheads="1"/>
              </p:cNvSpPr>
              <p:nvPr/>
            </p:nvSpPr>
            <p:spPr bwMode="auto">
              <a:xfrm>
                <a:off x="473" y="3173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4,0x10</a:t>
                </a:r>
                <a:endParaRPr lang="en-US" altLang="en-US"/>
              </a:p>
            </p:txBody>
          </p:sp>
          <p:sp>
            <p:nvSpPr>
              <p:cNvPr id="20633" name="Rectangle 35"/>
              <p:cNvSpPr>
                <a:spLocks noChangeArrowheads="1"/>
              </p:cNvSpPr>
              <p:nvPr/>
            </p:nvSpPr>
            <p:spPr bwMode="auto">
              <a:xfrm>
                <a:off x="643" y="3161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13</a:t>
                </a:r>
                <a:endParaRPr lang="en-US" altLang="en-US"/>
              </a:p>
            </p:txBody>
          </p:sp>
          <p:sp>
            <p:nvSpPr>
              <p:cNvPr id="20634" name="Rectangle 36"/>
              <p:cNvSpPr>
                <a:spLocks noChangeArrowheads="1"/>
              </p:cNvSpPr>
              <p:nvPr/>
            </p:nvSpPr>
            <p:spPr bwMode="auto">
              <a:xfrm>
                <a:off x="473" y="2991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6,0x10</a:t>
                </a:r>
                <a:endParaRPr lang="en-US" altLang="en-US"/>
              </a:p>
            </p:txBody>
          </p:sp>
          <p:sp>
            <p:nvSpPr>
              <p:cNvPr id="20635" name="Rectangle 37"/>
              <p:cNvSpPr>
                <a:spLocks noChangeArrowheads="1"/>
              </p:cNvSpPr>
              <p:nvPr/>
            </p:nvSpPr>
            <p:spPr bwMode="auto">
              <a:xfrm>
                <a:off x="643" y="2979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13</a:t>
                </a:r>
                <a:endParaRPr lang="en-US" altLang="en-US"/>
              </a:p>
            </p:txBody>
          </p:sp>
          <p:sp>
            <p:nvSpPr>
              <p:cNvPr id="20636" name="Rectangle 38"/>
              <p:cNvSpPr>
                <a:spLocks noChangeArrowheads="1"/>
              </p:cNvSpPr>
              <p:nvPr/>
            </p:nvSpPr>
            <p:spPr bwMode="auto">
              <a:xfrm>
                <a:off x="473" y="2809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8,0x10</a:t>
                </a:r>
                <a:endParaRPr lang="en-US" altLang="en-US"/>
              </a:p>
            </p:txBody>
          </p:sp>
          <p:sp>
            <p:nvSpPr>
              <p:cNvPr id="20637" name="Rectangle 39"/>
              <p:cNvSpPr>
                <a:spLocks noChangeArrowheads="1"/>
              </p:cNvSpPr>
              <p:nvPr/>
            </p:nvSpPr>
            <p:spPr bwMode="auto">
              <a:xfrm>
                <a:off x="643" y="2797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13</a:t>
                </a:r>
                <a:endParaRPr lang="en-US" altLang="en-US"/>
              </a:p>
            </p:txBody>
          </p:sp>
          <p:sp>
            <p:nvSpPr>
              <p:cNvPr id="20638" name="Rectangle 40"/>
              <p:cNvSpPr>
                <a:spLocks noChangeArrowheads="1"/>
              </p:cNvSpPr>
              <p:nvPr/>
            </p:nvSpPr>
            <p:spPr bwMode="auto">
              <a:xfrm>
                <a:off x="473" y="2627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1,0x10</a:t>
                </a:r>
                <a:endParaRPr lang="en-US" altLang="en-US"/>
              </a:p>
            </p:txBody>
          </p:sp>
          <p:sp>
            <p:nvSpPr>
              <p:cNvPr id="20639" name="Rectangle 41"/>
              <p:cNvSpPr>
                <a:spLocks noChangeArrowheads="1"/>
              </p:cNvSpPr>
              <p:nvPr/>
            </p:nvSpPr>
            <p:spPr bwMode="auto">
              <a:xfrm>
                <a:off x="643" y="2615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14</a:t>
                </a:r>
                <a:endParaRPr lang="en-US" altLang="en-US"/>
              </a:p>
            </p:txBody>
          </p:sp>
          <p:sp>
            <p:nvSpPr>
              <p:cNvPr id="20640" name="Rectangle 42"/>
              <p:cNvSpPr>
                <a:spLocks noChangeArrowheads="1"/>
              </p:cNvSpPr>
              <p:nvPr/>
            </p:nvSpPr>
            <p:spPr bwMode="auto">
              <a:xfrm>
                <a:off x="473" y="2445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1,2x10</a:t>
                </a:r>
                <a:endParaRPr lang="en-US" altLang="en-US"/>
              </a:p>
            </p:txBody>
          </p:sp>
          <p:sp>
            <p:nvSpPr>
              <p:cNvPr id="20641" name="Rectangle 43"/>
              <p:cNvSpPr>
                <a:spLocks noChangeArrowheads="1"/>
              </p:cNvSpPr>
              <p:nvPr/>
            </p:nvSpPr>
            <p:spPr bwMode="auto">
              <a:xfrm>
                <a:off x="643" y="2433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14</a:t>
                </a:r>
                <a:endParaRPr lang="en-US" altLang="en-US"/>
              </a:p>
            </p:txBody>
          </p:sp>
          <p:sp>
            <p:nvSpPr>
              <p:cNvPr id="20642" name="Rectangle 44"/>
              <p:cNvSpPr>
                <a:spLocks noChangeArrowheads="1"/>
              </p:cNvSpPr>
              <p:nvPr/>
            </p:nvSpPr>
            <p:spPr bwMode="auto">
              <a:xfrm>
                <a:off x="473" y="2264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1,4x10</a:t>
                </a:r>
                <a:endParaRPr lang="en-US" altLang="en-US"/>
              </a:p>
            </p:txBody>
          </p:sp>
          <p:sp>
            <p:nvSpPr>
              <p:cNvPr id="20643" name="Rectangle 45"/>
              <p:cNvSpPr>
                <a:spLocks noChangeArrowheads="1"/>
              </p:cNvSpPr>
              <p:nvPr/>
            </p:nvSpPr>
            <p:spPr bwMode="auto">
              <a:xfrm>
                <a:off x="643" y="2252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14</a:t>
                </a:r>
                <a:endParaRPr lang="en-US" altLang="en-US"/>
              </a:p>
            </p:txBody>
          </p:sp>
          <p:sp>
            <p:nvSpPr>
              <p:cNvPr id="20644" name="Rectangle 46"/>
              <p:cNvSpPr>
                <a:spLocks noChangeArrowheads="1"/>
              </p:cNvSpPr>
              <p:nvPr/>
            </p:nvSpPr>
            <p:spPr bwMode="auto">
              <a:xfrm>
                <a:off x="473" y="2082"/>
                <a:ext cx="2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>
                    <a:solidFill>
                      <a:srgbClr val="000000"/>
                    </a:solidFill>
                  </a:rPr>
                  <a:t>1,6x10</a:t>
                </a:r>
                <a:endParaRPr lang="en-US" altLang="en-US"/>
              </a:p>
            </p:txBody>
          </p:sp>
          <p:sp>
            <p:nvSpPr>
              <p:cNvPr id="20645" name="Rectangle 47"/>
              <p:cNvSpPr>
                <a:spLocks noChangeArrowheads="1"/>
              </p:cNvSpPr>
              <p:nvPr/>
            </p:nvSpPr>
            <p:spPr bwMode="auto">
              <a:xfrm>
                <a:off x="643" y="2070"/>
                <a:ext cx="61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500">
                    <a:solidFill>
                      <a:srgbClr val="000000"/>
                    </a:solidFill>
                  </a:rPr>
                  <a:t>14</a:t>
                </a:r>
                <a:endParaRPr lang="en-US" altLang="en-US"/>
              </a:p>
            </p:txBody>
          </p:sp>
          <p:sp>
            <p:nvSpPr>
              <p:cNvPr id="20646" name="Line 48"/>
              <p:cNvSpPr>
                <a:spLocks noChangeShapeType="1"/>
              </p:cNvSpPr>
              <p:nvPr/>
            </p:nvSpPr>
            <p:spPr bwMode="auto">
              <a:xfrm flipV="1">
                <a:off x="762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7" name="Line 49"/>
              <p:cNvSpPr>
                <a:spLocks noChangeShapeType="1"/>
              </p:cNvSpPr>
              <p:nvPr/>
            </p:nvSpPr>
            <p:spPr bwMode="auto">
              <a:xfrm flipV="1">
                <a:off x="834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8" name="Line 50"/>
              <p:cNvSpPr>
                <a:spLocks noChangeShapeType="1"/>
              </p:cNvSpPr>
              <p:nvPr/>
            </p:nvSpPr>
            <p:spPr bwMode="auto">
              <a:xfrm flipV="1">
                <a:off x="907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9" name="Line 51"/>
              <p:cNvSpPr>
                <a:spLocks noChangeShapeType="1"/>
              </p:cNvSpPr>
              <p:nvPr/>
            </p:nvSpPr>
            <p:spPr bwMode="auto">
              <a:xfrm flipV="1">
                <a:off x="979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0" name="Line 52"/>
              <p:cNvSpPr>
                <a:spLocks noChangeShapeType="1"/>
              </p:cNvSpPr>
              <p:nvPr/>
            </p:nvSpPr>
            <p:spPr bwMode="auto">
              <a:xfrm flipV="1">
                <a:off x="1052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1" name="Line 53"/>
              <p:cNvSpPr>
                <a:spLocks noChangeShapeType="1"/>
              </p:cNvSpPr>
              <p:nvPr/>
            </p:nvSpPr>
            <p:spPr bwMode="auto">
              <a:xfrm flipV="1">
                <a:off x="1125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2" name="Line 54"/>
              <p:cNvSpPr>
                <a:spLocks noChangeShapeType="1"/>
              </p:cNvSpPr>
              <p:nvPr/>
            </p:nvSpPr>
            <p:spPr bwMode="auto">
              <a:xfrm flipV="1">
                <a:off x="1197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3" name="Line 55"/>
              <p:cNvSpPr>
                <a:spLocks noChangeShapeType="1"/>
              </p:cNvSpPr>
              <p:nvPr/>
            </p:nvSpPr>
            <p:spPr bwMode="auto">
              <a:xfrm flipV="1">
                <a:off x="1270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4" name="Line 56"/>
              <p:cNvSpPr>
                <a:spLocks noChangeShapeType="1"/>
              </p:cNvSpPr>
              <p:nvPr/>
            </p:nvSpPr>
            <p:spPr bwMode="auto">
              <a:xfrm flipV="1">
                <a:off x="1343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5" name="Line 57"/>
              <p:cNvSpPr>
                <a:spLocks noChangeShapeType="1"/>
              </p:cNvSpPr>
              <p:nvPr/>
            </p:nvSpPr>
            <p:spPr bwMode="auto">
              <a:xfrm flipV="1">
                <a:off x="1416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6" name="Line 58"/>
              <p:cNvSpPr>
                <a:spLocks noChangeShapeType="1"/>
              </p:cNvSpPr>
              <p:nvPr/>
            </p:nvSpPr>
            <p:spPr bwMode="auto">
              <a:xfrm flipV="1">
                <a:off x="1488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7" name="Line 59"/>
              <p:cNvSpPr>
                <a:spLocks noChangeShapeType="1"/>
              </p:cNvSpPr>
              <p:nvPr/>
            </p:nvSpPr>
            <p:spPr bwMode="auto">
              <a:xfrm flipV="1">
                <a:off x="1561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8" name="Line 60"/>
              <p:cNvSpPr>
                <a:spLocks noChangeShapeType="1"/>
              </p:cNvSpPr>
              <p:nvPr/>
            </p:nvSpPr>
            <p:spPr bwMode="auto">
              <a:xfrm flipV="1">
                <a:off x="1633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9" name="Line 61"/>
              <p:cNvSpPr>
                <a:spLocks noChangeShapeType="1"/>
              </p:cNvSpPr>
              <p:nvPr/>
            </p:nvSpPr>
            <p:spPr bwMode="auto">
              <a:xfrm flipV="1">
                <a:off x="1706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0" name="Line 62"/>
              <p:cNvSpPr>
                <a:spLocks noChangeShapeType="1"/>
              </p:cNvSpPr>
              <p:nvPr/>
            </p:nvSpPr>
            <p:spPr bwMode="auto">
              <a:xfrm flipV="1">
                <a:off x="1779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1" name="Line 63"/>
              <p:cNvSpPr>
                <a:spLocks noChangeShapeType="1"/>
              </p:cNvSpPr>
              <p:nvPr/>
            </p:nvSpPr>
            <p:spPr bwMode="auto">
              <a:xfrm flipV="1">
                <a:off x="1851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2" name="Line 64"/>
              <p:cNvSpPr>
                <a:spLocks noChangeShapeType="1"/>
              </p:cNvSpPr>
              <p:nvPr/>
            </p:nvSpPr>
            <p:spPr bwMode="auto">
              <a:xfrm flipV="1">
                <a:off x="1924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3" name="Line 65"/>
              <p:cNvSpPr>
                <a:spLocks noChangeShapeType="1"/>
              </p:cNvSpPr>
              <p:nvPr/>
            </p:nvSpPr>
            <p:spPr bwMode="auto">
              <a:xfrm flipV="1">
                <a:off x="1997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4" name="Line 66"/>
              <p:cNvSpPr>
                <a:spLocks noChangeShapeType="1"/>
              </p:cNvSpPr>
              <p:nvPr/>
            </p:nvSpPr>
            <p:spPr bwMode="auto">
              <a:xfrm flipV="1">
                <a:off x="2069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5" name="Line 67"/>
              <p:cNvSpPr>
                <a:spLocks noChangeShapeType="1"/>
              </p:cNvSpPr>
              <p:nvPr/>
            </p:nvSpPr>
            <p:spPr bwMode="auto">
              <a:xfrm flipV="1">
                <a:off x="2142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6" name="Line 68"/>
              <p:cNvSpPr>
                <a:spLocks noChangeShapeType="1"/>
              </p:cNvSpPr>
              <p:nvPr/>
            </p:nvSpPr>
            <p:spPr bwMode="auto">
              <a:xfrm flipV="1">
                <a:off x="2215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7" name="Line 69"/>
              <p:cNvSpPr>
                <a:spLocks noChangeShapeType="1"/>
              </p:cNvSpPr>
              <p:nvPr/>
            </p:nvSpPr>
            <p:spPr bwMode="auto">
              <a:xfrm flipV="1">
                <a:off x="2287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8" name="Line 70"/>
              <p:cNvSpPr>
                <a:spLocks noChangeShapeType="1"/>
              </p:cNvSpPr>
              <p:nvPr/>
            </p:nvSpPr>
            <p:spPr bwMode="auto">
              <a:xfrm flipV="1">
                <a:off x="2360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9" name="Line 71"/>
              <p:cNvSpPr>
                <a:spLocks noChangeShapeType="1"/>
              </p:cNvSpPr>
              <p:nvPr/>
            </p:nvSpPr>
            <p:spPr bwMode="auto">
              <a:xfrm flipV="1">
                <a:off x="2432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0" name="Line 72"/>
              <p:cNvSpPr>
                <a:spLocks noChangeShapeType="1"/>
              </p:cNvSpPr>
              <p:nvPr/>
            </p:nvSpPr>
            <p:spPr bwMode="auto">
              <a:xfrm flipV="1">
                <a:off x="2505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1" name="Line 73"/>
              <p:cNvSpPr>
                <a:spLocks noChangeShapeType="1"/>
              </p:cNvSpPr>
              <p:nvPr/>
            </p:nvSpPr>
            <p:spPr bwMode="auto">
              <a:xfrm flipV="1">
                <a:off x="2578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2" name="Line 74"/>
              <p:cNvSpPr>
                <a:spLocks noChangeShapeType="1"/>
              </p:cNvSpPr>
              <p:nvPr/>
            </p:nvSpPr>
            <p:spPr bwMode="auto">
              <a:xfrm flipV="1">
                <a:off x="2651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3" name="Line 75"/>
              <p:cNvSpPr>
                <a:spLocks noChangeShapeType="1"/>
              </p:cNvSpPr>
              <p:nvPr/>
            </p:nvSpPr>
            <p:spPr bwMode="auto">
              <a:xfrm flipV="1">
                <a:off x="2723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4" name="Line 76"/>
              <p:cNvSpPr>
                <a:spLocks noChangeShapeType="1"/>
              </p:cNvSpPr>
              <p:nvPr/>
            </p:nvSpPr>
            <p:spPr bwMode="auto">
              <a:xfrm flipV="1">
                <a:off x="2796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5" name="Line 77"/>
              <p:cNvSpPr>
                <a:spLocks noChangeShapeType="1"/>
              </p:cNvSpPr>
              <p:nvPr/>
            </p:nvSpPr>
            <p:spPr bwMode="auto">
              <a:xfrm flipV="1">
                <a:off x="2868" y="3570"/>
                <a:ext cx="1" cy="15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6" name="Line 78"/>
              <p:cNvSpPr>
                <a:spLocks noChangeShapeType="1"/>
              </p:cNvSpPr>
              <p:nvPr/>
            </p:nvSpPr>
            <p:spPr bwMode="auto">
              <a:xfrm flipV="1">
                <a:off x="2941" y="3570"/>
                <a:ext cx="1" cy="29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7" name="Line 79"/>
              <p:cNvSpPr>
                <a:spLocks noChangeShapeType="1"/>
              </p:cNvSpPr>
              <p:nvPr/>
            </p:nvSpPr>
            <p:spPr bwMode="auto">
              <a:xfrm>
                <a:off x="725" y="3570"/>
                <a:ext cx="2216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8" name="Line 80"/>
              <p:cNvSpPr>
                <a:spLocks noChangeShapeType="1"/>
              </p:cNvSpPr>
              <p:nvPr/>
            </p:nvSpPr>
            <p:spPr bwMode="auto">
              <a:xfrm>
                <a:off x="697" y="3570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9" name="Line 81"/>
              <p:cNvSpPr>
                <a:spLocks noChangeShapeType="1"/>
              </p:cNvSpPr>
              <p:nvPr/>
            </p:nvSpPr>
            <p:spPr bwMode="auto">
              <a:xfrm>
                <a:off x="711" y="3525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0" name="Line 82"/>
              <p:cNvSpPr>
                <a:spLocks noChangeShapeType="1"/>
              </p:cNvSpPr>
              <p:nvPr/>
            </p:nvSpPr>
            <p:spPr bwMode="auto">
              <a:xfrm>
                <a:off x="711" y="3479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1" name="Line 83"/>
              <p:cNvSpPr>
                <a:spLocks noChangeShapeType="1"/>
              </p:cNvSpPr>
              <p:nvPr/>
            </p:nvSpPr>
            <p:spPr bwMode="auto">
              <a:xfrm>
                <a:off x="711" y="3434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2" name="Line 84"/>
              <p:cNvSpPr>
                <a:spLocks noChangeShapeType="1"/>
              </p:cNvSpPr>
              <p:nvPr/>
            </p:nvSpPr>
            <p:spPr bwMode="auto">
              <a:xfrm>
                <a:off x="697" y="3389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3" name="Line 85"/>
              <p:cNvSpPr>
                <a:spLocks noChangeShapeType="1"/>
              </p:cNvSpPr>
              <p:nvPr/>
            </p:nvSpPr>
            <p:spPr bwMode="auto">
              <a:xfrm>
                <a:off x="711" y="3343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4" name="Line 86"/>
              <p:cNvSpPr>
                <a:spLocks noChangeShapeType="1"/>
              </p:cNvSpPr>
              <p:nvPr/>
            </p:nvSpPr>
            <p:spPr bwMode="auto">
              <a:xfrm>
                <a:off x="711" y="3298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5" name="Line 87"/>
              <p:cNvSpPr>
                <a:spLocks noChangeShapeType="1"/>
              </p:cNvSpPr>
              <p:nvPr/>
            </p:nvSpPr>
            <p:spPr bwMode="auto">
              <a:xfrm>
                <a:off x="711" y="3252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6" name="Line 88"/>
              <p:cNvSpPr>
                <a:spLocks noChangeShapeType="1"/>
              </p:cNvSpPr>
              <p:nvPr/>
            </p:nvSpPr>
            <p:spPr bwMode="auto">
              <a:xfrm>
                <a:off x="697" y="3207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7" name="Line 89"/>
              <p:cNvSpPr>
                <a:spLocks noChangeShapeType="1"/>
              </p:cNvSpPr>
              <p:nvPr/>
            </p:nvSpPr>
            <p:spPr bwMode="auto">
              <a:xfrm>
                <a:off x="711" y="3161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8" name="Line 90"/>
              <p:cNvSpPr>
                <a:spLocks noChangeShapeType="1"/>
              </p:cNvSpPr>
              <p:nvPr/>
            </p:nvSpPr>
            <p:spPr bwMode="auto">
              <a:xfrm>
                <a:off x="711" y="3116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9" name="Line 91"/>
              <p:cNvSpPr>
                <a:spLocks noChangeShapeType="1"/>
              </p:cNvSpPr>
              <p:nvPr/>
            </p:nvSpPr>
            <p:spPr bwMode="auto">
              <a:xfrm>
                <a:off x="711" y="3071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0" name="Line 92"/>
              <p:cNvSpPr>
                <a:spLocks noChangeShapeType="1"/>
              </p:cNvSpPr>
              <p:nvPr/>
            </p:nvSpPr>
            <p:spPr bwMode="auto">
              <a:xfrm>
                <a:off x="697" y="3025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1" name="Line 93"/>
              <p:cNvSpPr>
                <a:spLocks noChangeShapeType="1"/>
              </p:cNvSpPr>
              <p:nvPr/>
            </p:nvSpPr>
            <p:spPr bwMode="auto">
              <a:xfrm>
                <a:off x="711" y="2980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2" name="Line 94"/>
              <p:cNvSpPr>
                <a:spLocks noChangeShapeType="1"/>
              </p:cNvSpPr>
              <p:nvPr/>
            </p:nvSpPr>
            <p:spPr bwMode="auto">
              <a:xfrm>
                <a:off x="711" y="2934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3" name="Line 95"/>
              <p:cNvSpPr>
                <a:spLocks noChangeShapeType="1"/>
              </p:cNvSpPr>
              <p:nvPr/>
            </p:nvSpPr>
            <p:spPr bwMode="auto">
              <a:xfrm>
                <a:off x="711" y="2889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4" name="Line 96"/>
              <p:cNvSpPr>
                <a:spLocks noChangeShapeType="1"/>
              </p:cNvSpPr>
              <p:nvPr/>
            </p:nvSpPr>
            <p:spPr bwMode="auto">
              <a:xfrm>
                <a:off x="697" y="2843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5" name="Line 97"/>
              <p:cNvSpPr>
                <a:spLocks noChangeShapeType="1"/>
              </p:cNvSpPr>
              <p:nvPr/>
            </p:nvSpPr>
            <p:spPr bwMode="auto">
              <a:xfrm>
                <a:off x="711" y="2798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6" name="Line 98"/>
              <p:cNvSpPr>
                <a:spLocks noChangeShapeType="1"/>
              </p:cNvSpPr>
              <p:nvPr/>
            </p:nvSpPr>
            <p:spPr bwMode="auto">
              <a:xfrm>
                <a:off x="711" y="2752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7" name="Line 99"/>
              <p:cNvSpPr>
                <a:spLocks noChangeShapeType="1"/>
              </p:cNvSpPr>
              <p:nvPr/>
            </p:nvSpPr>
            <p:spPr bwMode="auto">
              <a:xfrm>
                <a:off x="711" y="2707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8" name="Line 100"/>
              <p:cNvSpPr>
                <a:spLocks noChangeShapeType="1"/>
              </p:cNvSpPr>
              <p:nvPr/>
            </p:nvSpPr>
            <p:spPr bwMode="auto">
              <a:xfrm>
                <a:off x="697" y="2661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9" name="Line 101"/>
              <p:cNvSpPr>
                <a:spLocks noChangeShapeType="1"/>
              </p:cNvSpPr>
              <p:nvPr/>
            </p:nvSpPr>
            <p:spPr bwMode="auto">
              <a:xfrm>
                <a:off x="711" y="2616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0" name="Line 102"/>
              <p:cNvSpPr>
                <a:spLocks noChangeShapeType="1"/>
              </p:cNvSpPr>
              <p:nvPr/>
            </p:nvSpPr>
            <p:spPr bwMode="auto">
              <a:xfrm>
                <a:off x="711" y="2570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1" name="Line 103"/>
              <p:cNvSpPr>
                <a:spLocks noChangeShapeType="1"/>
              </p:cNvSpPr>
              <p:nvPr/>
            </p:nvSpPr>
            <p:spPr bwMode="auto">
              <a:xfrm>
                <a:off x="711" y="2525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2" name="Line 104"/>
              <p:cNvSpPr>
                <a:spLocks noChangeShapeType="1"/>
              </p:cNvSpPr>
              <p:nvPr/>
            </p:nvSpPr>
            <p:spPr bwMode="auto">
              <a:xfrm>
                <a:off x="697" y="2479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3" name="Line 105"/>
              <p:cNvSpPr>
                <a:spLocks noChangeShapeType="1"/>
              </p:cNvSpPr>
              <p:nvPr/>
            </p:nvSpPr>
            <p:spPr bwMode="auto">
              <a:xfrm>
                <a:off x="711" y="2434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4" name="Line 106"/>
              <p:cNvSpPr>
                <a:spLocks noChangeShapeType="1"/>
              </p:cNvSpPr>
              <p:nvPr/>
            </p:nvSpPr>
            <p:spPr bwMode="auto">
              <a:xfrm>
                <a:off x="711" y="2388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5" name="Line 107"/>
              <p:cNvSpPr>
                <a:spLocks noChangeShapeType="1"/>
              </p:cNvSpPr>
              <p:nvPr/>
            </p:nvSpPr>
            <p:spPr bwMode="auto">
              <a:xfrm>
                <a:off x="711" y="2343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6" name="Line 108"/>
              <p:cNvSpPr>
                <a:spLocks noChangeShapeType="1"/>
              </p:cNvSpPr>
              <p:nvPr/>
            </p:nvSpPr>
            <p:spPr bwMode="auto">
              <a:xfrm>
                <a:off x="697" y="2298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7" name="Line 109"/>
              <p:cNvSpPr>
                <a:spLocks noChangeShapeType="1"/>
              </p:cNvSpPr>
              <p:nvPr/>
            </p:nvSpPr>
            <p:spPr bwMode="auto">
              <a:xfrm>
                <a:off x="711" y="2252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8" name="Line 110"/>
              <p:cNvSpPr>
                <a:spLocks noChangeShapeType="1"/>
              </p:cNvSpPr>
              <p:nvPr/>
            </p:nvSpPr>
            <p:spPr bwMode="auto">
              <a:xfrm>
                <a:off x="711" y="2207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9" name="Line 111"/>
              <p:cNvSpPr>
                <a:spLocks noChangeShapeType="1"/>
              </p:cNvSpPr>
              <p:nvPr/>
            </p:nvSpPr>
            <p:spPr bwMode="auto">
              <a:xfrm>
                <a:off x="711" y="2161"/>
                <a:ext cx="14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0" name="Line 112"/>
              <p:cNvSpPr>
                <a:spLocks noChangeShapeType="1"/>
              </p:cNvSpPr>
              <p:nvPr/>
            </p:nvSpPr>
            <p:spPr bwMode="auto">
              <a:xfrm>
                <a:off x="697" y="2116"/>
                <a:ext cx="28" cy="1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1" name="Line 113"/>
              <p:cNvSpPr>
                <a:spLocks noChangeShapeType="1"/>
              </p:cNvSpPr>
              <p:nvPr/>
            </p:nvSpPr>
            <p:spPr bwMode="auto">
              <a:xfrm flipV="1">
                <a:off x="725" y="2116"/>
                <a:ext cx="1" cy="1454"/>
              </a:xfrm>
              <a:prstGeom prst="line">
                <a:avLst/>
              </a:prstGeom>
              <a:noFill/>
              <a:ln w="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2" name="Freeform 114"/>
              <p:cNvSpPr>
                <a:spLocks/>
              </p:cNvSpPr>
              <p:nvPr/>
            </p:nvSpPr>
            <p:spPr bwMode="auto">
              <a:xfrm>
                <a:off x="762" y="3357"/>
                <a:ext cx="2179" cy="213"/>
              </a:xfrm>
              <a:custGeom>
                <a:avLst/>
                <a:gdLst>
                  <a:gd name="T0" fmla="*/ 0 w 6538"/>
                  <a:gd name="T1" fmla="*/ 23 h 639"/>
                  <a:gd name="T2" fmla="*/ 1 w 6538"/>
                  <a:gd name="T3" fmla="*/ 22 h 639"/>
                  <a:gd name="T4" fmla="*/ 2 w 6538"/>
                  <a:gd name="T5" fmla="*/ 20 h 639"/>
                  <a:gd name="T6" fmla="*/ 2 w 6538"/>
                  <a:gd name="T7" fmla="*/ 18 h 639"/>
                  <a:gd name="T8" fmla="*/ 3 w 6538"/>
                  <a:gd name="T9" fmla="*/ 16 h 639"/>
                  <a:gd name="T10" fmla="*/ 4 w 6538"/>
                  <a:gd name="T11" fmla="*/ 14 h 639"/>
                  <a:gd name="T12" fmla="*/ 4 w 6538"/>
                  <a:gd name="T13" fmla="*/ 11 h 639"/>
                  <a:gd name="T14" fmla="*/ 5 w 6538"/>
                  <a:gd name="T15" fmla="*/ 9 h 639"/>
                  <a:gd name="T16" fmla="*/ 6 w 6538"/>
                  <a:gd name="T17" fmla="*/ 7 h 639"/>
                  <a:gd name="T18" fmla="*/ 6 w 6538"/>
                  <a:gd name="T19" fmla="*/ 5 h 639"/>
                  <a:gd name="T20" fmla="*/ 7 w 6538"/>
                  <a:gd name="T21" fmla="*/ 3 h 639"/>
                  <a:gd name="T22" fmla="*/ 8 w 6538"/>
                  <a:gd name="T23" fmla="*/ 1 h 639"/>
                  <a:gd name="T24" fmla="*/ 8 w 6538"/>
                  <a:gd name="T25" fmla="*/ 0 h 639"/>
                  <a:gd name="T26" fmla="*/ 10 w 6538"/>
                  <a:gd name="T27" fmla="*/ 0 h 639"/>
                  <a:gd name="T28" fmla="*/ 12 w 6538"/>
                  <a:gd name="T29" fmla="*/ 2 h 639"/>
                  <a:gd name="T30" fmla="*/ 13 w 6538"/>
                  <a:gd name="T31" fmla="*/ 3 h 639"/>
                  <a:gd name="T32" fmla="*/ 15 w 6538"/>
                  <a:gd name="T33" fmla="*/ 5 h 639"/>
                  <a:gd name="T34" fmla="*/ 17 w 6538"/>
                  <a:gd name="T35" fmla="*/ 7 h 639"/>
                  <a:gd name="T36" fmla="*/ 20 w 6538"/>
                  <a:gd name="T37" fmla="*/ 9 h 639"/>
                  <a:gd name="T38" fmla="*/ 23 w 6538"/>
                  <a:gd name="T39" fmla="*/ 11 h 639"/>
                  <a:gd name="T40" fmla="*/ 27 w 6538"/>
                  <a:gd name="T41" fmla="*/ 13 h 639"/>
                  <a:gd name="T42" fmla="*/ 30 w 6538"/>
                  <a:gd name="T43" fmla="*/ 14 h 639"/>
                  <a:gd name="T44" fmla="*/ 34 w 6538"/>
                  <a:gd name="T45" fmla="*/ 16 h 639"/>
                  <a:gd name="T46" fmla="*/ 40 w 6538"/>
                  <a:gd name="T47" fmla="*/ 18 h 639"/>
                  <a:gd name="T48" fmla="*/ 47 w 6538"/>
                  <a:gd name="T49" fmla="*/ 19 h 639"/>
                  <a:gd name="T50" fmla="*/ 53 w 6538"/>
                  <a:gd name="T51" fmla="*/ 20 h 639"/>
                  <a:gd name="T52" fmla="*/ 60 w 6538"/>
                  <a:gd name="T53" fmla="*/ 21 h 639"/>
                  <a:gd name="T54" fmla="*/ 66 w 6538"/>
                  <a:gd name="T55" fmla="*/ 22 h 639"/>
                  <a:gd name="T56" fmla="*/ 73 w 6538"/>
                  <a:gd name="T57" fmla="*/ 22 h 639"/>
                  <a:gd name="T58" fmla="*/ 79 w 6538"/>
                  <a:gd name="T59" fmla="*/ 23 h 639"/>
                  <a:gd name="T60" fmla="*/ 86 w 6538"/>
                  <a:gd name="T61" fmla="*/ 23 h 639"/>
                  <a:gd name="T62" fmla="*/ 92 w 6538"/>
                  <a:gd name="T63" fmla="*/ 23 h 639"/>
                  <a:gd name="T64" fmla="*/ 98 w 6538"/>
                  <a:gd name="T65" fmla="*/ 23 h 639"/>
                  <a:gd name="T66" fmla="*/ 105 w 6538"/>
                  <a:gd name="T67" fmla="*/ 23 h 639"/>
                  <a:gd name="T68" fmla="*/ 111 w 6538"/>
                  <a:gd name="T69" fmla="*/ 23 h 639"/>
                  <a:gd name="T70" fmla="*/ 118 w 6538"/>
                  <a:gd name="T71" fmla="*/ 23 h 639"/>
                  <a:gd name="T72" fmla="*/ 124 w 6538"/>
                  <a:gd name="T73" fmla="*/ 23 h 639"/>
                  <a:gd name="T74" fmla="*/ 131 w 6538"/>
                  <a:gd name="T75" fmla="*/ 24 h 639"/>
                  <a:gd name="T76" fmla="*/ 137 w 6538"/>
                  <a:gd name="T77" fmla="*/ 24 h 639"/>
                  <a:gd name="T78" fmla="*/ 144 w 6538"/>
                  <a:gd name="T79" fmla="*/ 24 h 639"/>
                  <a:gd name="T80" fmla="*/ 150 w 6538"/>
                  <a:gd name="T81" fmla="*/ 24 h 639"/>
                  <a:gd name="T82" fmla="*/ 157 w 6538"/>
                  <a:gd name="T83" fmla="*/ 24 h 639"/>
                  <a:gd name="T84" fmla="*/ 163 w 6538"/>
                  <a:gd name="T85" fmla="*/ 24 h 639"/>
                  <a:gd name="T86" fmla="*/ 169 w 6538"/>
                  <a:gd name="T87" fmla="*/ 24 h 639"/>
                  <a:gd name="T88" fmla="*/ 176 w 6538"/>
                  <a:gd name="T89" fmla="*/ 24 h 639"/>
                  <a:gd name="T90" fmla="*/ 182 w 6538"/>
                  <a:gd name="T91" fmla="*/ 24 h 639"/>
                  <a:gd name="T92" fmla="*/ 189 w 6538"/>
                  <a:gd name="T93" fmla="*/ 24 h 639"/>
                  <a:gd name="T94" fmla="*/ 195 w 6538"/>
                  <a:gd name="T95" fmla="*/ 24 h 639"/>
                  <a:gd name="T96" fmla="*/ 202 w 6538"/>
                  <a:gd name="T97" fmla="*/ 24 h 639"/>
                  <a:gd name="T98" fmla="*/ 208 w 6538"/>
                  <a:gd name="T99" fmla="*/ 24 h 639"/>
                  <a:gd name="T100" fmla="*/ 215 w 6538"/>
                  <a:gd name="T101" fmla="*/ 24 h 639"/>
                  <a:gd name="T102" fmla="*/ 221 w 6538"/>
                  <a:gd name="T103" fmla="*/ 24 h 639"/>
                  <a:gd name="T104" fmla="*/ 228 w 6538"/>
                  <a:gd name="T105" fmla="*/ 24 h 639"/>
                  <a:gd name="T106" fmla="*/ 234 w 6538"/>
                  <a:gd name="T107" fmla="*/ 24 h 639"/>
                  <a:gd name="T108" fmla="*/ 241 w 6538"/>
                  <a:gd name="T109" fmla="*/ 24 h 6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538"/>
                  <a:gd name="T166" fmla="*/ 0 h 639"/>
                  <a:gd name="T167" fmla="*/ 6538 w 6538"/>
                  <a:gd name="T168" fmla="*/ 639 h 63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538" h="639">
                    <a:moveTo>
                      <a:pt x="0" y="639"/>
                    </a:moveTo>
                    <a:lnTo>
                      <a:pt x="4" y="638"/>
                    </a:lnTo>
                    <a:lnTo>
                      <a:pt x="9" y="634"/>
                    </a:lnTo>
                    <a:lnTo>
                      <a:pt x="12" y="629"/>
                    </a:lnTo>
                    <a:lnTo>
                      <a:pt x="17" y="622"/>
                    </a:lnTo>
                    <a:lnTo>
                      <a:pt x="21" y="614"/>
                    </a:lnTo>
                    <a:lnTo>
                      <a:pt x="26" y="604"/>
                    </a:lnTo>
                    <a:lnTo>
                      <a:pt x="30" y="594"/>
                    </a:lnTo>
                    <a:lnTo>
                      <a:pt x="35" y="583"/>
                    </a:lnTo>
                    <a:lnTo>
                      <a:pt x="39" y="571"/>
                    </a:lnTo>
                    <a:lnTo>
                      <a:pt x="44" y="558"/>
                    </a:lnTo>
                    <a:lnTo>
                      <a:pt x="47" y="545"/>
                    </a:lnTo>
                    <a:lnTo>
                      <a:pt x="52" y="531"/>
                    </a:lnTo>
                    <a:lnTo>
                      <a:pt x="56" y="517"/>
                    </a:lnTo>
                    <a:lnTo>
                      <a:pt x="61" y="502"/>
                    </a:lnTo>
                    <a:lnTo>
                      <a:pt x="65" y="487"/>
                    </a:lnTo>
                    <a:lnTo>
                      <a:pt x="70" y="474"/>
                    </a:lnTo>
                    <a:lnTo>
                      <a:pt x="73" y="459"/>
                    </a:lnTo>
                    <a:lnTo>
                      <a:pt x="78" y="444"/>
                    </a:lnTo>
                    <a:lnTo>
                      <a:pt x="82" y="429"/>
                    </a:lnTo>
                    <a:lnTo>
                      <a:pt x="87" y="414"/>
                    </a:lnTo>
                    <a:lnTo>
                      <a:pt x="91" y="399"/>
                    </a:lnTo>
                    <a:lnTo>
                      <a:pt x="96" y="384"/>
                    </a:lnTo>
                    <a:lnTo>
                      <a:pt x="100" y="368"/>
                    </a:lnTo>
                    <a:lnTo>
                      <a:pt x="105" y="353"/>
                    </a:lnTo>
                    <a:lnTo>
                      <a:pt x="108" y="339"/>
                    </a:lnTo>
                    <a:lnTo>
                      <a:pt x="113" y="324"/>
                    </a:lnTo>
                    <a:lnTo>
                      <a:pt x="117" y="309"/>
                    </a:lnTo>
                    <a:lnTo>
                      <a:pt x="122" y="294"/>
                    </a:lnTo>
                    <a:lnTo>
                      <a:pt x="126" y="279"/>
                    </a:lnTo>
                    <a:lnTo>
                      <a:pt x="131" y="266"/>
                    </a:lnTo>
                    <a:lnTo>
                      <a:pt x="134" y="251"/>
                    </a:lnTo>
                    <a:lnTo>
                      <a:pt x="139" y="237"/>
                    </a:lnTo>
                    <a:lnTo>
                      <a:pt x="143" y="222"/>
                    </a:lnTo>
                    <a:lnTo>
                      <a:pt x="148" y="208"/>
                    </a:lnTo>
                    <a:lnTo>
                      <a:pt x="152" y="195"/>
                    </a:lnTo>
                    <a:lnTo>
                      <a:pt x="157" y="181"/>
                    </a:lnTo>
                    <a:lnTo>
                      <a:pt x="161" y="167"/>
                    </a:lnTo>
                    <a:lnTo>
                      <a:pt x="166" y="154"/>
                    </a:lnTo>
                    <a:lnTo>
                      <a:pt x="169" y="140"/>
                    </a:lnTo>
                    <a:lnTo>
                      <a:pt x="174" y="126"/>
                    </a:lnTo>
                    <a:lnTo>
                      <a:pt x="178" y="114"/>
                    </a:lnTo>
                    <a:lnTo>
                      <a:pt x="183" y="100"/>
                    </a:lnTo>
                    <a:lnTo>
                      <a:pt x="187" y="88"/>
                    </a:lnTo>
                    <a:lnTo>
                      <a:pt x="192" y="75"/>
                    </a:lnTo>
                    <a:lnTo>
                      <a:pt x="195" y="61"/>
                    </a:lnTo>
                    <a:lnTo>
                      <a:pt x="200" y="49"/>
                    </a:lnTo>
                    <a:lnTo>
                      <a:pt x="204" y="36"/>
                    </a:lnTo>
                    <a:lnTo>
                      <a:pt x="209" y="24"/>
                    </a:lnTo>
                    <a:lnTo>
                      <a:pt x="213" y="12"/>
                    </a:lnTo>
                    <a:lnTo>
                      <a:pt x="218" y="0"/>
                    </a:lnTo>
                    <a:lnTo>
                      <a:pt x="228" y="0"/>
                    </a:lnTo>
                    <a:lnTo>
                      <a:pt x="239" y="2"/>
                    </a:lnTo>
                    <a:lnTo>
                      <a:pt x="250" y="3"/>
                    </a:lnTo>
                    <a:lnTo>
                      <a:pt x="261" y="7"/>
                    </a:lnTo>
                    <a:lnTo>
                      <a:pt x="271" y="12"/>
                    </a:lnTo>
                    <a:lnTo>
                      <a:pt x="283" y="19"/>
                    </a:lnTo>
                    <a:lnTo>
                      <a:pt x="294" y="28"/>
                    </a:lnTo>
                    <a:lnTo>
                      <a:pt x="305" y="35"/>
                    </a:lnTo>
                    <a:lnTo>
                      <a:pt x="315" y="44"/>
                    </a:lnTo>
                    <a:lnTo>
                      <a:pt x="326" y="56"/>
                    </a:lnTo>
                    <a:lnTo>
                      <a:pt x="337" y="66"/>
                    </a:lnTo>
                    <a:lnTo>
                      <a:pt x="348" y="79"/>
                    </a:lnTo>
                    <a:lnTo>
                      <a:pt x="358" y="90"/>
                    </a:lnTo>
                    <a:lnTo>
                      <a:pt x="370" y="101"/>
                    </a:lnTo>
                    <a:lnTo>
                      <a:pt x="381" y="112"/>
                    </a:lnTo>
                    <a:lnTo>
                      <a:pt x="392" y="122"/>
                    </a:lnTo>
                    <a:lnTo>
                      <a:pt x="403" y="132"/>
                    </a:lnTo>
                    <a:lnTo>
                      <a:pt x="413" y="142"/>
                    </a:lnTo>
                    <a:lnTo>
                      <a:pt x="424" y="152"/>
                    </a:lnTo>
                    <a:lnTo>
                      <a:pt x="436" y="161"/>
                    </a:lnTo>
                    <a:lnTo>
                      <a:pt x="457" y="180"/>
                    </a:lnTo>
                    <a:lnTo>
                      <a:pt x="479" y="196"/>
                    </a:lnTo>
                    <a:lnTo>
                      <a:pt x="500" y="212"/>
                    </a:lnTo>
                    <a:lnTo>
                      <a:pt x="523" y="228"/>
                    </a:lnTo>
                    <a:lnTo>
                      <a:pt x="544" y="242"/>
                    </a:lnTo>
                    <a:lnTo>
                      <a:pt x="566" y="257"/>
                    </a:lnTo>
                    <a:lnTo>
                      <a:pt x="587" y="271"/>
                    </a:lnTo>
                    <a:lnTo>
                      <a:pt x="610" y="283"/>
                    </a:lnTo>
                    <a:lnTo>
                      <a:pt x="631" y="296"/>
                    </a:lnTo>
                    <a:lnTo>
                      <a:pt x="653" y="308"/>
                    </a:lnTo>
                    <a:lnTo>
                      <a:pt x="675" y="319"/>
                    </a:lnTo>
                    <a:lnTo>
                      <a:pt x="697" y="330"/>
                    </a:lnTo>
                    <a:lnTo>
                      <a:pt x="718" y="340"/>
                    </a:lnTo>
                    <a:lnTo>
                      <a:pt x="741" y="352"/>
                    </a:lnTo>
                    <a:lnTo>
                      <a:pt x="762" y="362"/>
                    </a:lnTo>
                    <a:lnTo>
                      <a:pt x="784" y="370"/>
                    </a:lnTo>
                    <a:lnTo>
                      <a:pt x="805" y="380"/>
                    </a:lnTo>
                    <a:lnTo>
                      <a:pt x="828" y="389"/>
                    </a:lnTo>
                    <a:lnTo>
                      <a:pt x="850" y="398"/>
                    </a:lnTo>
                    <a:lnTo>
                      <a:pt x="871" y="406"/>
                    </a:lnTo>
                    <a:lnTo>
                      <a:pt x="915" y="421"/>
                    </a:lnTo>
                    <a:lnTo>
                      <a:pt x="958" y="436"/>
                    </a:lnTo>
                    <a:lnTo>
                      <a:pt x="1002" y="450"/>
                    </a:lnTo>
                    <a:lnTo>
                      <a:pt x="1046" y="462"/>
                    </a:lnTo>
                    <a:lnTo>
                      <a:pt x="1089" y="475"/>
                    </a:lnTo>
                    <a:lnTo>
                      <a:pt x="1133" y="486"/>
                    </a:lnTo>
                    <a:lnTo>
                      <a:pt x="1176" y="496"/>
                    </a:lnTo>
                    <a:lnTo>
                      <a:pt x="1220" y="506"/>
                    </a:lnTo>
                    <a:lnTo>
                      <a:pt x="1263" y="515"/>
                    </a:lnTo>
                    <a:lnTo>
                      <a:pt x="1307" y="523"/>
                    </a:lnTo>
                    <a:lnTo>
                      <a:pt x="1350" y="531"/>
                    </a:lnTo>
                    <a:lnTo>
                      <a:pt x="1394" y="538"/>
                    </a:lnTo>
                    <a:lnTo>
                      <a:pt x="1438" y="545"/>
                    </a:lnTo>
                    <a:lnTo>
                      <a:pt x="1481" y="551"/>
                    </a:lnTo>
                    <a:lnTo>
                      <a:pt x="1525" y="557"/>
                    </a:lnTo>
                    <a:lnTo>
                      <a:pt x="1568" y="563"/>
                    </a:lnTo>
                    <a:lnTo>
                      <a:pt x="1612" y="568"/>
                    </a:lnTo>
                    <a:lnTo>
                      <a:pt x="1655" y="573"/>
                    </a:lnTo>
                    <a:lnTo>
                      <a:pt x="1699" y="577"/>
                    </a:lnTo>
                    <a:lnTo>
                      <a:pt x="1743" y="582"/>
                    </a:lnTo>
                    <a:lnTo>
                      <a:pt x="1786" y="586"/>
                    </a:lnTo>
                    <a:lnTo>
                      <a:pt x="1831" y="589"/>
                    </a:lnTo>
                    <a:lnTo>
                      <a:pt x="1874" y="592"/>
                    </a:lnTo>
                    <a:lnTo>
                      <a:pt x="1918" y="596"/>
                    </a:lnTo>
                    <a:lnTo>
                      <a:pt x="1962" y="598"/>
                    </a:lnTo>
                    <a:lnTo>
                      <a:pt x="2005" y="601"/>
                    </a:lnTo>
                    <a:lnTo>
                      <a:pt x="2049" y="603"/>
                    </a:lnTo>
                    <a:lnTo>
                      <a:pt x="2092" y="606"/>
                    </a:lnTo>
                    <a:lnTo>
                      <a:pt x="2136" y="608"/>
                    </a:lnTo>
                    <a:lnTo>
                      <a:pt x="2179" y="611"/>
                    </a:lnTo>
                    <a:lnTo>
                      <a:pt x="2223" y="612"/>
                    </a:lnTo>
                    <a:lnTo>
                      <a:pt x="2267" y="614"/>
                    </a:lnTo>
                    <a:lnTo>
                      <a:pt x="2310" y="616"/>
                    </a:lnTo>
                    <a:lnTo>
                      <a:pt x="2354" y="617"/>
                    </a:lnTo>
                    <a:lnTo>
                      <a:pt x="2397" y="619"/>
                    </a:lnTo>
                    <a:lnTo>
                      <a:pt x="2441" y="621"/>
                    </a:lnTo>
                    <a:lnTo>
                      <a:pt x="2484" y="622"/>
                    </a:lnTo>
                    <a:lnTo>
                      <a:pt x="2528" y="623"/>
                    </a:lnTo>
                    <a:lnTo>
                      <a:pt x="2571" y="624"/>
                    </a:lnTo>
                    <a:lnTo>
                      <a:pt x="2615" y="624"/>
                    </a:lnTo>
                    <a:lnTo>
                      <a:pt x="2659" y="626"/>
                    </a:lnTo>
                    <a:lnTo>
                      <a:pt x="2702" y="627"/>
                    </a:lnTo>
                    <a:lnTo>
                      <a:pt x="2746" y="628"/>
                    </a:lnTo>
                    <a:lnTo>
                      <a:pt x="2789" y="628"/>
                    </a:lnTo>
                    <a:lnTo>
                      <a:pt x="2833" y="629"/>
                    </a:lnTo>
                    <a:lnTo>
                      <a:pt x="2876" y="629"/>
                    </a:lnTo>
                    <a:lnTo>
                      <a:pt x="2920" y="631"/>
                    </a:lnTo>
                    <a:lnTo>
                      <a:pt x="2964" y="631"/>
                    </a:lnTo>
                    <a:lnTo>
                      <a:pt x="3007" y="632"/>
                    </a:lnTo>
                    <a:lnTo>
                      <a:pt x="3051" y="632"/>
                    </a:lnTo>
                    <a:lnTo>
                      <a:pt x="3094" y="633"/>
                    </a:lnTo>
                    <a:lnTo>
                      <a:pt x="3138" y="633"/>
                    </a:lnTo>
                    <a:lnTo>
                      <a:pt x="3181" y="633"/>
                    </a:lnTo>
                    <a:lnTo>
                      <a:pt x="3225" y="634"/>
                    </a:lnTo>
                    <a:lnTo>
                      <a:pt x="3268" y="634"/>
                    </a:lnTo>
                    <a:lnTo>
                      <a:pt x="3312" y="634"/>
                    </a:lnTo>
                    <a:lnTo>
                      <a:pt x="3356" y="634"/>
                    </a:lnTo>
                    <a:lnTo>
                      <a:pt x="3399" y="636"/>
                    </a:lnTo>
                    <a:lnTo>
                      <a:pt x="3443" y="636"/>
                    </a:lnTo>
                    <a:lnTo>
                      <a:pt x="3486" y="636"/>
                    </a:lnTo>
                    <a:lnTo>
                      <a:pt x="3530" y="636"/>
                    </a:lnTo>
                    <a:lnTo>
                      <a:pt x="3573" y="637"/>
                    </a:lnTo>
                    <a:lnTo>
                      <a:pt x="3617" y="637"/>
                    </a:lnTo>
                    <a:lnTo>
                      <a:pt x="3661" y="637"/>
                    </a:lnTo>
                    <a:lnTo>
                      <a:pt x="3705" y="637"/>
                    </a:lnTo>
                    <a:lnTo>
                      <a:pt x="3749" y="637"/>
                    </a:lnTo>
                    <a:lnTo>
                      <a:pt x="3792" y="637"/>
                    </a:lnTo>
                    <a:lnTo>
                      <a:pt x="3836" y="637"/>
                    </a:lnTo>
                    <a:lnTo>
                      <a:pt x="3880" y="637"/>
                    </a:lnTo>
                    <a:lnTo>
                      <a:pt x="3923" y="638"/>
                    </a:lnTo>
                    <a:lnTo>
                      <a:pt x="3967" y="638"/>
                    </a:lnTo>
                    <a:lnTo>
                      <a:pt x="4010" y="638"/>
                    </a:lnTo>
                    <a:lnTo>
                      <a:pt x="4054" y="638"/>
                    </a:lnTo>
                    <a:lnTo>
                      <a:pt x="4097" y="638"/>
                    </a:lnTo>
                    <a:lnTo>
                      <a:pt x="4141" y="638"/>
                    </a:lnTo>
                    <a:lnTo>
                      <a:pt x="4185" y="638"/>
                    </a:lnTo>
                    <a:lnTo>
                      <a:pt x="4228" y="638"/>
                    </a:lnTo>
                    <a:lnTo>
                      <a:pt x="4272" y="638"/>
                    </a:lnTo>
                    <a:lnTo>
                      <a:pt x="4315" y="638"/>
                    </a:lnTo>
                    <a:lnTo>
                      <a:pt x="4359" y="638"/>
                    </a:lnTo>
                    <a:lnTo>
                      <a:pt x="4402" y="638"/>
                    </a:lnTo>
                    <a:lnTo>
                      <a:pt x="4446" y="638"/>
                    </a:lnTo>
                    <a:lnTo>
                      <a:pt x="4489" y="638"/>
                    </a:lnTo>
                    <a:lnTo>
                      <a:pt x="4533" y="638"/>
                    </a:lnTo>
                    <a:lnTo>
                      <a:pt x="4577" y="638"/>
                    </a:lnTo>
                    <a:lnTo>
                      <a:pt x="4620" y="639"/>
                    </a:lnTo>
                    <a:lnTo>
                      <a:pt x="4664" y="639"/>
                    </a:lnTo>
                    <a:lnTo>
                      <a:pt x="4707" y="639"/>
                    </a:lnTo>
                    <a:lnTo>
                      <a:pt x="4751" y="639"/>
                    </a:lnTo>
                    <a:lnTo>
                      <a:pt x="4794" y="639"/>
                    </a:lnTo>
                    <a:lnTo>
                      <a:pt x="4838" y="639"/>
                    </a:lnTo>
                    <a:lnTo>
                      <a:pt x="4882" y="639"/>
                    </a:lnTo>
                    <a:lnTo>
                      <a:pt x="4925" y="639"/>
                    </a:lnTo>
                    <a:lnTo>
                      <a:pt x="4969" y="639"/>
                    </a:lnTo>
                    <a:lnTo>
                      <a:pt x="5012" y="639"/>
                    </a:lnTo>
                    <a:lnTo>
                      <a:pt x="5056" y="639"/>
                    </a:lnTo>
                    <a:lnTo>
                      <a:pt x="5099" y="639"/>
                    </a:lnTo>
                    <a:lnTo>
                      <a:pt x="5143" y="639"/>
                    </a:lnTo>
                    <a:lnTo>
                      <a:pt x="5187" y="639"/>
                    </a:lnTo>
                    <a:lnTo>
                      <a:pt x="5230" y="639"/>
                    </a:lnTo>
                    <a:lnTo>
                      <a:pt x="5274" y="639"/>
                    </a:lnTo>
                    <a:lnTo>
                      <a:pt x="5317" y="639"/>
                    </a:lnTo>
                    <a:lnTo>
                      <a:pt x="5361" y="639"/>
                    </a:lnTo>
                    <a:lnTo>
                      <a:pt x="5404" y="639"/>
                    </a:lnTo>
                    <a:lnTo>
                      <a:pt x="5448" y="639"/>
                    </a:lnTo>
                    <a:lnTo>
                      <a:pt x="5491" y="639"/>
                    </a:lnTo>
                    <a:lnTo>
                      <a:pt x="5535" y="639"/>
                    </a:lnTo>
                    <a:lnTo>
                      <a:pt x="5579" y="639"/>
                    </a:lnTo>
                    <a:lnTo>
                      <a:pt x="5623" y="639"/>
                    </a:lnTo>
                    <a:lnTo>
                      <a:pt x="5667" y="639"/>
                    </a:lnTo>
                    <a:lnTo>
                      <a:pt x="5711" y="639"/>
                    </a:lnTo>
                    <a:lnTo>
                      <a:pt x="5754" y="639"/>
                    </a:lnTo>
                    <a:lnTo>
                      <a:pt x="5798" y="639"/>
                    </a:lnTo>
                    <a:lnTo>
                      <a:pt x="5841" y="639"/>
                    </a:lnTo>
                    <a:lnTo>
                      <a:pt x="5885" y="639"/>
                    </a:lnTo>
                    <a:lnTo>
                      <a:pt x="5928" y="639"/>
                    </a:lnTo>
                    <a:lnTo>
                      <a:pt x="5972" y="639"/>
                    </a:lnTo>
                    <a:lnTo>
                      <a:pt x="6015" y="639"/>
                    </a:lnTo>
                    <a:lnTo>
                      <a:pt x="6059" y="639"/>
                    </a:lnTo>
                    <a:lnTo>
                      <a:pt x="6103" y="639"/>
                    </a:lnTo>
                    <a:lnTo>
                      <a:pt x="6146" y="639"/>
                    </a:lnTo>
                    <a:lnTo>
                      <a:pt x="6190" y="639"/>
                    </a:lnTo>
                    <a:lnTo>
                      <a:pt x="6233" y="639"/>
                    </a:lnTo>
                    <a:lnTo>
                      <a:pt x="6277" y="639"/>
                    </a:lnTo>
                    <a:lnTo>
                      <a:pt x="6320" y="639"/>
                    </a:lnTo>
                    <a:lnTo>
                      <a:pt x="6364" y="639"/>
                    </a:lnTo>
                    <a:lnTo>
                      <a:pt x="6408" y="639"/>
                    </a:lnTo>
                    <a:lnTo>
                      <a:pt x="6451" y="639"/>
                    </a:lnTo>
                    <a:lnTo>
                      <a:pt x="6495" y="639"/>
                    </a:lnTo>
                    <a:lnTo>
                      <a:pt x="6538" y="639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3" name="Freeform 115"/>
              <p:cNvSpPr>
                <a:spLocks/>
              </p:cNvSpPr>
              <p:nvPr/>
            </p:nvSpPr>
            <p:spPr bwMode="auto">
              <a:xfrm>
                <a:off x="762" y="3557"/>
                <a:ext cx="9" cy="13"/>
              </a:xfrm>
              <a:custGeom>
                <a:avLst/>
                <a:gdLst>
                  <a:gd name="T0" fmla="*/ 0 w 23"/>
                  <a:gd name="T1" fmla="*/ 2 h 33"/>
                  <a:gd name="T2" fmla="*/ 0 w 23"/>
                  <a:gd name="T3" fmla="*/ 2 h 33"/>
                  <a:gd name="T4" fmla="*/ 0 w 23"/>
                  <a:gd name="T5" fmla="*/ 2 h 33"/>
                  <a:gd name="T6" fmla="*/ 1 w 23"/>
                  <a:gd name="T7" fmla="*/ 2 h 33"/>
                  <a:gd name="T8" fmla="*/ 1 w 23"/>
                  <a:gd name="T9" fmla="*/ 1 h 33"/>
                  <a:gd name="T10" fmla="*/ 1 w 23"/>
                  <a:gd name="T11" fmla="*/ 1 h 33"/>
                  <a:gd name="T12" fmla="*/ 1 w 23"/>
                  <a:gd name="T13" fmla="*/ 0 h 33"/>
                  <a:gd name="T14" fmla="*/ 2 w 23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33"/>
                  <a:gd name="T26" fmla="*/ 23 w 23"/>
                  <a:gd name="T27" fmla="*/ 33 h 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33">
                    <a:moveTo>
                      <a:pt x="0" y="33"/>
                    </a:moveTo>
                    <a:lnTo>
                      <a:pt x="2" y="32"/>
                    </a:lnTo>
                    <a:lnTo>
                      <a:pt x="6" y="30"/>
                    </a:lnTo>
                    <a:lnTo>
                      <a:pt x="9" y="26"/>
                    </a:lnTo>
                    <a:lnTo>
                      <a:pt x="13" y="20"/>
                    </a:lnTo>
                    <a:lnTo>
                      <a:pt x="16" y="14"/>
                    </a:lnTo>
                    <a:lnTo>
                      <a:pt x="20" y="6"/>
                    </a:lnTo>
                    <a:lnTo>
                      <a:pt x="23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4" name="Freeform 116"/>
              <p:cNvSpPr>
                <a:spLocks/>
              </p:cNvSpPr>
              <p:nvPr/>
            </p:nvSpPr>
            <p:spPr bwMode="auto">
              <a:xfrm>
                <a:off x="778" y="3521"/>
                <a:ext cx="5" cy="15"/>
              </a:xfrm>
              <a:custGeom>
                <a:avLst/>
                <a:gdLst>
                  <a:gd name="T0" fmla="*/ 0 w 11"/>
                  <a:gd name="T1" fmla="*/ 2 h 36"/>
                  <a:gd name="T2" fmla="*/ 0 w 11"/>
                  <a:gd name="T3" fmla="*/ 2 h 36"/>
                  <a:gd name="T4" fmla="*/ 0 w 11"/>
                  <a:gd name="T5" fmla="*/ 2 h 36"/>
                  <a:gd name="T6" fmla="*/ 1 w 11"/>
                  <a:gd name="T7" fmla="*/ 1 h 36"/>
                  <a:gd name="T8" fmla="*/ 1 w 1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36"/>
                  <a:gd name="T17" fmla="*/ 11 w 1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36">
                    <a:moveTo>
                      <a:pt x="0" y="36"/>
                    </a:moveTo>
                    <a:lnTo>
                      <a:pt x="2" y="32"/>
                    </a:lnTo>
                    <a:lnTo>
                      <a:pt x="5" y="21"/>
                    </a:lnTo>
                    <a:lnTo>
                      <a:pt x="9" y="9"/>
                    </a:lnTo>
                    <a:lnTo>
                      <a:pt x="11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5" name="Freeform 117"/>
              <p:cNvSpPr>
                <a:spLocks/>
              </p:cNvSpPr>
              <p:nvPr/>
            </p:nvSpPr>
            <p:spPr bwMode="auto">
              <a:xfrm>
                <a:off x="789" y="3486"/>
                <a:ext cx="4" cy="15"/>
              </a:xfrm>
              <a:custGeom>
                <a:avLst/>
                <a:gdLst>
                  <a:gd name="T0" fmla="*/ 0 w 11"/>
                  <a:gd name="T1" fmla="*/ 2 h 36"/>
                  <a:gd name="T2" fmla="*/ 0 w 11"/>
                  <a:gd name="T3" fmla="*/ 2 h 36"/>
                  <a:gd name="T4" fmla="*/ 0 w 11"/>
                  <a:gd name="T5" fmla="*/ 2 h 36"/>
                  <a:gd name="T6" fmla="*/ 0 w 11"/>
                  <a:gd name="T7" fmla="*/ 1 h 36"/>
                  <a:gd name="T8" fmla="*/ 0 w 1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36"/>
                  <a:gd name="T17" fmla="*/ 11 w 1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36">
                    <a:moveTo>
                      <a:pt x="0" y="36"/>
                    </a:moveTo>
                    <a:lnTo>
                      <a:pt x="1" y="35"/>
                    </a:lnTo>
                    <a:lnTo>
                      <a:pt x="5" y="23"/>
                    </a:lnTo>
                    <a:lnTo>
                      <a:pt x="8" y="11"/>
                    </a:lnTo>
                    <a:lnTo>
                      <a:pt x="11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6" name="Freeform 118"/>
              <p:cNvSpPr>
                <a:spLocks/>
              </p:cNvSpPr>
              <p:nvPr/>
            </p:nvSpPr>
            <p:spPr bwMode="auto">
              <a:xfrm>
                <a:off x="799" y="3451"/>
                <a:ext cx="5" cy="15"/>
              </a:xfrm>
              <a:custGeom>
                <a:avLst/>
                <a:gdLst>
                  <a:gd name="T0" fmla="*/ 0 w 10"/>
                  <a:gd name="T1" fmla="*/ 2 h 36"/>
                  <a:gd name="T2" fmla="*/ 0 w 10"/>
                  <a:gd name="T3" fmla="*/ 2 h 36"/>
                  <a:gd name="T4" fmla="*/ 1 w 10"/>
                  <a:gd name="T5" fmla="*/ 2 h 36"/>
                  <a:gd name="T6" fmla="*/ 1 w 10"/>
                  <a:gd name="T7" fmla="*/ 1 h 36"/>
                  <a:gd name="T8" fmla="*/ 1 w 1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36"/>
                  <a:gd name="T17" fmla="*/ 10 w 1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36">
                    <a:moveTo>
                      <a:pt x="0" y="36"/>
                    </a:moveTo>
                    <a:lnTo>
                      <a:pt x="0" y="36"/>
                    </a:lnTo>
                    <a:lnTo>
                      <a:pt x="3" y="24"/>
                    </a:lnTo>
                    <a:lnTo>
                      <a:pt x="7" y="12"/>
                    </a:lnTo>
                    <a:lnTo>
                      <a:pt x="10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7" name="Freeform 119"/>
              <p:cNvSpPr>
                <a:spLocks/>
              </p:cNvSpPr>
              <p:nvPr/>
            </p:nvSpPr>
            <p:spPr bwMode="auto">
              <a:xfrm>
                <a:off x="810" y="3416"/>
                <a:ext cx="4" cy="15"/>
              </a:xfrm>
              <a:custGeom>
                <a:avLst/>
                <a:gdLst>
                  <a:gd name="T0" fmla="*/ 0 w 11"/>
                  <a:gd name="T1" fmla="*/ 2 h 36"/>
                  <a:gd name="T2" fmla="*/ 0 w 11"/>
                  <a:gd name="T3" fmla="*/ 2 h 36"/>
                  <a:gd name="T4" fmla="*/ 0 w 11"/>
                  <a:gd name="T5" fmla="*/ 1 h 36"/>
                  <a:gd name="T6" fmla="*/ 0 w 11"/>
                  <a:gd name="T7" fmla="*/ 0 h 36"/>
                  <a:gd name="T8" fmla="*/ 0 w 11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36"/>
                  <a:gd name="T17" fmla="*/ 11 w 11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36">
                    <a:moveTo>
                      <a:pt x="0" y="36"/>
                    </a:moveTo>
                    <a:lnTo>
                      <a:pt x="3" y="28"/>
                    </a:lnTo>
                    <a:lnTo>
                      <a:pt x="6" y="17"/>
                    </a:lnTo>
                    <a:lnTo>
                      <a:pt x="10" y="6"/>
                    </a:lnTo>
                    <a:lnTo>
                      <a:pt x="11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8" name="Freeform 120"/>
              <p:cNvSpPr>
                <a:spLocks/>
              </p:cNvSpPr>
              <p:nvPr/>
            </p:nvSpPr>
            <p:spPr bwMode="auto">
              <a:xfrm>
                <a:off x="821" y="3380"/>
                <a:ext cx="5" cy="15"/>
              </a:xfrm>
              <a:custGeom>
                <a:avLst/>
                <a:gdLst>
                  <a:gd name="T0" fmla="*/ 0 w 12"/>
                  <a:gd name="T1" fmla="*/ 2 h 36"/>
                  <a:gd name="T2" fmla="*/ 0 w 12"/>
                  <a:gd name="T3" fmla="*/ 2 h 36"/>
                  <a:gd name="T4" fmla="*/ 0 w 12"/>
                  <a:gd name="T5" fmla="*/ 1 h 36"/>
                  <a:gd name="T6" fmla="*/ 1 w 12"/>
                  <a:gd name="T7" fmla="*/ 0 h 36"/>
                  <a:gd name="T8" fmla="*/ 1 w 12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36"/>
                  <a:gd name="T17" fmla="*/ 12 w 12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36">
                    <a:moveTo>
                      <a:pt x="0" y="36"/>
                    </a:moveTo>
                    <a:lnTo>
                      <a:pt x="4" y="26"/>
                    </a:lnTo>
                    <a:lnTo>
                      <a:pt x="7" y="16"/>
                    </a:lnTo>
                    <a:lnTo>
                      <a:pt x="11" y="6"/>
                    </a:lnTo>
                    <a:lnTo>
                      <a:pt x="12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9" name="Freeform 121"/>
              <p:cNvSpPr>
                <a:spLocks/>
              </p:cNvSpPr>
              <p:nvPr/>
            </p:nvSpPr>
            <p:spPr bwMode="auto">
              <a:xfrm>
                <a:off x="833" y="3345"/>
                <a:ext cx="5" cy="15"/>
              </a:xfrm>
              <a:custGeom>
                <a:avLst/>
                <a:gdLst>
                  <a:gd name="T0" fmla="*/ 0 w 13"/>
                  <a:gd name="T1" fmla="*/ 2 h 36"/>
                  <a:gd name="T2" fmla="*/ 0 w 13"/>
                  <a:gd name="T3" fmla="*/ 2 h 36"/>
                  <a:gd name="T4" fmla="*/ 1 w 13"/>
                  <a:gd name="T5" fmla="*/ 0 h 36"/>
                  <a:gd name="T6" fmla="*/ 1 w 13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36"/>
                  <a:gd name="T14" fmla="*/ 13 w 13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36">
                    <a:moveTo>
                      <a:pt x="0" y="36"/>
                    </a:moveTo>
                    <a:lnTo>
                      <a:pt x="3" y="31"/>
                    </a:lnTo>
                    <a:lnTo>
                      <a:pt x="11" y="7"/>
                    </a:lnTo>
                    <a:lnTo>
                      <a:pt x="13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0" name="Freeform 122"/>
              <p:cNvSpPr>
                <a:spLocks/>
              </p:cNvSpPr>
              <p:nvPr/>
            </p:nvSpPr>
            <p:spPr bwMode="auto">
              <a:xfrm>
                <a:off x="846" y="3310"/>
                <a:ext cx="6" cy="15"/>
              </a:xfrm>
              <a:custGeom>
                <a:avLst/>
                <a:gdLst>
                  <a:gd name="T0" fmla="*/ 0 w 14"/>
                  <a:gd name="T1" fmla="*/ 2 h 36"/>
                  <a:gd name="T2" fmla="*/ 0 w 14"/>
                  <a:gd name="T3" fmla="*/ 2 h 36"/>
                  <a:gd name="T4" fmla="*/ 1 w 14"/>
                  <a:gd name="T5" fmla="*/ 0 h 36"/>
                  <a:gd name="T6" fmla="*/ 1 w 14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36"/>
                  <a:gd name="T14" fmla="*/ 14 w 14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36">
                    <a:moveTo>
                      <a:pt x="0" y="36"/>
                    </a:moveTo>
                    <a:lnTo>
                      <a:pt x="6" y="23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1" name="Freeform 123"/>
              <p:cNvSpPr>
                <a:spLocks/>
              </p:cNvSpPr>
              <p:nvPr/>
            </p:nvSpPr>
            <p:spPr bwMode="auto">
              <a:xfrm>
                <a:off x="861" y="3274"/>
                <a:ext cx="6" cy="15"/>
              </a:xfrm>
              <a:custGeom>
                <a:avLst/>
                <a:gdLst>
                  <a:gd name="T0" fmla="*/ 0 w 15"/>
                  <a:gd name="T1" fmla="*/ 2 h 36"/>
                  <a:gd name="T2" fmla="*/ 0 w 15"/>
                  <a:gd name="T3" fmla="*/ 2 h 36"/>
                  <a:gd name="T4" fmla="*/ 1 w 15"/>
                  <a:gd name="T5" fmla="*/ 0 h 36"/>
                  <a:gd name="T6" fmla="*/ 1 w 15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36"/>
                  <a:gd name="T14" fmla="*/ 15 w 15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36">
                    <a:moveTo>
                      <a:pt x="0" y="36"/>
                    </a:moveTo>
                    <a:lnTo>
                      <a:pt x="6" y="23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2" name="Freeform 124"/>
              <p:cNvSpPr>
                <a:spLocks/>
              </p:cNvSpPr>
              <p:nvPr/>
            </p:nvSpPr>
            <p:spPr bwMode="auto">
              <a:xfrm>
                <a:off x="877" y="3239"/>
                <a:ext cx="6" cy="15"/>
              </a:xfrm>
              <a:custGeom>
                <a:avLst/>
                <a:gdLst>
                  <a:gd name="T0" fmla="*/ 0 w 16"/>
                  <a:gd name="T1" fmla="*/ 2 h 36"/>
                  <a:gd name="T2" fmla="*/ 0 w 16"/>
                  <a:gd name="T3" fmla="*/ 2 h 36"/>
                  <a:gd name="T4" fmla="*/ 1 w 16"/>
                  <a:gd name="T5" fmla="*/ 1 h 36"/>
                  <a:gd name="T6" fmla="*/ 1 w 16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36"/>
                  <a:gd name="T14" fmla="*/ 16 w 16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36">
                    <a:moveTo>
                      <a:pt x="0" y="36"/>
                    </a:moveTo>
                    <a:lnTo>
                      <a:pt x="3" y="30"/>
                    </a:lnTo>
                    <a:lnTo>
                      <a:pt x="11" y="12"/>
                    </a:lnTo>
                    <a:lnTo>
                      <a:pt x="1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3" name="Freeform 125"/>
              <p:cNvSpPr>
                <a:spLocks/>
              </p:cNvSpPr>
              <p:nvPr/>
            </p:nvSpPr>
            <p:spPr bwMode="auto">
              <a:xfrm>
                <a:off x="894" y="3204"/>
                <a:ext cx="7" cy="15"/>
              </a:xfrm>
              <a:custGeom>
                <a:avLst/>
                <a:gdLst>
                  <a:gd name="T0" fmla="*/ 0 w 18"/>
                  <a:gd name="T1" fmla="*/ 2 h 36"/>
                  <a:gd name="T2" fmla="*/ 0 w 18"/>
                  <a:gd name="T3" fmla="*/ 2 h 36"/>
                  <a:gd name="T4" fmla="*/ 1 w 18"/>
                  <a:gd name="T5" fmla="*/ 1 h 36"/>
                  <a:gd name="T6" fmla="*/ 1 w 18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36"/>
                  <a:gd name="T14" fmla="*/ 18 w 18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36">
                    <a:moveTo>
                      <a:pt x="0" y="36"/>
                    </a:moveTo>
                    <a:lnTo>
                      <a:pt x="4" y="27"/>
                    </a:lnTo>
                    <a:lnTo>
                      <a:pt x="13" y="10"/>
                    </a:lnTo>
                    <a:lnTo>
                      <a:pt x="18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4" name="Freeform 126"/>
              <p:cNvSpPr>
                <a:spLocks/>
              </p:cNvSpPr>
              <p:nvPr/>
            </p:nvSpPr>
            <p:spPr bwMode="auto">
              <a:xfrm>
                <a:off x="913" y="3169"/>
                <a:ext cx="9" cy="15"/>
              </a:xfrm>
              <a:custGeom>
                <a:avLst/>
                <a:gdLst>
                  <a:gd name="T0" fmla="*/ 0 w 22"/>
                  <a:gd name="T1" fmla="*/ 2 h 36"/>
                  <a:gd name="T2" fmla="*/ 0 w 22"/>
                  <a:gd name="T3" fmla="*/ 2 h 36"/>
                  <a:gd name="T4" fmla="*/ 1 w 22"/>
                  <a:gd name="T5" fmla="*/ 0 h 36"/>
                  <a:gd name="T6" fmla="*/ 2 w 22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36"/>
                  <a:gd name="T14" fmla="*/ 22 w 22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36">
                    <a:moveTo>
                      <a:pt x="0" y="36"/>
                    </a:moveTo>
                    <a:lnTo>
                      <a:pt x="2" y="32"/>
                    </a:lnTo>
                    <a:lnTo>
                      <a:pt x="20" y="2"/>
                    </a:lnTo>
                    <a:lnTo>
                      <a:pt x="22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5" name="Freeform 127"/>
              <p:cNvSpPr>
                <a:spLocks/>
              </p:cNvSpPr>
              <p:nvPr/>
            </p:nvSpPr>
            <p:spPr bwMode="auto">
              <a:xfrm>
                <a:off x="934" y="3133"/>
                <a:ext cx="10" cy="15"/>
              </a:xfrm>
              <a:custGeom>
                <a:avLst/>
                <a:gdLst>
                  <a:gd name="T0" fmla="*/ 0 w 24"/>
                  <a:gd name="T1" fmla="*/ 2 h 36"/>
                  <a:gd name="T2" fmla="*/ 0 w 24"/>
                  <a:gd name="T3" fmla="*/ 2 h 36"/>
                  <a:gd name="T4" fmla="*/ 1 w 24"/>
                  <a:gd name="T5" fmla="*/ 0 h 36"/>
                  <a:gd name="T6" fmla="*/ 2 w 24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6"/>
                  <a:gd name="T14" fmla="*/ 24 w 24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6">
                    <a:moveTo>
                      <a:pt x="0" y="36"/>
                    </a:moveTo>
                    <a:lnTo>
                      <a:pt x="3" y="31"/>
                    </a:lnTo>
                    <a:lnTo>
                      <a:pt x="20" y="5"/>
                    </a:lnTo>
                    <a:lnTo>
                      <a:pt x="24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6" name="Freeform 128"/>
              <p:cNvSpPr>
                <a:spLocks/>
              </p:cNvSpPr>
              <p:nvPr/>
            </p:nvSpPr>
            <p:spPr bwMode="auto">
              <a:xfrm>
                <a:off x="958" y="3098"/>
                <a:ext cx="12" cy="15"/>
              </a:xfrm>
              <a:custGeom>
                <a:avLst/>
                <a:gdLst>
                  <a:gd name="T0" fmla="*/ 0 w 27"/>
                  <a:gd name="T1" fmla="*/ 2 h 36"/>
                  <a:gd name="T2" fmla="*/ 1 w 27"/>
                  <a:gd name="T3" fmla="*/ 1 h 36"/>
                  <a:gd name="T4" fmla="*/ 2 w 27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36"/>
                  <a:gd name="T11" fmla="*/ 27 w 27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36">
                    <a:moveTo>
                      <a:pt x="0" y="36"/>
                    </a:moveTo>
                    <a:lnTo>
                      <a:pt x="15" y="16"/>
                    </a:lnTo>
                    <a:lnTo>
                      <a:pt x="27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7" name="Freeform 129"/>
              <p:cNvSpPr>
                <a:spLocks/>
              </p:cNvSpPr>
              <p:nvPr/>
            </p:nvSpPr>
            <p:spPr bwMode="auto">
              <a:xfrm>
                <a:off x="986" y="3063"/>
                <a:ext cx="13" cy="15"/>
              </a:xfrm>
              <a:custGeom>
                <a:avLst/>
                <a:gdLst>
                  <a:gd name="T0" fmla="*/ 0 w 32"/>
                  <a:gd name="T1" fmla="*/ 2 h 36"/>
                  <a:gd name="T2" fmla="*/ 0 w 32"/>
                  <a:gd name="T3" fmla="*/ 2 h 36"/>
                  <a:gd name="T4" fmla="*/ 1 w 32"/>
                  <a:gd name="T5" fmla="*/ 1 h 36"/>
                  <a:gd name="T6" fmla="*/ 2 w 32"/>
                  <a:gd name="T7" fmla="*/ 0 h 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36"/>
                  <a:gd name="T14" fmla="*/ 32 w 32"/>
                  <a:gd name="T15" fmla="*/ 36 h 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36">
                    <a:moveTo>
                      <a:pt x="0" y="36"/>
                    </a:moveTo>
                    <a:lnTo>
                      <a:pt x="1" y="35"/>
                    </a:lnTo>
                    <a:lnTo>
                      <a:pt x="19" y="15"/>
                    </a:lnTo>
                    <a:lnTo>
                      <a:pt x="32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8" name="Freeform 130"/>
              <p:cNvSpPr>
                <a:spLocks/>
              </p:cNvSpPr>
              <p:nvPr/>
            </p:nvSpPr>
            <p:spPr bwMode="auto">
              <a:xfrm>
                <a:off x="1018" y="3028"/>
                <a:ext cx="15" cy="14"/>
              </a:xfrm>
              <a:custGeom>
                <a:avLst/>
                <a:gdLst>
                  <a:gd name="T0" fmla="*/ 0 w 36"/>
                  <a:gd name="T1" fmla="*/ 2 h 35"/>
                  <a:gd name="T2" fmla="*/ 1 w 36"/>
                  <a:gd name="T3" fmla="*/ 2 h 35"/>
                  <a:gd name="T4" fmla="*/ 2 w 36"/>
                  <a:gd name="T5" fmla="*/ 0 h 35"/>
                  <a:gd name="T6" fmla="*/ 2 w 36"/>
                  <a:gd name="T7" fmla="*/ 0 h 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35"/>
                  <a:gd name="T14" fmla="*/ 36 w 36"/>
                  <a:gd name="T15" fmla="*/ 35 h 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35">
                    <a:moveTo>
                      <a:pt x="0" y="35"/>
                    </a:moveTo>
                    <a:lnTo>
                      <a:pt x="11" y="25"/>
                    </a:lnTo>
                    <a:lnTo>
                      <a:pt x="28" y="8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9" name="Freeform 131"/>
              <p:cNvSpPr>
                <a:spLocks/>
              </p:cNvSpPr>
              <p:nvPr/>
            </p:nvSpPr>
            <p:spPr bwMode="auto">
              <a:xfrm>
                <a:off x="1053" y="2998"/>
                <a:ext cx="15" cy="12"/>
              </a:xfrm>
              <a:custGeom>
                <a:avLst/>
                <a:gdLst>
                  <a:gd name="T0" fmla="*/ 0 w 36"/>
                  <a:gd name="T1" fmla="*/ 2 h 30"/>
                  <a:gd name="T2" fmla="*/ 2 w 36"/>
                  <a:gd name="T3" fmla="*/ 0 h 30"/>
                  <a:gd name="T4" fmla="*/ 2 w 36"/>
                  <a:gd name="T5" fmla="*/ 0 h 3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0"/>
                  <a:gd name="T11" fmla="*/ 36 w 36"/>
                  <a:gd name="T12" fmla="*/ 30 h 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0">
                    <a:moveTo>
                      <a:pt x="0" y="30"/>
                    </a:moveTo>
                    <a:lnTo>
                      <a:pt x="31" y="4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0" name="Freeform 132"/>
              <p:cNvSpPr>
                <a:spLocks/>
              </p:cNvSpPr>
              <p:nvPr/>
            </p:nvSpPr>
            <p:spPr bwMode="auto">
              <a:xfrm>
                <a:off x="1089" y="2973"/>
                <a:ext cx="15" cy="10"/>
              </a:xfrm>
              <a:custGeom>
                <a:avLst/>
                <a:gdLst>
                  <a:gd name="T0" fmla="*/ 0 w 36"/>
                  <a:gd name="T1" fmla="*/ 2 h 24"/>
                  <a:gd name="T2" fmla="*/ 1 w 36"/>
                  <a:gd name="T3" fmla="*/ 1 h 24"/>
                  <a:gd name="T4" fmla="*/ 2 w 36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24"/>
                    </a:moveTo>
                    <a:lnTo>
                      <a:pt x="16" y="13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1" name="Freeform 133"/>
              <p:cNvSpPr>
                <a:spLocks/>
              </p:cNvSpPr>
              <p:nvPr/>
            </p:nvSpPr>
            <p:spPr bwMode="auto">
              <a:xfrm>
                <a:off x="1124" y="2951"/>
                <a:ext cx="15" cy="8"/>
              </a:xfrm>
              <a:custGeom>
                <a:avLst/>
                <a:gdLst>
                  <a:gd name="T0" fmla="*/ 0 w 36"/>
                  <a:gd name="T1" fmla="*/ 1 h 20"/>
                  <a:gd name="T2" fmla="*/ 0 w 36"/>
                  <a:gd name="T3" fmla="*/ 1 h 20"/>
                  <a:gd name="T4" fmla="*/ 2 w 36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0"/>
                  <a:gd name="T11" fmla="*/ 36 w 3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0">
                    <a:moveTo>
                      <a:pt x="0" y="20"/>
                    </a:moveTo>
                    <a:lnTo>
                      <a:pt x="1" y="2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2" name="Freeform 134"/>
              <p:cNvSpPr>
                <a:spLocks/>
              </p:cNvSpPr>
              <p:nvPr/>
            </p:nvSpPr>
            <p:spPr bwMode="auto">
              <a:xfrm>
                <a:off x="1159" y="2933"/>
                <a:ext cx="15" cy="7"/>
              </a:xfrm>
              <a:custGeom>
                <a:avLst/>
                <a:gdLst>
                  <a:gd name="T0" fmla="*/ 0 w 36"/>
                  <a:gd name="T1" fmla="*/ 1 h 17"/>
                  <a:gd name="T2" fmla="*/ 2 w 36"/>
                  <a:gd name="T3" fmla="*/ 0 h 17"/>
                  <a:gd name="T4" fmla="*/ 2 w 36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7"/>
                  <a:gd name="T11" fmla="*/ 36 w 36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7">
                    <a:moveTo>
                      <a:pt x="0" y="17"/>
                    </a:moveTo>
                    <a:lnTo>
                      <a:pt x="21" y="7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3" name="Freeform 135"/>
              <p:cNvSpPr>
                <a:spLocks/>
              </p:cNvSpPr>
              <p:nvPr/>
            </p:nvSpPr>
            <p:spPr bwMode="auto">
              <a:xfrm>
                <a:off x="1194" y="2917"/>
                <a:ext cx="15" cy="7"/>
              </a:xfrm>
              <a:custGeom>
                <a:avLst/>
                <a:gdLst>
                  <a:gd name="T0" fmla="*/ 0 w 36"/>
                  <a:gd name="T1" fmla="*/ 1 h 15"/>
                  <a:gd name="T2" fmla="*/ 0 w 36"/>
                  <a:gd name="T3" fmla="*/ 1 h 15"/>
                  <a:gd name="T4" fmla="*/ 2 w 36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5"/>
                  <a:gd name="T11" fmla="*/ 36 w 36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5">
                    <a:moveTo>
                      <a:pt x="0" y="15"/>
                    </a:moveTo>
                    <a:lnTo>
                      <a:pt x="6" y="12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4" name="Freeform 136"/>
              <p:cNvSpPr>
                <a:spLocks/>
              </p:cNvSpPr>
              <p:nvPr/>
            </p:nvSpPr>
            <p:spPr bwMode="auto">
              <a:xfrm>
                <a:off x="1230" y="2905"/>
                <a:ext cx="15" cy="5"/>
              </a:xfrm>
              <a:custGeom>
                <a:avLst/>
                <a:gdLst>
                  <a:gd name="T0" fmla="*/ 0 w 36"/>
                  <a:gd name="T1" fmla="*/ 1 h 12"/>
                  <a:gd name="T2" fmla="*/ 2 w 36"/>
                  <a:gd name="T3" fmla="*/ 0 h 12"/>
                  <a:gd name="T4" fmla="*/ 2 w 36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2"/>
                  <a:gd name="T11" fmla="*/ 36 w 3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2">
                    <a:moveTo>
                      <a:pt x="0" y="12"/>
                    </a:moveTo>
                    <a:lnTo>
                      <a:pt x="26" y="3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5" name="Freeform 137"/>
              <p:cNvSpPr>
                <a:spLocks/>
              </p:cNvSpPr>
              <p:nvPr/>
            </p:nvSpPr>
            <p:spPr bwMode="auto">
              <a:xfrm>
                <a:off x="1265" y="2893"/>
                <a:ext cx="15" cy="5"/>
              </a:xfrm>
              <a:custGeom>
                <a:avLst/>
                <a:gdLst>
                  <a:gd name="T0" fmla="*/ 0 w 36"/>
                  <a:gd name="T1" fmla="*/ 1 h 11"/>
                  <a:gd name="T2" fmla="*/ 1 w 36"/>
                  <a:gd name="T3" fmla="*/ 0 h 11"/>
                  <a:gd name="T4" fmla="*/ 2 w 36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1"/>
                  <a:gd name="T11" fmla="*/ 36 w 3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1">
                    <a:moveTo>
                      <a:pt x="0" y="11"/>
                    </a:moveTo>
                    <a:lnTo>
                      <a:pt x="11" y="7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6" name="Freeform 138"/>
              <p:cNvSpPr>
                <a:spLocks/>
              </p:cNvSpPr>
              <p:nvPr/>
            </p:nvSpPr>
            <p:spPr bwMode="auto">
              <a:xfrm>
                <a:off x="1300" y="2884"/>
                <a:ext cx="15" cy="4"/>
              </a:xfrm>
              <a:custGeom>
                <a:avLst/>
                <a:gdLst>
                  <a:gd name="T0" fmla="*/ 0 w 36"/>
                  <a:gd name="T1" fmla="*/ 1 h 9"/>
                  <a:gd name="T2" fmla="*/ 2 w 36"/>
                  <a:gd name="T3" fmla="*/ 0 h 9"/>
                  <a:gd name="T4" fmla="*/ 2 w 36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9"/>
                  <a:gd name="T11" fmla="*/ 36 w 3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9">
                    <a:moveTo>
                      <a:pt x="0" y="9"/>
                    </a:moveTo>
                    <a:lnTo>
                      <a:pt x="31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7" name="Freeform 139"/>
              <p:cNvSpPr>
                <a:spLocks/>
              </p:cNvSpPr>
              <p:nvPr/>
            </p:nvSpPr>
            <p:spPr bwMode="auto">
              <a:xfrm>
                <a:off x="1335" y="2876"/>
                <a:ext cx="15" cy="4"/>
              </a:xfrm>
              <a:custGeom>
                <a:avLst/>
                <a:gdLst>
                  <a:gd name="T0" fmla="*/ 0 w 36"/>
                  <a:gd name="T1" fmla="*/ 1 h 8"/>
                  <a:gd name="T2" fmla="*/ 1 w 36"/>
                  <a:gd name="T3" fmla="*/ 1 h 8"/>
                  <a:gd name="T4" fmla="*/ 2 w 36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"/>
                  <a:gd name="T11" fmla="*/ 36 w 36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">
                    <a:moveTo>
                      <a:pt x="0" y="8"/>
                    </a:moveTo>
                    <a:lnTo>
                      <a:pt x="16" y="4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8" name="Freeform 140"/>
              <p:cNvSpPr>
                <a:spLocks/>
              </p:cNvSpPr>
              <p:nvPr/>
            </p:nvSpPr>
            <p:spPr bwMode="auto">
              <a:xfrm>
                <a:off x="1371" y="2870"/>
                <a:ext cx="15" cy="3"/>
              </a:xfrm>
              <a:custGeom>
                <a:avLst/>
                <a:gdLst>
                  <a:gd name="T0" fmla="*/ 0 w 36"/>
                  <a:gd name="T1" fmla="*/ 0 h 7"/>
                  <a:gd name="T2" fmla="*/ 0 w 36"/>
                  <a:gd name="T3" fmla="*/ 0 h 7"/>
                  <a:gd name="T4" fmla="*/ 2 w 36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7"/>
                  <a:gd name="T11" fmla="*/ 36 w 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7">
                    <a:moveTo>
                      <a:pt x="0" y="7"/>
                    </a:moveTo>
                    <a:lnTo>
                      <a:pt x="2" y="6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9" name="Freeform 141"/>
              <p:cNvSpPr>
                <a:spLocks/>
              </p:cNvSpPr>
              <p:nvPr/>
            </p:nvSpPr>
            <p:spPr bwMode="auto">
              <a:xfrm>
                <a:off x="1406" y="2864"/>
                <a:ext cx="15" cy="3"/>
              </a:xfrm>
              <a:custGeom>
                <a:avLst/>
                <a:gdLst>
                  <a:gd name="T0" fmla="*/ 0 w 36"/>
                  <a:gd name="T1" fmla="*/ 1 h 6"/>
                  <a:gd name="T2" fmla="*/ 2 w 36"/>
                  <a:gd name="T3" fmla="*/ 1 h 6"/>
                  <a:gd name="T4" fmla="*/ 2 w 36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6"/>
                    </a:moveTo>
                    <a:lnTo>
                      <a:pt x="22" y="2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0" name="Freeform 142"/>
              <p:cNvSpPr>
                <a:spLocks/>
              </p:cNvSpPr>
              <p:nvPr/>
            </p:nvSpPr>
            <p:spPr bwMode="auto">
              <a:xfrm>
                <a:off x="1441" y="2860"/>
                <a:ext cx="15" cy="2"/>
              </a:xfrm>
              <a:custGeom>
                <a:avLst/>
                <a:gdLst>
                  <a:gd name="T0" fmla="*/ 0 w 36"/>
                  <a:gd name="T1" fmla="*/ 0 h 5"/>
                  <a:gd name="T2" fmla="*/ 0 w 36"/>
                  <a:gd name="T3" fmla="*/ 0 h 5"/>
                  <a:gd name="T4" fmla="*/ 2 w 36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"/>
                  <a:gd name="T11" fmla="*/ 36 w 3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">
                    <a:moveTo>
                      <a:pt x="0" y="5"/>
                    </a:moveTo>
                    <a:lnTo>
                      <a:pt x="7" y="4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1" name="Freeform 143"/>
              <p:cNvSpPr>
                <a:spLocks/>
              </p:cNvSpPr>
              <p:nvPr/>
            </p:nvSpPr>
            <p:spPr bwMode="auto">
              <a:xfrm>
                <a:off x="1477" y="2856"/>
                <a:ext cx="14" cy="1"/>
              </a:xfrm>
              <a:custGeom>
                <a:avLst/>
                <a:gdLst>
                  <a:gd name="T0" fmla="*/ 0 w 36"/>
                  <a:gd name="T1" fmla="*/ 0 h 3"/>
                  <a:gd name="T2" fmla="*/ 2 w 36"/>
                  <a:gd name="T3" fmla="*/ 0 h 3"/>
                  <a:gd name="T4" fmla="*/ 2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3"/>
                    </a:moveTo>
                    <a:lnTo>
                      <a:pt x="27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2" name="Freeform 144"/>
              <p:cNvSpPr>
                <a:spLocks/>
              </p:cNvSpPr>
              <p:nvPr/>
            </p:nvSpPr>
            <p:spPr bwMode="auto">
              <a:xfrm>
                <a:off x="1512" y="2853"/>
                <a:ext cx="15" cy="1"/>
              </a:xfrm>
              <a:custGeom>
                <a:avLst/>
                <a:gdLst>
                  <a:gd name="T0" fmla="*/ 0 w 36"/>
                  <a:gd name="T1" fmla="*/ 0 h 3"/>
                  <a:gd name="T2" fmla="*/ 1 w 36"/>
                  <a:gd name="T3" fmla="*/ 0 h 3"/>
                  <a:gd name="T4" fmla="*/ 2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3"/>
                    </a:moveTo>
                    <a:lnTo>
                      <a:pt x="12" y="2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3" name="Freeform 145"/>
              <p:cNvSpPr>
                <a:spLocks/>
              </p:cNvSpPr>
              <p:nvPr/>
            </p:nvSpPr>
            <p:spPr bwMode="auto">
              <a:xfrm>
                <a:off x="1547" y="2850"/>
                <a:ext cx="15" cy="1"/>
              </a:xfrm>
              <a:custGeom>
                <a:avLst/>
                <a:gdLst>
                  <a:gd name="T0" fmla="*/ 0 w 36"/>
                  <a:gd name="T1" fmla="*/ 0 h 3"/>
                  <a:gd name="T2" fmla="*/ 2 w 36"/>
                  <a:gd name="T3" fmla="*/ 0 h 3"/>
                  <a:gd name="T4" fmla="*/ 2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3"/>
                    </a:moveTo>
                    <a:lnTo>
                      <a:pt x="32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4" name="Freeform 146"/>
              <p:cNvSpPr>
                <a:spLocks/>
              </p:cNvSpPr>
              <p:nvPr/>
            </p:nvSpPr>
            <p:spPr bwMode="auto">
              <a:xfrm>
                <a:off x="1582" y="2847"/>
                <a:ext cx="15" cy="1"/>
              </a:xfrm>
              <a:custGeom>
                <a:avLst/>
                <a:gdLst>
                  <a:gd name="T0" fmla="*/ 0 w 36"/>
                  <a:gd name="T1" fmla="*/ 0 h 3"/>
                  <a:gd name="T2" fmla="*/ 1 w 36"/>
                  <a:gd name="T3" fmla="*/ 0 h 3"/>
                  <a:gd name="T4" fmla="*/ 2 w 3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3"/>
                  <a:gd name="T11" fmla="*/ 36 w 3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3">
                    <a:moveTo>
                      <a:pt x="0" y="3"/>
                    </a:moveTo>
                    <a:lnTo>
                      <a:pt x="17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5" name="Freeform 147"/>
              <p:cNvSpPr>
                <a:spLocks/>
              </p:cNvSpPr>
              <p:nvPr/>
            </p:nvSpPr>
            <p:spPr bwMode="auto">
              <a:xfrm>
                <a:off x="1618" y="2845"/>
                <a:ext cx="15" cy="1"/>
              </a:xfrm>
              <a:custGeom>
                <a:avLst/>
                <a:gdLst>
                  <a:gd name="T0" fmla="*/ 0 w 36"/>
                  <a:gd name="T1" fmla="*/ 1 h 2"/>
                  <a:gd name="T2" fmla="*/ 0 w 36"/>
                  <a:gd name="T3" fmla="*/ 1 h 2"/>
                  <a:gd name="T4" fmla="*/ 2 w 3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"/>
                  <a:gd name="T11" fmla="*/ 36 w 3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">
                    <a:moveTo>
                      <a:pt x="0" y="2"/>
                    </a:moveTo>
                    <a:lnTo>
                      <a:pt x="2" y="2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6" name="Freeform 148"/>
              <p:cNvSpPr>
                <a:spLocks/>
              </p:cNvSpPr>
              <p:nvPr/>
            </p:nvSpPr>
            <p:spPr bwMode="auto">
              <a:xfrm>
                <a:off x="1653" y="2843"/>
                <a:ext cx="15" cy="1"/>
              </a:xfrm>
              <a:custGeom>
                <a:avLst/>
                <a:gdLst>
                  <a:gd name="T0" fmla="*/ 0 w 36"/>
                  <a:gd name="T1" fmla="*/ 1 h 2"/>
                  <a:gd name="T2" fmla="*/ 2 w 36"/>
                  <a:gd name="T3" fmla="*/ 1 h 2"/>
                  <a:gd name="T4" fmla="*/ 2 w 3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"/>
                  <a:gd name="T11" fmla="*/ 36 w 3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">
                    <a:moveTo>
                      <a:pt x="0" y="2"/>
                    </a:moveTo>
                    <a:lnTo>
                      <a:pt x="22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7" name="Freeform 149"/>
              <p:cNvSpPr>
                <a:spLocks/>
              </p:cNvSpPr>
              <p:nvPr/>
            </p:nvSpPr>
            <p:spPr bwMode="auto">
              <a:xfrm>
                <a:off x="1688" y="2842"/>
                <a:ext cx="15" cy="1"/>
              </a:xfrm>
              <a:custGeom>
                <a:avLst/>
                <a:gdLst>
                  <a:gd name="T0" fmla="*/ 0 w 36"/>
                  <a:gd name="T1" fmla="*/ 1 h 1"/>
                  <a:gd name="T2" fmla="*/ 0 w 36"/>
                  <a:gd name="T3" fmla="*/ 1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1"/>
                    </a:moveTo>
                    <a:lnTo>
                      <a:pt x="7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8" name="Freeform 150"/>
              <p:cNvSpPr>
                <a:spLocks/>
              </p:cNvSpPr>
              <p:nvPr/>
            </p:nvSpPr>
            <p:spPr bwMode="auto">
              <a:xfrm>
                <a:off x="1723" y="2841"/>
                <a:ext cx="15" cy="1"/>
              </a:xfrm>
              <a:custGeom>
                <a:avLst/>
                <a:gdLst>
                  <a:gd name="T0" fmla="*/ 0 w 36"/>
                  <a:gd name="T1" fmla="*/ 1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1"/>
                    </a:moveTo>
                    <a:lnTo>
                      <a:pt x="27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9" name="Freeform 151"/>
              <p:cNvSpPr>
                <a:spLocks/>
              </p:cNvSpPr>
              <p:nvPr/>
            </p:nvSpPr>
            <p:spPr bwMode="auto">
              <a:xfrm>
                <a:off x="1759" y="2840"/>
                <a:ext cx="15" cy="1"/>
              </a:xfrm>
              <a:custGeom>
                <a:avLst/>
                <a:gdLst>
                  <a:gd name="T0" fmla="*/ 0 w 36"/>
                  <a:gd name="T1" fmla="*/ 1 h 1"/>
                  <a:gd name="T2" fmla="*/ 1 w 36"/>
                  <a:gd name="T3" fmla="*/ 1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1"/>
                    </a:moveTo>
                    <a:lnTo>
                      <a:pt x="12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0" name="Freeform 152"/>
              <p:cNvSpPr>
                <a:spLocks/>
              </p:cNvSpPr>
              <p:nvPr/>
            </p:nvSpPr>
            <p:spPr bwMode="auto">
              <a:xfrm>
                <a:off x="1794" y="2839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32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1" name="Freeform 153"/>
              <p:cNvSpPr>
                <a:spLocks/>
              </p:cNvSpPr>
              <p:nvPr/>
            </p:nvSpPr>
            <p:spPr bwMode="auto">
              <a:xfrm>
                <a:off x="1829" y="2838"/>
                <a:ext cx="15" cy="1"/>
              </a:xfrm>
              <a:custGeom>
                <a:avLst/>
                <a:gdLst>
                  <a:gd name="T0" fmla="*/ 0 w 36"/>
                  <a:gd name="T1" fmla="*/ 1 h 2"/>
                  <a:gd name="T2" fmla="*/ 1 w 36"/>
                  <a:gd name="T3" fmla="*/ 1 h 2"/>
                  <a:gd name="T4" fmla="*/ 2 w 3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"/>
                  <a:gd name="T11" fmla="*/ 36 w 3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">
                    <a:moveTo>
                      <a:pt x="0" y="2"/>
                    </a:moveTo>
                    <a:lnTo>
                      <a:pt x="17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2" name="Freeform 154"/>
              <p:cNvSpPr>
                <a:spLocks/>
              </p:cNvSpPr>
              <p:nvPr/>
            </p:nvSpPr>
            <p:spPr bwMode="auto">
              <a:xfrm>
                <a:off x="1864" y="2838"/>
                <a:ext cx="15" cy="1"/>
              </a:xfrm>
              <a:custGeom>
                <a:avLst/>
                <a:gdLst>
                  <a:gd name="T0" fmla="*/ 0 w 36"/>
                  <a:gd name="T1" fmla="*/ 1 h 1"/>
                  <a:gd name="T2" fmla="*/ 0 w 36"/>
                  <a:gd name="T3" fmla="*/ 1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1"/>
                    </a:moveTo>
                    <a:lnTo>
                      <a:pt x="2" y="1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3" name="Freeform 155"/>
              <p:cNvSpPr>
                <a:spLocks/>
              </p:cNvSpPr>
              <p:nvPr/>
            </p:nvSpPr>
            <p:spPr bwMode="auto">
              <a:xfrm>
                <a:off x="1900" y="2837"/>
                <a:ext cx="15" cy="1"/>
              </a:xfrm>
              <a:custGeom>
                <a:avLst/>
                <a:gdLst>
                  <a:gd name="T0" fmla="*/ 0 w 36"/>
                  <a:gd name="T1" fmla="*/ 1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1"/>
                    </a:moveTo>
                    <a:lnTo>
                      <a:pt x="22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4" name="Freeform 156"/>
              <p:cNvSpPr>
                <a:spLocks/>
              </p:cNvSpPr>
              <p:nvPr/>
            </p:nvSpPr>
            <p:spPr bwMode="auto">
              <a:xfrm>
                <a:off x="1935" y="2837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0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7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5" name="Freeform 157"/>
              <p:cNvSpPr>
                <a:spLocks/>
              </p:cNvSpPr>
              <p:nvPr/>
            </p:nvSpPr>
            <p:spPr bwMode="auto">
              <a:xfrm>
                <a:off x="1970" y="2836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27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6" name="Freeform 158"/>
              <p:cNvSpPr>
                <a:spLocks/>
              </p:cNvSpPr>
              <p:nvPr/>
            </p:nvSpPr>
            <p:spPr bwMode="auto">
              <a:xfrm>
                <a:off x="2005" y="2836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1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13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7" name="Freeform 159"/>
              <p:cNvSpPr>
                <a:spLocks/>
              </p:cNvSpPr>
              <p:nvPr/>
            </p:nvSpPr>
            <p:spPr bwMode="auto">
              <a:xfrm>
                <a:off x="2041" y="2836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33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8" name="Freeform 160"/>
              <p:cNvSpPr>
                <a:spLocks/>
              </p:cNvSpPr>
              <p:nvPr/>
            </p:nvSpPr>
            <p:spPr bwMode="auto">
              <a:xfrm>
                <a:off x="2076" y="2836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1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18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9" name="Freeform 161"/>
              <p:cNvSpPr>
                <a:spLocks/>
              </p:cNvSpPr>
              <p:nvPr/>
            </p:nvSpPr>
            <p:spPr bwMode="auto">
              <a:xfrm>
                <a:off x="2111" y="2836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0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3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0" name="Freeform 162"/>
              <p:cNvSpPr>
                <a:spLocks/>
              </p:cNvSpPr>
              <p:nvPr/>
            </p:nvSpPr>
            <p:spPr bwMode="auto">
              <a:xfrm>
                <a:off x="2147" y="2835"/>
                <a:ext cx="14" cy="1"/>
              </a:xfrm>
              <a:custGeom>
                <a:avLst/>
                <a:gdLst>
                  <a:gd name="T0" fmla="*/ 0 w 36"/>
                  <a:gd name="T1" fmla="*/ 0 h 1"/>
                  <a:gd name="T2" fmla="*/ 2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23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1" name="Freeform 163"/>
              <p:cNvSpPr>
                <a:spLocks/>
              </p:cNvSpPr>
              <p:nvPr/>
            </p:nvSpPr>
            <p:spPr bwMode="auto">
              <a:xfrm>
                <a:off x="2182" y="2835"/>
                <a:ext cx="15" cy="1"/>
              </a:xfrm>
              <a:custGeom>
                <a:avLst/>
                <a:gdLst>
                  <a:gd name="T0" fmla="*/ 0 w 36"/>
                  <a:gd name="T1" fmla="*/ 0 h 1"/>
                  <a:gd name="T2" fmla="*/ 0 w 36"/>
                  <a:gd name="T3" fmla="*/ 0 h 1"/>
                  <a:gd name="T4" fmla="*/ 2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0" y="0"/>
                    </a:moveTo>
                    <a:lnTo>
                      <a:pt x="8" y="0"/>
                    </a:lnTo>
                    <a:lnTo>
                      <a:pt x="36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2" name="Line 164"/>
              <p:cNvSpPr>
                <a:spLocks noChangeShapeType="1"/>
              </p:cNvSpPr>
              <p:nvPr/>
            </p:nvSpPr>
            <p:spPr bwMode="auto">
              <a:xfrm>
                <a:off x="2216" y="2838"/>
                <a:ext cx="8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3" name="Line 165"/>
              <p:cNvSpPr>
                <a:spLocks noChangeShapeType="1"/>
              </p:cNvSpPr>
              <p:nvPr/>
            </p:nvSpPr>
            <p:spPr bwMode="auto">
              <a:xfrm>
                <a:off x="2232" y="2873"/>
                <a:ext cx="5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4" name="Freeform 166"/>
              <p:cNvSpPr>
                <a:spLocks/>
              </p:cNvSpPr>
              <p:nvPr/>
            </p:nvSpPr>
            <p:spPr bwMode="auto">
              <a:xfrm>
                <a:off x="2243" y="2908"/>
                <a:ext cx="4" cy="15"/>
              </a:xfrm>
              <a:custGeom>
                <a:avLst/>
                <a:gdLst>
                  <a:gd name="T0" fmla="*/ 0 w 11"/>
                  <a:gd name="T1" fmla="*/ 0 h 36"/>
                  <a:gd name="T2" fmla="*/ 0 w 11"/>
                  <a:gd name="T3" fmla="*/ 0 h 36"/>
                  <a:gd name="T4" fmla="*/ 0 w 11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36"/>
                  <a:gd name="T11" fmla="*/ 11 w 11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36">
                    <a:moveTo>
                      <a:pt x="0" y="0"/>
                    </a:moveTo>
                    <a:lnTo>
                      <a:pt x="2" y="4"/>
                    </a:lnTo>
                    <a:lnTo>
                      <a:pt x="11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5" name="Line 167"/>
              <p:cNvSpPr>
                <a:spLocks noChangeShapeType="1"/>
              </p:cNvSpPr>
              <p:nvPr/>
            </p:nvSpPr>
            <p:spPr bwMode="auto">
              <a:xfrm>
                <a:off x="2254" y="2944"/>
                <a:ext cx="4" cy="14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6" name="Line 168"/>
              <p:cNvSpPr>
                <a:spLocks noChangeShapeType="1"/>
              </p:cNvSpPr>
              <p:nvPr/>
            </p:nvSpPr>
            <p:spPr bwMode="auto">
              <a:xfrm>
                <a:off x="2264" y="2979"/>
                <a:ext cx="5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7" name="Line 169"/>
              <p:cNvSpPr>
                <a:spLocks noChangeShapeType="1"/>
              </p:cNvSpPr>
              <p:nvPr/>
            </p:nvSpPr>
            <p:spPr bwMode="auto">
              <a:xfrm>
                <a:off x="2276" y="3014"/>
                <a:ext cx="5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8" name="Line 170"/>
              <p:cNvSpPr>
                <a:spLocks noChangeShapeType="1"/>
              </p:cNvSpPr>
              <p:nvPr/>
            </p:nvSpPr>
            <p:spPr bwMode="auto">
              <a:xfrm>
                <a:off x="2288" y="3049"/>
                <a:ext cx="5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9" name="Freeform 171"/>
              <p:cNvSpPr>
                <a:spLocks/>
              </p:cNvSpPr>
              <p:nvPr/>
            </p:nvSpPr>
            <p:spPr bwMode="auto">
              <a:xfrm>
                <a:off x="2301" y="3085"/>
                <a:ext cx="6" cy="15"/>
              </a:xfrm>
              <a:custGeom>
                <a:avLst/>
                <a:gdLst>
                  <a:gd name="T0" fmla="*/ 0 w 15"/>
                  <a:gd name="T1" fmla="*/ 0 h 36"/>
                  <a:gd name="T2" fmla="*/ 0 w 15"/>
                  <a:gd name="T3" fmla="*/ 0 h 36"/>
                  <a:gd name="T4" fmla="*/ 1 w 15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36"/>
                  <a:gd name="T11" fmla="*/ 15 w 15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36">
                    <a:moveTo>
                      <a:pt x="0" y="0"/>
                    </a:moveTo>
                    <a:lnTo>
                      <a:pt x="2" y="4"/>
                    </a:lnTo>
                    <a:lnTo>
                      <a:pt x="15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0" name="Freeform 172"/>
              <p:cNvSpPr>
                <a:spLocks/>
              </p:cNvSpPr>
              <p:nvPr/>
            </p:nvSpPr>
            <p:spPr bwMode="auto">
              <a:xfrm>
                <a:off x="2315" y="3120"/>
                <a:ext cx="7" cy="15"/>
              </a:xfrm>
              <a:custGeom>
                <a:avLst/>
                <a:gdLst>
                  <a:gd name="T0" fmla="*/ 0 w 16"/>
                  <a:gd name="T1" fmla="*/ 0 h 36"/>
                  <a:gd name="T2" fmla="*/ 0 w 16"/>
                  <a:gd name="T3" fmla="*/ 0 h 36"/>
                  <a:gd name="T4" fmla="*/ 1 w 16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36"/>
                  <a:gd name="T11" fmla="*/ 16 w 1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36">
                    <a:moveTo>
                      <a:pt x="0" y="0"/>
                    </a:moveTo>
                    <a:lnTo>
                      <a:pt x="2" y="3"/>
                    </a:lnTo>
                    <a:lnTo>
                      <a:pt x="16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1" name="Line 173"/>
              <p:cNvSpPr>
                <a:spLocks noChangeShapeType="1"/>
              </p:cNvSpPr>
              <p:nvPr/>
            </p:nvSpPr>
            <p:spPr bwMode="auto">
              <a:xfrm>
                <a:off x="2331" y="3155"/>
                <a:ext cx="8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2" name="Line 174"/>
              <p:cNvSpPr>
                <a:spLocks noChangeShapeType="1"/>
              </p:cNvSpPr>
              <p:nvPr/>
            </p:nvSpPr>
            <p:spPr bwMode="auto">
              <a:xfrm>
                <a:off x="2349" y="3191"/>
                <a:ext cx="8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3" name="Freeform 175"/>
              <p:cNvSpPr>
                <a:spLocks/>
              </p:cNvSpPr>
              <p:nvPr/>
            </p:nvSpPr>
            <p:spPr bwMode="auto">
              <a:xfrm>
                <a:off x="2369" y="3226"/>
                <a:ext cx="8" cy="15"/>
              </a:xfrm>
              <a:custGeom>
                <a:avLst/>
                <a:gdLst>
                  <a:gd name="T0" fmla="*/ 0 w 21"/>
                  <a:gd name="T1" fmla="*/ 0 h 36"/>
                  <a:gd name="T2" fmla="*/ 1 w 21"/>
                  <a:gd name="T3" fmla="*/ 2 h 36"/>
                  <a:gd name="T4" fmla="*/ 1 w 21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36"/>
                  <a:gd name="T11" fmla="*/ 21 w 21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36">
                    <a:moveTo>
                      <a:pt x="0" y="0"/>
                    </a:moveTo>
                    <a:lnTo>
                      <a:pt x="13" y="24"/>
                    </a:lnTo>
                    <a:lnTo>
                      <a:pt x="21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4" name="Line 176"/>
              <p:cNvSpPr>
                <a:spLocks noChangeShapeType="1"/>
              </p:cNvSpPr>
              <p:nvPr/>
            </p:nvSpPr>
            <p:spPr bwMode="auto">
              <a:xfrm>
                <a:off x="2390" y="3261"/>
                <a:ext cx="10" cy="1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5" name="Freeform 177"/>
              <p:cNvSpPr>
                <a:spLocks/>
              </p:cNvSpPr>
              <p:nvPr/>
            </p:nvSpPr>
            <p:spPr bwMode="auto">
              <a:xfrm>
                <a:off x="2415" y="3296"/>
                <a:ext cx="11" cy="15"/>
              </a:xfrm>
              <a:custGeom>
                <a:avLst/>
                <a:gdLst>
                  <a:gd name="T0" fmla="*/ 0 w 28"/>
                  <a:gd name="T1" fmla="*/ 0 h 36"/>
                  <a:gd name="T2" fmla="*/ 0 w 28"/>
                  <a:gd name="T3" fmla="*/ 1 h 36"/>
                  <a:gd name="T4" fmla="*/ 2 w 28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36"/>
                  <a:gd name="T11" fmla="*/ 28 w 28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36">
                    <a:moveTo>
                      <a:pt x="0" y="0"/>
                    </a:moveTo>
                    <a:lnTo>
                      <a:pt x="7" y="10"/>
                    </a:lnTo>
                    <a:lnTo>
                      <a:pt x="28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6" name="Freeform 178"/>
              <p:cNvSpPr>
                <a:spLocks/>
              </p:cNvSpPr>
              <p:nvPr/>
            </p:nvSpPr>
            <p:spPr bwMode="auto">
              <a:xfrm>
                <a:off x="2443" y="3332"/>
                <a:ext cx="13" cy="15"/>
              </a:xfrm>
              <a:custGeom>
                <a:avLst/>
                <a:gdLst>
                  <a:gd name="T0" fmla="*/ 0 w 32"/>
                  <a:gd name="T1" fmla="*/ 0 h 36"/>
                  <a:gd name="T2" fmla="*/ 1 w 32"/>
                  <a:gd name="T3" fmla="*/ 1 h 36"/>
                  <a:gd name="T4" fmla="*/ 2 w 32"/>
                  <a:gd name="T5" fmla="*/ 2 h 36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36"/>
                  <a:gd name="T11" fmla="*/ 32 w 32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36">
                    <a:moveTo>
                      <a:pt x="0" y="0"/>
                    </a:moveTo>
                    <a:lnTo>
                      <a:pt x="9" y="11"/>
                    </a:lnTo>
                    <a:lnTo>
                      <a:pt x="32" y="3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7" name="Freeform 179"/>
              <p:cNvSpPr>
                <a:spLocks/>
              </p:cNvSpPr>
              <p:nvPr/>
            </p:nvSpPr>
            <p:spPr bwMode="auto">
              <a:xfrm>
                <a:off x="2476" y="3367"/>
                <a:ext cx="15" cy="14"/>
              </a:xfrm>
              <a:custGeom>
                <a:avLst/>
                <a:gdLst>
                  <a:gd name="T0" fmla="*/ 0 w 36"/>
                  <a:gd name="T1" fmla="*/ 0 h 34"/>
                  <a:gd name="T2" fmla="*/ 0 w 36"/>
                  <a:gd name="T3" fmla="*/ 0 h 34"/>
                  <a:gd name="T4" fmla="*/ 2 w 36"/>
                  <a:gd name="T5" fmla="*/ 2 h 34"/>
                  <a:gd name="T6" fmla="*/ 2 w 36"/>
                  <a:gd name="T7" fmla="*/ 2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34"/>
                  <a:gd name="T14" fmla="*/ 36 w 3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34">
                    <a:moveTo>
                      <a:pt x="0" y="0"/>
                    </a:moveTo>
                    <a:lnTo>
                      <a:pt x="0" y="0"/>
                    </a:lnTo>
                    <a:lnTo>
                      <a:pt x="35" y="33"/>
                    </a:lnTo>
                    <a:lnTo>
                      <a:pt x="36" y="3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8" name="Freeform 180"/>
              <p:cNvSpPr>
                <a:spLocks/>
              </p:cNvSpPr>
              <p:nvPr/>
            </p:nvSpPr>
            <p:spPr bwMode="auto">
              <a:xfrm>
                <a:off x="2511" y="3399"/>
                <a:ext cx="15" cy="12"/>
              </a:xfrm>
              <a:custGeom>
                <a:avLst/>
                <a:gdLst>
                  <a:gd name="T0" fmla="*/ 0 w 36"/>
                  <a:gd name="T1" fmla="*/ 0 h 29"/>
                  <a:gd name="T2" fmla="*/ 1 w 36"/>
                  <a:gd name="T3" fmla="*/ 1 h 29"/>
                  <a:gd name="T4" fmla="*/ 2 w 36"/>
                  <a:gd name="T5" fmla="*/ 2 h 2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9"/>
                  <a:gd name="T11" fmla="*/ 36 w 36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9">
                    <a:moveTo>
                      <a:pt x="0" y="0"/>
                    </a:moveTo>
                    <a:lnTo>
                      <a:pt x="20" y="16"/>
                    </a:lnTo>
                    <a:lnTo>
                      <a:pt x="36" y="29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9" name="Freeform 181"/>
              <p:cNvSpPr>
                <a:spLocks/>
              </p:cNvSpPr>
              <p:nvPr/>
            </p:nvSpPr>
            <p:spPr bwMode="auto">
              <a:xfrm>
                <a:off x="2546" y="3426"/>
                <a:ext cx="15" cy="10"/>
              </a:xfrm>
              <a:custGeom>
                <a:avLst/>
                <a:gdLst>
                  <a:gd name="T0" fmla="*/ 0 w 36"/>
                  <a:gd name="T1" fmla="*/ 0 h 24"/>
                  <a:gd name="T2" fmla="*/ 0 w 36"/>
                  <a:gd name="T3" fmla="*/ 0 h 24"/>
                  <a:gd name="T4" fmla="*/ 2 w 36"/>
                  <a:gd name="T5" fmla="*/ 2 h 2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4"/>
                  <a:gd name="T11" fmla="*/ 36 w 36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4">
                    <a:moveTo>
                      <a:pt x="0" y="0"/>
                    </a:moveTo>
                    <a:lnTo>
                      <a:pt x="5" y="3"/>
                    </a:lnTo>
                    <a:lnTo>
                      <a:pt x="36" y="2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0" name="Freeform 182"/>
              <p:cNvSpPr>
                <a:spLocks/>
              </p:cNvSpPr>
              <p:nvPr/>
            </p:nvSpPr>
            <p:spPr bwMode="auto">
              <a:xfrm>
                <a:off x="2581" y="3448"/>
                <a:ext cx="15" cy="9"/>
              </a:xfrm>
              <a:custGeom>
                <a:avLst/>
                <a:gdLst>
                  <a:gd name="T0" fmla="*/ 0 w 36"/>
                  <a:gd name="T1" fmla="*/ 0 h 20"/>
                  <a:gd name="T2" fmla="*/ 2 w 36"/>
                  <a:gd name="T3" fmla="*/ 1 h 20"/>
                  <a:gd name="T4" fmla="*/ 2 w 36"/>
                  <a:gd name="T5" fmla="*/ 2 h 20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20"/>
                  <a:gd name="T11" fmla="*/ 36 w 3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20">
                    <a:moveTo>
                      <a:pt x="0" y="0"/>
                    </a:moveTo>
                    <a:lnTo>
                      <a:pt x="25" y="14"/>
                    </a:lnTo>
                    <a:lnTo>
                      <a:pt x="36" y="2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1" name="Freeform 183"/>
              <p:cNvSpPr>
                <a:spLocks/>
              </p:cNvSpPr>
              <p:nvPr/>
            </p:nvSpPr>
            <p:spPr bwMode="auto">
              <a:xfrm>
                <a:off x="2617" y="3467"/>
                <a:ext cx="15" cy="8"/>
              </a:xfrm>
              <a:custGeom>
                <a:avLst/>
                <a:gdLst>
                  <a:gd name="T0" fmla="*/ 0 w 36"/>
                  <a:gd name="T1" fmla="*/ 0 h 17"/>
                  <a:gd name="T2" fmla="*/ 1 w 36"/>
                  <a:gd name="T3" fmla="*/ 0 h 17"/>
                  <a:gd name="T4" fmla="*/ 2 w 36"/>
                  <a:gd name="T5" fmla="*/ 2 h 1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7"/>
                  <a:gd name="T11" fmla="*/ 36 w 36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7">
                    <a:moveTo>
                      <a:pt x="0" y="0"/>
                    </a:moveTo>
                    <a:lnTo>
                      <a:pt x="10" y="5"/>
                    </a:lnTo>
                    <a:lnTo>
                      <a:pt x="36" y="17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2" name="Freeform 184"/>
              <p:cNvSpPr>
                <a:spLocks/>
              </p:cNvSpPr>
              <p:nvPr/>
            </p:nvSpPr>
            <p:spPr bwMode="auto">
              <a:xfrm>
                <a:off x="2652" y="3483"/>
                <a:ext cx="15" cy="6"/>
              </a:xfrm>
              <a:custGeom>
                <a:avLst/>
                <a:gdLst>
                  <a:gd name="T0" fmla="*/ 0 w 36"/>
                  <a:gd name="T1" fmla="*/ 0 h 14"/>
                  <a:gd name="T2" fmla="*/ 2 w 36"/>
                  <a:gd name="T3" fmla="*/ 1 h 14"/>
                  <a:gd name="T4" fmla="*/ 2 w 36"/>
                  <a:gd name="T5" fmla="*/ 1 h 14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4"/>
                  <a:gd name="T11" fmla="*/ 36 w 36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4">
                    <a:moveTo>
                      <a:pt x="0" y="0"/>
                    </a:moveTo>
                    <a:lnTo>
                      <a:pt x="31" y="13"/>
                    </a:lnTo>
                    <a:lnTo>
                      <a:pt x="36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3" name="Freeform 185"/>
              <p:cNvSpPr>
                <a:spLocks/>
              </p:cNvSpPr>
              <p:nvPr/>
            </p:nvSpPr>
            <p:spPr bwMode="auto">
              <a:xfrm>
                <a:off x="2687" y="3497"/>
                <a:ext cx="15" cy="5"/>
              </a:xfrm>
              <a:custGeom>
                <a:avLst/>
                <a:gdLst>
                  <a:gd name="T0" fmla="*/ 0 w 36"/>
                  <a:gd name="T1" fmla="*/ 0 h 12"/>
                  <a:gd name="T2" fmla="*/ 1 w 36"/>
                  <a:gd name="T3" fmla="*/ 0 h 12"/>
                  <a:gd name="T4" fmla="*/ 2 w 36"/>
                  <a:gd name="T5" fmla="*/ 1 h 12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2"/>
                  <a:gd name="T11" fmla="*/ 36 w 3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2">
                    <a:moveTo>
                      <a:pt x="0" y="0"/>
                    </a:moveTo>
                    <a:lnTo>
                      <a:pt x="16" y="6"/>
                    </a:lnTo>
                    <a:lnTo>
                      <a:pt x="36" y="12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4" name="Freeform 186"/>
              <p:cNvSpPr>
                <a:spLocks/>
              </p:cNvSpPr>
              <p:nvPr/>
            </p:nvSpPr>
            <p:spPr bwMode="auto">
              <a:xfrm>
                <a:off x="2722" y="3508"/>
                <a:ext cx="15" cy="5"/>
              </a:xfrm>
              <a:custGeom>
                <a:avLst/>
                <a:gdLst>
                  <a:gd name="T0" fmla="*/ 0 w 36"/>
                  <a:gd name="T1" fmla="*/ 0 h 11"/>
                  <a:gd name="T2" fmla="*/ 0 w 36"/>
                  <a:gd name="T3" fmla="*/ 0 h 11"/>
                  <a:gd name="T4" fmla="*/ 2 w 36"/>
                  <a:gd name="T5" fmla="*/ 1 h 1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1"/>
                  <a:gd name="T11" fmla="*/ 36 w 36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1">
                    <a:moveTo>
                      <a:pt x="0" y="0"/>
                    </a:moveTo>
                    <a:lnTo>
                      <a:pt x="1" y="1"/>
                    </a:lnTo>
                    <a:lnTo>
                      <a:pt x="36" y="11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5" name="Freeform 187"/>
              <p:cNvSpPr>
                <a:spLocks/>
              </p:cNvSpPr>
              <p:nvPr/>
            </p:nvSpPr>
            <p:spPr bwMode="auto">
              <a:xfrm>
                <a:off x="2758" y="3518"/>
                <a:ext cx="15" cy="3"/>
              </a:xfrm>
              <a:custGeom>
                <a:avLst/>
                <a:gdLst>
                  <a:gd name="T0" fmla="*/ 0 w 36"/>
                  <a:gd name="T1" fmla="*/ 0 h 9"/>
                  <a:gd name="T2" fmla="*/ 2 w 36"/>
                  <a:gd name="T3" fmla="*/ 0 h 9"/>
                  <a:gd name="T4" fmla="*/ 2 w 36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9"/>
                  <a:gd name="T11" fmla="*/ 36 w 3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9">
                    <a:moveTo>
                      <a:pt x="0" y="0"/>
                    </a:moveTo>
                    <a:lnTo>
                      <a:pt x="21" y="6"/>
                    </a:lnTo>
                    <a:lnTo>
                      <a:pt x="36" y="9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6" name="Freeform 188"/>
              <p:cNvSpPr>
                <a:spLocks/>
              </p:cNvSpPr>
              <p:nvPr/>
            </p:nvSpPr>
            <p:spPr bwMode="auto">
              <a:xfrm>
                <a:off x="2793" y="3526"/>
                <a:ext cx="15" cy="3"/>
              </a:xfrm>
              <a:custGeom>
                <a:avLst/>
                <a:gdLst>
                  <a:gd name="T0" fmla="*/ 0 w 36"/>
                  <a:gd name="T1" fmla="*/ 0 h 8"/>
                  <a:gd name="T2" fmla="*/ 0 w 36"/>
                  <a:gd name="T3" fmla="*/ 0 h 8"/>
                  <a:gd name="T4" fmla="*/ 2 w 36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"/>
                  <a:gd name="T11" fmla="*/ 36 w 36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">
                    <a:moveTo>
                      <a:pt x="0" y="0"/>
                    </a:moveTo>
                    <a:lnTo>
                      <a:pt x="6" y="2"/>
                    </a:lnTo>
                    <a:lnTo>
                      <a:pt x="36" y="8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7" name="Freeform 189"/>
              <p:cNvSpPr>
                <a:spLocks/>
              </p:cNvSpPr>
              <p:nvPr/>
            </p:nvSpPr>
            <p:spPr bwMode="auto">
              <a:xfrm>
                <a:off x="2828" y="3533"/>
                <a:ext cx="15" cy="3"/>
              </a:xfrm>
              <a:custGeom>
                <a:avLst/>
                <a:gdLst>
                  <a:gd name="T0" fmla="*/ 0 w 36"/>
                  <a:gd name="T1" fmla="*/ 0 h 6"/>
                  <a:gd name="T2" fmla="*/ 2 w 36"/>
                  <a:gd name="T3" fmla="*/ 1 h 6"/>
                  <a:gd name="T4" fmla="*/ 2 w 36"/>
                  <a:gd name="T5" fmla="*/ 1 h 6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6"/>
                  <a:gd name="T11" fmla="*/ 36 w 3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6">
                    <a:moveTo>
                      <a:pt x="0" y="0"/>
                    </a:moveTo>
                    <a:lnTo>
                      <a:pt x="26" y="5"/>
                    </a:lnTo>
                    <a:lnTo>
                      <a:pt x="36" y="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8" name="Freeform 190"/>
              <p:cNvSpPr>
                <a:spLocks/>
              </p:cNvSpPr>
              <p:nvPr/>
            </p:nvSpPr>
            <p:spPr bwMode="auto">
              <a:xfrm>
                <a:off x="2863" y="3539"/>
                <a:ext cx="15" cy="2"/>
              </a:xfrm>
              <a:custGeom>
                <a:avLst/>
                <a:gdLst>
                  <a:gd name="T0" fmla="*/ 0 w 36"/>
                  <a:gd name="T1" fmla="*/ 0 h 5"/>
                  <a:gd name="T2" fmla="*/ 1 w 36"/>
                  <a:gd name="T3" fmla="*/ 0 h 5"/>
                  <a:gd name="T4" fmla="*/ 2 w 36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"/>
                  <a:gd name="T11" fmla="*/ 36 w 3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">
                    <a:moveTo>
                      <a:pt x="0" y="0"/>
                    </a:moveTo>
                    <a:lnTo>
                      <a:pt x="11" y="2"/>
                    </a:lnTo>
                    <a:lnTo>
                      <a:pt x="36" y="5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9" name="Freeform 191"/>
              <p:cNvSpPr>
                <a:spLocks/>
              </p:cNvSpPr>
              <p:nvPr/>
            </p:nvSpPr>
            <p:spPr bwMode="auto">
              <a:xfrm>
                <a:off x="2899" y="3543"/>
                <a:ext cx="15" cy="3"/>
              </a:xfrm>
              <a:custGeom>
                <a:avLst/>
                <a:gdLst>
                  <a:gd name="T0" fmla="*/ 0 w 36"/>
                  <a:gd name="T1" fmla="*/ 0 h 5"/>
                  <a:gd name="T2" fmla="*/ 2 w 36"/>
                  <a:gd name="T3" fmla="*/ 1 h 5"/>
                  <a:gd name="T4" fmla="*/ 2 w 36"/>
                  <a:gd name="T5" fmla="*/ 1 h 5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"/>
                  <a:gd name="T11" fmla="*/ 36 w 3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">
                    <a:moveTo>
                      <a:pt x="0" y="0"/>
                    </a:moveTo>
                    <a:lnTo>
                      <a:pt x="31" y="5"/>
                    </a:lnTo>
                    <a:lnTo>
                      <a:pt x="36" y="5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0" name="Line 192"/>
              <p:cNvSpPr>
                <a:spLocks noChangeShapeType="1"/>
              </p:cNvSpPr>
              <p:nvPr/>
            </p:nvSpPr>
            <p:spPr bwMode="auto">
              <a:xfrm>
                <a:off x="2934" y="3548"/>
                <a:ext cx="7" cy="1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1" name="Line 193"/>
              <p:cNvSpPr>
                <a:spLocks noChangeShapeType="1"/>
              </p:cNvSpPr>
              <p:nvPr/>
            </p:nvSpPr>
            <p:spPr bwMode="auto">
              <a:xfrm flipV="1">
                <a:off x="762" y="3565"/>
                <a:ext cx="1" cy="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2" name="Line 194"/>
              <p:cNvSpPr>
                <a:spLocks noChangeShapeType="1"/>
              </p:cNvSpPr>
              <p:nvPr/>
            </p:nvSpPr>
            <p:spPr bwMode="auto">
              <a:xfrm flipV="1">
                <a:off x="762" y="3548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3" name="Line 195"/>
              <p:cNvSpPr>
                <a:spLocks noChangeShapeType="1"/>
              </p:cNvSpPr>
              <p:nvPr/>
            </p:nvSpPr>
            <p:spPr bwMode="auto">
              <a:xfrm flipV="1">
                <a:off x="762" y="3532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4" name="Freeform 196"/>
              <p:cNvSpPr>
                <a:spLocks/>
              </p:cNvSpPr>
              <p:nvPr/>
            </p:nvSpPr>
            <p:spPr bwMode="auto">
              <a:xfrm>
                <a:off x="763" y="3516"/>
                <a:ext cx="1" cy="6"/>
              </a:xfrm>
              <a:custGeom>
                <a:avLst/>
                <a:gdLst>
                  <a:gd name="T0" fmla="*/ 0 w 1"/>
                  <a:gd name="T1" fmla="*/ 1 h 14"/>
                  <a:gd name="T2" fmla="*/ 0 w 1"/>
                  <a:gd name="T3" fmla="*/ 0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5" name="Line 197"/>
              <p:cNvSpPr>
                <a:spLocks noChangeShapeType="1"/>
              </p:cNvSpPr>
              <p:nvPr/>
            </p:nvSpPr>
            <p:spPr bwMode="auto">
              <a:xfrm flipV="1">
                <a:off x="763" y="3500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6" name="Line 198"/>
              <p:cNvSpPr>
                <a:spLocks noChangeShapeType="1"/>
              </p:cNvSpPr>
              <p:nvPr/>
            </p:nvSpPr>
            <p:spPr bwMode="auto">
              <a:xfrm flipV="1">
                <a:off x="764" y="3484"/>
                <a:ext cx="1" cy="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7" name="Freeform 199"/>
              <p:cNvSpPr>
                <a:spLocks/>
              </p:cNvSpPr>
              <p:nvPr/>
            </p:nvSpPr>
            <p:spPr bwMode="auto">
              <a:xfrm>
                <a:off x="765" y="3467"/>
                <a:ext cx="1" cy="6"/>
              </a:xfrm>
              <a:custGeom>
                <a:avLst/>
                <a:gdLst>
                  <a:gd name="T0" fmla="*/ 0 w 1"/>
                  <a:gd name="T1" fmla="*/ 1 h 14"/>
                  <a:gd name="T2" fmla="*/ 0 w 1"/>
                  <a:gd name="T3" fmla="*/ 1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11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8" name="Line 200"/>
              <p:cNvSpPr>
                <a:spLocks noChangeShapeType="1"/>
              </p:cNvSpPr>
              <p:nvPr/>
            </p:nvSpPr>
            <p:spPr bwMode="auto">
              <a:xfrm flipV="1">
                <a:off x="765" y="3451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9" name="Freeform 201"/>
              <p:cNvSpPr>
                <a:spLocks/>
              </p:cNvSpPr>
              <p:nvPr/>
            </p:nvSpPr>
            <p:spPr bwMode="auto">
              <a:xfrm>
                <a:off x="766" y="3435"/>
                <a:ext cx="1" cy="6"/>
              </a:xfrm>
              <a:custGeom>
                <a:avLst/>
                <a:gdLst>
                  <a:gd name="T0" fmla="*/ 0 w 1"/>
                  <a:gd name="T1" fmla="*/ 1 h 14"/>
                  <a:gd name="T2" fmla="*/ 0 w 1"/>
                  <a:gd name="T3" fmla="*/ 0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0" name="Line 202"/>
              <p:cNvSpPr>
                <a:spLocks noChangeShapeType="1"/>
              </p:cNvSpPr>
              <p:nvPr/>
            </p:nvSpPr>
            <p:spPr bwMode="auto">
              <a:xfrm flipV="1">
                <a:off x="766" y="3419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1" name="Freeform 203"/>
              <p:cNvSpPr>
                <a:spLocks/>
              </p:cNvSpPr>
              <p:nvPr/>
            </p:nvSpPr>
            <p:spPr bwMode="auto">
              <a:xfrm>
                <a:off x="767" y="3403"/>
                <a:ext cx="1" cy="6"/>
              </a:xfrm>
              <a:custGeom>
                <a:avLst/>
                <a:gdLst>
                  <a:gd name="T0" fmla="*/ 0 w 1"/>
                  <a:gd name="T1" fmla="*/ 1 h 14"/>
                  <a:gd name="T2" fmla="*/ 0 w 1"/>
                  <a:gd name="T3" fmla="*/ 0 h 14"/>
                  <a:gd name="T4" fmla="*/ 0 w 1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4"/>
                  <a:gd name="T11" fmla="*/ 1 w 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2" name="Line 204"/>
              <p:cNvSpPr>
                <a:spLocks noChangeShapeType="1"/>
              </p:cNvSpPr>
              <p:nvPr/>
            </p:nvSpPr>
            <p:spPr bwMode="auto">
              <a:xfrm flipV="1">
                <a:off x="768" y="3387"/>
                <a:ext cx="1" cy="5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3" name="Line 205"/>
              <p:cNvSpPr>
                <a:spLocks noChangeShapeType="1"/>
              </p:cNvSpPr>
              <p:nvPr/>
            </p:nvSpPr>
            <p:spPr bwMode="auto">
              <a:xfrm flipV="1">
                <a:off x="769" y="3370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4" name="Line 206"/>
              <p:cNvSpPr>
                <a:spLocks noChangeShapeType="1"/>
              </p:cNvSpPr>
              <p:nvPr/>
            </p:nvSpPr>
            <p:spPr bwMode="auto">
              <a:xfrm flipV="1">
                <a:off x="770" y="3354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5" name="Line 207"/>
              <p:cNvSpPr>
                <a:spLocks noChangeShapeType="1"/>
              </p:cNvSpPr>
              <p:nvPr/>
            </p:nvSpPr>
            <p:spPr bwMode="auto">
              <a:xfrm flipV="1">
                <a:off x="772" y="3338"/>
                <a:ext cx="1" cy="6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6" name="Freeform 208"/>
              <p:cNvSpPr>
                <a:spLocks/>
              </p:cNvSpPr>
              <p:nvPr/>
            </p:nvSpPr>
            <p:spPr bwMode="auto">
              <a:xfrm>
                <a:off x="774" y="3322"/>
                <a:ext cx="1" cy="6"/>
              </a:xfrm>
              <a:custGeom>
                <a:avLst/>
                <a:gdLst>
                  <a:gd name="T0" fmla="*/ 0 w 2"/>
                  <a:gd name="T1" fmla="*/ 1 h 14"/>
                  <a:gd name="T2" fmla="*/ 1 w 2"/>
                  <a:gd name="T3" fmla="*/ 0 h 14"/>
                  <a:gd name="T4" fmla="*/ 1 w 2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4"/>
                  <a:gd name="T11" fmla="*/ 2 w 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4">
                    <a:moveTo>
                      <a:pt x="0" y="14"/>
                    </a:move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7" name="Freeform 209"/>
              <p:cNvSpPr>
                <a:spLocks/>
              </p:cNvSpPr>
              <p:nvPr/>
            </p:nvSpPr>
            <p:spPr bwMode="auto">
              <a:xfrm>
                <a:off x="777" y="3306"/>
                <a:ext cx="2" cy="5"/>
              </a:xfrm>
              <a:custGeom>
                <a:avLst/>
                <a:gdLst>
                  <a:gd name="T0" fmla="*/ 0 w 4"/>
                  <a:gd name="T1" fmla="*/ 1 h 14"/>
                  <a:gd name="T2" fmla="*/ 1 w 4"/>
                  <a:gd name="T3" fmla="*/ 0 h 14"/>
                  <a:gd name="T4" fmla="*/ 1 w 4"/>
                  <a:gd name="T5" fmla="*/ 0 h 1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4"/>
                  <a:gd name="T11" fmla="*/ 4 w 4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4">
                    <a:moveTo>
                      <a:pt x="0" y="14"/>
                    </a:moveTo>
                    <a:lnTo>
                      <a:pt x="1" y="9"/>
                    </a:lnTo>
                    <a:lnTo>
                      <a:pt x="4" y="0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8" name="Freeform 210"/>
              <p:cNvSpPr>
                <a:spLocks/>
              </p:cNvSpPr>
              <p:nvPr/>
            </p:nvSpPr>
            <p:spPr bwMode="auto">
              <a:xfrm>
                <a:off x="787" y="3299"/>
                <a:ext cx="5" cy="6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0 h 13"/>
                  <a:gd name="T4" fmla="*/ 0 w 13"/>
                  <a:gd name="T5" fmla="*/ 0 h 13"/>
                  <a:gd name="T6" fmla="*/ 0 w 13"/>
                  <a:gd name="T7" fmla="*/ 1 h 13"/>
                  <a:gd name="T8" fmla="*/ 1 w 13"/>
                  <a:gd name="T9" fmla="*/ 1 h 13"/>
                  <a:gd name="T10" fmla="*/ 1 w 13"/>
                  <a:gd name="T11" fmla="*/ 1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13"/>
                  <a:gd name="T20" fmla="*/ 13 w 13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13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9" y="8"/>
                    </a:lnTo>
                    <a:lnTo>
                      <a:pt x="12" y="12"/>
                    </a:lnTo>
                    <a:lnTo>
                      <a:pt x="13" y="13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9" name="Freeform 211"/>
              <p:cNvSpPr>
                <a:spLocks/>
              </p:cNvSpPr>
              <p:nvPr/>
            </p:nvSpPr>
            <p:spPr bwMode="auto">
              <a:xfrm>
                <a:off x="798" y="3315"/>
                <a:ext cx="3" cy="6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0 h 14"/>
                  <a:gd name="T4" fmla="*/ 0 w 8"/>
                  <a:gd name="T5" fmla="*/ 1 h 14"/>
                  <a:gd name="T6" fmla="*/ 0 w 8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0" y="0"/>
                    </a:moveTo>
                    <a:lnTo>
                      <a:pt x="2" y="3"/>
                    </a:lnTo>
                    <a:lnTo>
                      <a:pt x="6" y="10"/>
                    </a:lnTo>
                    <a:lnTo>
                      <a:pt x="8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0" name="Freeform 212"/>
              <p:cNvSpPr>
                <a:spLocks/>
              </p:cNvSpPr>
              <p:nvPr/>
            </p:nvSpPr>
            <p:spPr bwMode="auto">
              <a:xfrm>
                <a:off x="807" y="3331"/>
                <a:ext cx="3" cy="6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0 h 14"/>
                  <a:gd name="T4" fmla="*/ 0 w 8"/>
                  <a:gd name="T5" fmla="*/ 1 h 14"/>
                  <a:gd name="T6" fmla="*/ 0 w 8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0" y="0"/>
                    </a:moveTo>
                    <a:lnTo>
                      <a:pt x="2" y="3"/>
                    </a:lnTo>
                    <a:lnTo>
                      <a:pt x="6" y="10"/>
                    </a:lnTo>
                    <a:lnTo>
                      <a:pt x="8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1" name="Freeform 213"/>
              <p:cNvSpPr>
                <a:spLocks/>
              </p:cNvSpPr>
              <p:nvPr/>
            </p:nvSpPr>
            <p:spPr bwMode="auto">
              <a:xfrm>
                <a:off x="816" y="3347"/>
                <a:ext cx="3" cy="6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0 h 14"/>
                  <a:gd name="T4" fmla="*/ 0 w 8"/>
                  <a:gd name="T5" fmla="*/ 0 h 14"/>
                  <a:gd name="T6" fmla="*/ 0 w 8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0" y="0"/>
                    </a:moveTo>
                    <a:lnTo>
                      <a:pt x="1" y="2"/>
                    </a:lnTo>
                    <a:lnTo>
                      <a:pt x="4" y="8"/>
                    </a:lnTo>
                    <a:lnTo>
                      <a:pt x="8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2" name="Freeform 214"/>
              <p:cNvSpPr>
                <a:spLocks/>
              </p:cNvSpPr>
              <p:nvPr/>
            </p:nvSpPr>
            <p:spPr bwMode="auto">
              <a:xfrm>
                <a:off x="826" y="3364"/>
                <a:ext cx="3" cy="5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0 h 14"/>
                  <a:gd name="T4" fmla="*/ 0 w 8"/>
                  <a:gd name="T5" fmla="*/ 0 h 14"/>
                  <a:gd name="T6" fmla="*/ 0 w 8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0" y="0"/>
                    </a:moveTo>
                    <a:lnTo>
                      <a:pt x="1" y="3"/>
                    </a:lnTo>
                    <a:lnTo>
                      <a:pt x="5" y="9"/>
                    </a:lnTo>
                    <a:lnTo>
                      <a:pt x="8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3" name="Freeform 215"/>
              <p:cNvSpPr>
                <a:spLocks/>
              </p:cNvSpPr>
              <p:nvPr/>
            </p:nvSpPr>
            <p:spPr bwMode="auto">
              <a:xfrm>
                <a:off x="837" y="3380"/>
                <a:ext cx="4" cy="6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1 h 14"/>
                  <a:gd name="T6" fmla="*/ 0 w 11"/>
                  <a:gd name="T7" fmla="*/ 1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4"/>
                  <a:gd name="T14" fmla="*/ 11 w 11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4">
                    <a:moveTo>
                      <a:pt x="0" y="0"/>
                    </a:moveTo>
                    <a:lnTo>
                      <a:pt x="1" y="2"/>
                    </a:lnTo>
                    <a:lnTo>
                      <a:pt x="10" y="13"/>
                    </a:lnTo>
                    <a:lnTo>
                      <a:pt x="11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4" name="Freeform 216"/>
              <p:cNvSpPr>
                <a:spLocks/>
              </p:cNvSpPr>
              <p:nvPr/>
            </p:nvSpPr>
            <p:spPr bwMode="auto">
              <a:xfrm>
                <a:off x="850" y="3396"/>
                <a:ext cx="5" cy="6"/>
              </a:xfrm>
              <a:custGeom>
                <a:avLst/>
                <a:gdLst>
                  <a:gd name="T0" fmla="*/ 0 w 12"/>
                  <a:gd name="T1" fmla="*/ 0 h 14"/>
                  <a:gd name="T2" fmla="*/ 0 w 12"/>
                  <a:gd name="T3" fmla="*/ 0 h 14"/>
                  <a:gd name="T4" fmla="*/ 1 w 12"/>
                  <a:gd name="T5" fmla="*/ 1 h 1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4"/>
                  <a:gd name="T11" fmla="*/ 12 w 1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4">
                    <a:moveTo>
                      <a:pt x="0" y="0"/>
                    </a:moveTo>
                    <a:lnTo>
                      <a:pt x="4" y="5"/>
                    </a:lnTo>
                    <a:lnTo>
                      <a:pt x="12" y="14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5" name="Freeform 217"/>
              <p:cNvSpPr>
                <a:spLocks/>
              </p:cNvSpPr>
              <p:nvPr/>
            </p:nvSpPr>
            <p:spPr bwMode="auto">
              <a:xfrm>
                <a:off x="865" y="3412"/>
                <a:ext cx="6" cy="5"/>
              </a:xfrm>
              <a:custGeom>
                <a:avLst/>
                <a:gdLst>
                  <a:gd name="T0" fmla="*/ 0 w 14"/>
                  <a:gd name="T1" fmla="*/ 0 h 13"/>
                  <a:gd name="T2" fmla="*/ 0 w 14"/>
                  <a:gd name="T3" fmla="*/ 0 h 13"/>
                  <a:gd name="T4" fmla="*/ 1 w 14"/>
                  <a:gd name="T5" fmla="*/ 1 h 13"/>
                  <a:gd name="T6" fmla="*/ 1 w 14"/>
                  <a:gd name="T7" fmla="*/ 1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3"/>
                  <a:gd name="T14" fmla="*/ 14 w 1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3">
                    <a:moveTo>
                      <a:pt x="0" y="0"/>
                    </a:moveTo>
                    <a:lnTo>
                      <a:pt x="3" y="3"/>
                    </a:lnTo>
                    <a:lnTo>
                      <a:pt x="12" y="11"/>
                    </a:lnTo>
                    <a:lnTo>
                      <a:pt x="14" y="13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6" name="Freeform 218"/>
              <p:cNvSpPr>
                <a:spLocks/>
              </p:cNvSpPr>
              <p:nvPr/>
            </p:nvSpPr>
            <p:spPr bwMode="auto">
              <a:xfrm>
                <a:off x="881" y="3426"/>
                <a:ext cx="6" cy="5"/>
              </a:xfrm>
              <a:custGeom>
                <a:avLst/>
                <a:gdLst>
                  <a:gd name="T0" fmla="*/ 0 w 14"/>
                  <a:gd name="T1" fmla="*/ 0 h 11"/>
                  <a:gd name="T2" fmla="*/ 0 w 14"/>
                  <a:gd name="T3" fmla="*/ 0 h 11"/>
                  <a:gd name="T4" fmla="*/ 1 w 14"/>
                  <a:gd name="T5" fmla="*/ 1 h 1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1"/>
                  <a:gd name="T11" fmla="*/ 14 w 14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1">
                    <a:moveTo>
                      <a:pt x="0" y="0"/>
                    </a:moveTo>
                    <a:lnTo>
                      <a:pt x="8" y="6"/>
                    </a:lnTo>
                    <a:lnTo>
                      <a:pt x="14" y="11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7" name="Freeform 219"/>
              <p:cNvSpPr>
                <a:spLocks/>
              </p:cNvSpPr>
              <p:nvPr/>
            </p:nvSpPr>
            <p:spPr bwMode="auto">
              <a:xfrm>
                <a:off x="897" y="3438"/>
                <a:ext cx="6" cy="5"/>
              </a:xfrm>
              <a:custGeom>
                <a:avLst/>
                <a:gdLst>
                  <a:gd name="T0" fmla="*/ 0 w 14"/>
                  <a:gd name="T1" fmla="*/ 0 h 11"/>
                  <a:gd name="T2" fmla="*/ 0 w 14"/>
                  <a:gd name="T3" fmla="*/ 0 h 11"/>
                  <a:gd name="T4" fmla="*/ 1 w 14"/>
                  <a:gd name="T5" fmla="*/ 1 h 11"/>
                  <a:gd name="T6" fmla="*/ 1 w 14"/>
                  <a:gd name="T7" fmla="*/ 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1"/>
                  <a:gd name="T14" fmla="*/ 14 w 1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1">
                    <a:moveTo>
                      <a:pt x="0" y="0"/>
                    </a:moveTo>
                    <a:lnTo>
                      <a:pt x="4" y="3"/>
                    </a:lnTo>
                    <a:lnTo>
                      <a:pt x="13" y="10"/>
                    </a:lnTo>
                    <a:lnTo>
                      <a:pt x="14" y="11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8" name="Freeform 220"/>
              <p:cNvSpPr>
                <a:spLocks/>
              </p:cNvSpPr>
              <p:nvPr/>
            </p:nvSpPr>
            <p:spPr bwMode="auto">
              <a:xfrm>
                <a:off x="914" y="3449"/>
                <a:ext cx="5" cy="4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1 w 14"/>
                  <a:gd name="T5" fmla="*/ 1 h 8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8"/>
                  <a:gd name="T11" fmla="*/ 14 w 1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8">
                    <a:moveTo>
                      <a:pt x="0" y="0"/>
                    </a:moveTo>
                    <a:lnTo>
                      <a:pt x="0" y="0"/>
                    </a:lnTo>
                    <a:lnTo>
                      <a:pt x="14" y="8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9" name="Line 221"/>
              <p:cNvSpPr>
                <a:spLocks noChangeShapeType="1"/>
              </p:cNvSpPr>
              <p:nvPr/>
            </p:nvSpPr>
            <p:spPr bwMode="auto">
              <a:xfrm>
                <a:off x="930" y="3459"/>
                <a:ext cx="6" cy="3"/>
              </a:xfrm>
              <a:prstGeom prst="line">
                <a:avLst/>
              </a:prstGeom>
              <a:noFill/>
              <a:ln w="7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0" name="Freeform 222"/>
              <p:cNvSpPr>
                <a:spLocks/>
              </p:cNvSpPr>
              <p:nvPr/>
            </p:nvSpPr>
            <p:spPr bwMode="auto">
              <a:xfrm>
                <a:off x="946" y="3467"/>
                <a:ext cx="6" cy="3"/>
              </a:xfrm>
              <a:custGeom>
                <a:avLst/>
                <a:gdLst>
                  <a:gd name="T0" fmla="*/ 0 w 14"/>
                  <a:gd name="T1" fmla="*/ 0 h 7"/>
                  <a:gd name="T2" fmla="*/ 1 w 14"/>
                  <a:gd name="T3" fmla="*/ 0 h 7"/>
                  <a:gd name="T4" fmla="*/ 1 w 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7"/>
                  <a:gd name="T11" fmla="*/ 14 w 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7">
                    <a:moveTo>
                      <a:pt x="0" y="0"/>
                    </a:moveTo>
                    <a:lnTo>
                      <a:pt x="10" y="5"/>
                    </a:lnTo>
                    <a:lnTo>
                      <a:pt x="14" y="7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1" name="Freeform 223"/>
              <p:cNvSpPr>
                <a:spLocks/>
              </p:cNvSpPr>
              <p:nvPr/>
            </p:nvSpPr>
            <p:spPr bwMode="auto">
              <a:xfrm>
                <a:off x="962" y="3475"/>
                <a:ext cx="6" cy="3"/>
              </a:xfrm>
              <a:custGeom>
                <a:avLst/>
                <a:gdLst>
                  <a:gd name="T0" fmla="*/ 0 w 14"/>
                  <a:gd name="T1" fmla="*/ 0 h 6"/>
                  <a:gd name="T2" fmla="*/ 0 w 14"/>
                  <a:gd name="T3" fmla="*/ 1 h 6"/>
                  <a:gd name="T4" fmla="*/ 1 w 14"/>
                  <a:gd name="T5" fmla="*/ 1 h 6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6"/>
                  <a:gd name="T11" fmla="*/ 14 w 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6">
                    <a:moveTo>
                      <a:pt x="0" y="0"/>
                    </a:moveTo>
                    <a:lnTo>
                      <a:pt x="6" y="3"/>
                    </a:lnTo>
                    <a:lnTo>
                      <a:pt x="14" y="6"/>
                    </a:lnTo>
                  </a:path>
                </a:pathLst>
              </a:custGeom>
              <a:noFill/>
              <a:ln w="7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94" name="Freeform 225"/>
            <p:cNvSpPr>
              <a:spLocks/>
            </p:cNvSpPr>
            <p:nvPr/>
          </p:nvSpPr>
          <p:spPr bwMode="auto">
            <a:xfrm>
              <a:off x="978" y="3483"/>
              <a:ext cx="6" cy="2"/>
            </a:xfrm>
            <a:custGeom>
              <a:avLst/>
              <a:gdLst>
                <a:gd name="T0" fmla="*/ 0 w 14"/>
                <a:gd name="T1" fmla="*/ 0 h 6"/>
                <a:gd name="T2" fmla="*/ 0 w 14"/>
                <a:gd name="T3" fmla="*/ 0 h 6"/>
                <a:gd name="T4" fmla="*/ 1 w 14"/>
                <a:gd name="T5" fmla="*/ 0 h 6"/>
                <a:gd name="T6" fmla="*/ 0 60000 65536"/>
                <a:gd name="T7" fmla="*/ 0 60000 65536"/>
                <a:gd name="T8" fmla="*/ 0 60000 65536"/>
                <a:gd name="T9" fmla="*/ 0 w 14"/>
                <a:gd name="T10" fmla="*/ 0 h 6"/>
                <a:gd name="T11" fmla="*/ 14 w 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">
                  <a:moveTo>
                    <a:pt x="0" y="0"/>
                  </a:moveTo>
                  <a:lnTo>
                    <a:pt x="2" y="1"/>
                  </a:lnTo>
                  <a:lnTo>
                    <a:pt x="14" y="6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226"/>
            <p:cNvSpPr>
              <a:spLocks noChangeShapeType="1"/>
            </p:cNvSpPr>
            <p:nvPr/>
          </p:nvSpPr>
          <p:spPr bwMode="auto">
            <a:xfrm>
              <a:off x="994" y="3489"/>
              <a:ext cx="6" cy="3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Freeform 227"/>
            <p:cNvSpPr>
              <a:spLocks/>
            </p:cNvSpPr>
            <p:nvPr/>
          </p:nvSpPr>
          <p:spPr bwMode="auto">
            <a:xfrm>
              <a:off x="1011" y="3496"/>
              <a:ext cx="5" cy="2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1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0" y="0"/>
                  </a:moveTo>
                  <a:lnTo>
                    <a:pt x="11" y="4"/>
                  </a:lnTo>
                  <a:lnTo>
                    <a:pt x="14" y="5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Freeform 228"/>
            <p:cNvSpPr>
              <a:spLocks/>
            </p:cNvSpPr>
            <p:nvPr/>
          </p:nvSpPr>
          <p:spPr bwMode="auto">
            <a:xfrm>
              <a:off x="1027" y="3501"/>
              <a:ext cx="6" cy="2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1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0" y="0"/>
                  </a:moveTo>
                  <a:lnTo>
                    <a:pt x="7" y="3"/>
                  </a:lnTo>
                  <a:lnTo>
                    <a:pt x="14" y="5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Freeform 229"/>
            <p:cNvSpPr>
              <a:spLocks/>
            </p:cNvSpPr>
            <p:nvPr/>
          </p:nvSpPr>
          <p:spPr bwMode="auto">
            <a:xfrm>
              <a:off x="1043" y="3506"/>
              <a:ext cx="6" cy="2"/>
            </a:xfrm>
            <a:custGeom>
              <a:avLst/>
              <a:gdLst>
                <a:gd name="T0" fmla="*/ 0 w 14"/>
                <a:gd name="T1" fmla="*/ 0 h 5"/>
                <a:gd name="T2" fmla="*/ 0 w 14"/>
                <a:gd name="T3" fmla="*/ 0 h 5"/>
                <a:gd name="T4" fmla="*/ 1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0" y="0"/>
                  </a:moveTo>
                  <a:lnTo>
                    <a:pt x="4" y="2"/>
                  </a:lnTo>
                  <a:lnTo>
                    <a:pt x="14" y="5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230"/>
            <p:cNvSpPr>
              <a:spLocks noChangeShapeType="1"/>
            </p:cNvSpPr>
            <p:nvPr/>
          </p:nvSpPr>
          <p:spPr bwMode="auto">
            <a:xfrm>
              <a:off x="1059" y="3511"/>
              <a:ext cx="6" cy="2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231"/>
            <p:cNvSpPr>
              <a:spLocks/>
            </p:cNvSpPr>
            <p:nvPr/>
          </p:nvSpPr>
          <p:spPr bwMode="auto">
            <a:xfrm>
              <a:off x="1075" y="3515"/>
              <a:ext cx="6" cy="2"/>
            </a:xfrm>
            <a:custGeom>
              <a:avLst/>
              <a:gdLst>
                <a:gd name="T0" fmla="*/ 0 w 14"/>
                <a:gd name="T1" fmla="*/ 0 h 4"/>
                <a:gd name="T2" fmla="*/ 1 w 14"/>
                <a:gd name="T3" fmla="*/ 1 h 4"/>
                <a:gd name="T4" fmla="*/ 1 w 14"/>
                <a:gd name="T5" fmla="*/ 1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0" y="0"/>
                  </a:moveTo>
                  <a:lnTo>
                    <a:pt x="13" y="4"/>
                  </a:lnTo>
                  <a:lnTo>
                    <a:pt x="14" y="4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232"/>
            <p:cNvSpPr>
              <a:spLocks/>
            </p:cNvSpPr>
            <p:nvPr/>
          </p:nvSpPr>
          <p:spPr bwMode="auto">
            <a:xfrm>
              <a:off x="1091" y="3519"/>
              <a:ext cx="6" cy="2"/>
            </a:xfrm>
            <a:custGeom>
              <a:avLst/>
              <a:gdLst>
                <a:gd name="T0" fmla="*/ 0 w 14"/>
                <a:gd name="T1" fmla="*/ 0 h 4"/>
                <a:gd name="T2" fmla="*/ 1 w 14"/>
                <a:gd name="T3" fmla="*/ 1 h 4"/>
                <a:gd name="T4" fmla="*/ 1 w 14"/>
                <a:gd name="T5" fmla="*/ 1 h 4"/>
                <a:gd name="T6" fmla="*/ 0 60000 65536"/>
                <a:gd name="T7" fmla="*/ 0 60000 65536"/>
                <a:gd name="T8" fmla="*/ 0 60000 65536"/>
                <a:gd name="T9" fmla="*/ 0 w 14"/>
                <a:gd name="T10" fmla="*/ 0 h 4"/>
                <a:gd name="T11" fmla="*/ 14 w 1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4">
                  <a:moveTo>
                    <a:pt x="0" y="0"/>
                  </a:moveTo>
                  <a:lnTo>
                    <a:pt x="9" y="3"/>
                  </a:lnTo>
                  <a:lnTo>
                    <a:pt x="14" y="4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233"/>
            <p:cNvSpPr>
              <a:spLocks/>
            </p:cNvSpPr>
            <p:nvPr/>
          </p:nvSpPr>
          <p:spPr bwMode="auto">
            <a:xfrm>
              <a:off x="1108" y="3524"/>
              <a:ext cx="5" cy="1"/>
            </a:xfrm>
            <a:custGeom>
              <a:avLst/>
              <a:gdLst>
                <a:gd name="T0" fmla="*/ 0 w 14"/>
                <a:gd name="T1" fmla="*/ 0 h 3"/>
                <a:gd name="T2" fmla="*/ 0 w 14"/>
                <a:gd name="T3" fmla="*/ 0 h 3"/>
                <a:gd name="T4" fmla="*/ 1 w 14"/>
                <a:gd name="T5" fmla="*/ 0 h 3"/>
                <a:gd name="T6" fmla="*/ 0 60000 65536"/>
                <a:gd name="T7" fmla="*/ 0 60000 65536"/>
                <a:gd name="T8" fmla="*/ 0 60000 65536"/>
                <a:gd name="T9" fmla="*/ 0 w 14"/>
                <a:gd name="T10" fmla="*/ 0 h 3"/>
                <a:gd name="T11" fmla="*/ 14 w 1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3">
                  <a:moveTo>
                    <a:pt x="0" y="0"/>
                  </a:moveTo>
                  <a:lnTo>
                    <a:pt x="5" y="1"/>
                  </a:lnTo>
                  <a:lnTo>
                    <a:pt x="14" y="3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Freeform 234"/>
            <p:cNvSpPr>
              <a:spLocks/>
            </p:cNvSpPr>
            <p:nvPr/>
          </p:nvSpPr>
          <p:spPr bwMode="auto">
            <a:xfrm>
              <a:off x="1124" y="3527"/>
              <a:ext cx="6" cy="1"/>
            </a:xfrm>
            <a:custGeom>
              <a:avLst/>
              <a:gdLst>
                <a:gd name="T0" fmla="*/ 0 w 14"/>
                <a:gd name="T1" fmla="*/ 0 h 2"/>
                <a:gd name="T2" fmla="*/ 0 w 14"/>
                <a:gd name="T3" fmla="*/ 0 h 2"/>
                <a:gd name="T4" fmla="*/ 1 w 14"/>
                <a:gd name="T5" fmla="*/ 1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1" y="0"/>
                  </a:lnTo>
                  <a:lnTo>
                    <a:pt x="14" y="2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5"/>
            <p:cNvSpPr>
              <a:spLocks noChangeShapeType="1"/>
            </p:cNvSpPr>
            <p:nvPr/>
          </p:nvSpPr>
          <p:spPr bwMode="auto">
            <a:xfrm>
              <a:off x="1140" y="353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36"/>
            <p:cNvSpPr>
              <a:spLocks noChangeShapeType="1"/>
            </p:cNvSpPr>
            <p:nvPr/>
          </p:nvSpPr>
          <p:spPr bwMode="auto">
            <a:xfrm>
              <a:off x="1156" y="3533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37"/>
            <p:cNvSpPr>
              <a:spLocks noChangeShapeType="1"/>
            </p:cNvSpPr>
            <p:nvPr/>
          </p:nvSpPr>
          <p:spPr bwMode="auto">
            <a:xfrm>
              <a:off x="1172" y="3536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38"/>
            <p:cNvSpPr>
              <a:spLocks noChangeShapeType="1"/>
            </p:cNvSpPr>
            <p:nvPr/>
          </p:nvSpPr>
          <p:spPr bwMode="auto">
            <a:xfrm>
              <a:off x="1189" y="3538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Line 239"/>
            <p:cNvSpPr>
              <a:spLocks noChangeShapeType="1"/>
            </p:cNvSpPr>
            <p:nvPr/>
          </p:nvSpPr>
          <p:spPr bwMode="auto">
            <a:xfrm>
              <a:off x="1205" y="3541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240"/>
            <p:cNvSpPr>
              <a:spLocks/>
            </p:cNvSpPr>
            <p:nvPr/>
          </p:nvSpPr>
          <p:spPr bwMode="auto">
            <a:xfrm>
              <a:off x="1221" y="3543"/>
              <a:ext cx="6" cy="1"/>
            </a:xfrm>
            <a:custGeom>
              <a:avLst/>
              <a:gdLst>
                <a:gd name="T0" fmla="*/ 0 w 14"/>
                <a:gd name="T1" fmla="*/ 0 h 2"/>
                <a:gd name="T2" fmla="*/ 1 w 14"/>
                <a:gd name="T3" fmla="*/ 1 h 2"/>
                <a:gd name="T4" fmla="*/ 1 w 14"/>
                <a:gd name="T5" fmla="*/ 1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12" y="2"/>
                  </a:lnTo>
                  <a:lnTo>
                    <a:pt x="14" y="2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Freeform 241"/>
            <p:cNvSpPr>
              <a:spLocks/>
            </p:cNvSpPr>
            <p:nvPr/>
          </p:nvSpPr>
          <p:spPr bwMode="auto">
            <a:xfrm>
              <a:off x="1237" y="3545"/>
              <a:ext cx="6" cy="1"/>
            </a:xfrm>
            <a:custGeom>
              <a:avLst/>
              <a:gdLst>
                <a:gd name="T0" fmla="*/ 0 w 14"/>
                <a:gd name="T1" fmla="*/ 0 h 2"/>
                <a:gd name="T2" fmla="*/ 0 w 14"/>
                <a:gd name="T3" fmla="*/ 1 h 2"/>
                <a:gd name="T4" fmla="*/ 1 w 14"/>
                <a:gd name="T5" fmla="*/ 1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8" y="1"/>
                  </a:lnTo>
                  <a:lnTo>
                    <a:pt x="14" y="2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Freeform 242"/>
            <p:cNvSpPr>
              <a:spLocks/>
            </p:cNvSpPr>
            <p:nvPr/>
          </p:nvSpPr>
          <p:spPr bwMode="auto">
            <a:xfrm>
              <a:off x="1253" y="3547"/>
              <a:ext cx="6" cy="1"/>
            </a:xfrm>
            <a:custGeom>
              <a:avLst/>
              <a:gdLst>
                <a:gd name="T0" fmla="*/ 0 w 14"/>
                <a:gd name="T1" fmla="*/ 0 h 2"/>
                <a:gd name="T2" fmla="*/ 0 w 14"/>
                <a:gd name="T3" fmla="*/ 1 h 2"/>
                <a:gd name="T4" fmla="*/ 1 w 14"/>
                <a:gd name="T5" fmla="*/ 1 h 2"/>
                <a:gd name="T6" fmla="*/ 0 60000 65536"/>
                <a:gd name="T7" fmla="*/ 0 60000 65536"/>
                <a:gd name="T8" fmla="*/ 0 60000 65536"/>
                <a:gd name="T9" fmla="*/ 0 w 14"/>
                <a:gd name="T10" fmla="*/ 0 h 2"/>
                <a:gd name="T11" fmla="*/ 14 w 14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">
                  <a:moveTo>
                    <a:pt x="0" y="0"/>
                  </a:moveTo>
                  <a:lnTo>
                    <a:pt x="4" y="1"/>
                  </a:lnTo>
                  <a:lnTo>
                    <a:pt x="14" y="2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Freeform 243"/>
            <p:cNvSpPr>
              <a:spLocks/>
            </p:cNvSpPr>
            <p:nvPr/>
          </p:nvSpPr>
          <p:spPr bwMode="auto">
            <a:xfrm>
              <a:off x="1269" y="3549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1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4" y="1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244"/>
            <p:cNvSpPr>
              <a:spLocks noChangeShapeType="1"/>
            </p:cNvSpPr>
            <p:nvPr/>
          </p:nvSpPr>
          <p:spPr bwMode="auto">
            <a:xfrm>
              <a:off x="1286" y="355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245"/>
            <p:cNvSpPr>
              <a:spLocks noChangeShapeType="1"/>
            </p:cNvSpPr>
            <p:nvPr/>
          </p:nvSpPr>
          <p:spPr bwMode="auto">
            <a:xfrm>
              <a:off x="1302" y="3552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246"/>
            <p:cNvSpPr>
              <a:spLocks noChangeShapeType="1"/>
            </p:cNvSpPr>
            <p:nvPr/>
          </p:nvSpPr>
          <p:spPr bwMode="auto">
            <a:xfrm>
              <a:off x="1318" y="3553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247"/>
            <p:cNvSpPr>
              <a:spLocks noChangeShapeType="1"/>
            </p:cNvSpPr>
            <p:nvPr/>
          </p:nvSpPr>
          <p:spPr bwMode="auto">
            <a:xfrm>
              <a:off x="1334" y="3555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248"/>
            <p:cNvSpPr>
              <a:spLocks noChangeShapeType="1"/>
            </p:cNvSpPr>
            <p:nvPr/>
          </p:nvSpPr>
          <p:spPr bwMode="auto">
            <a:xfrm>
              <a:off x="1350" y="3556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Freeform 249"/>
            <p:cNvSpPr>
              <a:spLocks/>
            </p:cNvSpPr>
            <p:nvPr/>
          </p:nvSpPr>
          <p:spPr bwMode="auto">
            <a:xfrm>
              <a:off x="1367" y="3557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1 h 1"/>
                <a:gd name="T4" fmla="*/ 1 w 14"/>
                <a:gd name="T5" fmla="*/ 1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2" y="1"/>
                  </a:lnTo>
                  <a:lnTo>
                    <a:pt x="14" y="1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Freeform 250"/>
            <p:cNvSpPr>
              <a:spLocks/>
            </p:cNvSpPr>
            <p:nvPr/>
          </p:nvSpPr>
          <p:spPr bwMode="auto">
            <a:xfrm>
              <a:off x="1383" y="3558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1 h 1"/>
                <a:gd name="T4" fmla="*/ 1 w 14"/>
                <a:gd name="T5" fmla="*/ 1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8" y="1"/>
                  </a:lnTo>
                  <a:lnTo>
                    <a:pt x="14" y="1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Freeform 251"/>
            <p:cNvSpPr>
              <a:spLocks/>
            </p:cNvSpPr>
            <p:nvPr/>
          </p:nvSpPr>
          <p:spPr bwMode="auto">
            <a:xfrm>
              <a:off x="1399" y="3559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1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4" y="0"/>
                  </a:lnTo>
                  <a:lnTo>
                    <a:pt x="14" y="1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Freeform 252"/>
            <p:cNvSpPr>
              <a:spLocks/>
            </p:cNvSpPr>
            <p:nvPr/>
          </p:nvSpPr>
          <p:spPr bwMode="auto">
            <a:xfrm>
              <a:off x="1415" y="356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1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4" y="1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253"/>
            <p:cNvSpPr>
              <a:spLocks noChangeShapeType="1"/>
            </p:cNvSpPr>
            <p:nvPr/>
          </p:nvSpPr>
          <p:spPr bwMode="auto">
            <a:xfrm>
              <a:off x="1431" y="356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Line 254"/>
            <p:cNvSpPr>
              <a:spLocks noChangeShapeType="1"/>
            </p:cNvSpPr>
            <p:nvPr/>
          </p:nvSpPr>
          <p:spPr bwMode="auto">
            <a:xfrm>
              <a:off x="1447" y="3561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Line 255"/>
            <p:cNvSpPr>
              <a:spLocks noChangeShapeType="1"/>
            </p:cNvSpPr>
            <p:nvPr/>
          </p:nvSpPr>
          <p:spPr bwMode="auto">
            <a:xfrm>
              <a:off x="1464" y="3562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Line 256"/>
            <p:cNvSpPr>
              <a:spLocks noChangeShapeType="1"/>
            </p:cNvSpPr>
            <p:nvPr/>
          </p:nvSpPr>
          <p:spPr bwMode="auto">
            <a:xfrm>
              <a:off x="1480" y="3563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257"/>
            <p:cNvSpPr>
              <a:spLocks noChangeShapeType="1"/>
            </p:cNvSpPr>
            <p:nvPr/>
          </p:nvSpPr>
          <p:spPr bwMode="auto">
            <a:xfrm>
              <a:off x="1496" y="3563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Freeform 258"/>
            <p:cNvSpPr>
              <a:spLocks/>
            </p:cNvSpPr>
            <p:nvPr/>
          </p:nvSpPr>
          <p:spPr bwMode="auto">
            <a:xfrm>
              <a:off x="1512" y="3564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1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Freeform 259"/>
            <p:cNvSpPr>
              <a:spLocks/>
            </p:cNvSpPr>
            <p:nvPr/>
          </p:nvSpPr>
          <p:spPr bwMode="auto">
            <a:xfrm>
              <a:off x="1528" y="3564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Freeform 260"/>
            <p:cNvSpPr>
              <a:spLocks/>
            </p:cNvSpPr>
            <p:nvPr/>
          </p:nvSpPr>
          <p:spPr bwMode="auto">
            <a:xfrm>
              <a:off x="1545" y="3565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3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0" name="Line 261"/>
            <p:cNvSpPr>
              <a:spLocks noChangeShapeType="1"/>
            </p:cNvSpPr>
            <p:nvPr/>
          </p:nvSpPr>
          <p:spPr bwMode="auto">
            <a:xfrm>
              <a:off x="1561" y="3565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1" name="Line 262"/>
            <p:cNvSpPr>
              <a:spLocks noChangeShapeType="1"/>
            </p:cNvSpPr>
            <p:nvPr/>
          </p:nvSpPr>
          <p:spPr bwMode="auto">
            <a:xfrm>
              <a:off x="1577" y="3565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2" name="Line 263"/>
            <p:cNvSpPr>
              <a:spLocks noChangeShapeType="1"/>
            </p:cNvSpPr>
            <p:nvPr/>
          </p:nvSpPr>
          <p:spPr bwMode="auto">
            <a:xfrm>
              <a:off x="1593" y="3566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3" name="Line 264"/>
            <p:cNvSpPr>
              <a:spLocks noChangeShapeType="1"/>
            </p:cNvSpPr>
            <p:nvPr/>
          </p:nvSpPr>
          <p:spPr bwMode="auto">
            <a:xfrm>
              <a:off x="1609" y="3566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Line 265"/>
            <p:cNvSpPr>
              <a:spLocks noChangeShapeType="1"/>
            </p:cNvSpPr>
            <p:nvPr/>
          </p:nvSpPr>
          <p:spPr bwMode="auto">
            <a:xfrm>
              <a:off x="1625" y="3566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5" name="Line 266"/>
            <p:cNvSpPr>
              <a:spLocks noChangeShapeType="1"/>
            </p:cNvSpPr>
            <p:nvPr/>
          </p:nvSpPr>
          <p:spPr bwMode="auto">
            <a:xfrm>
              <a:off x="1642" y="3567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6" name="Freeform 267"/>
            <p:cNvSpPr>
              <a:spLocks/>
            </p:cNvSpPr>
            <p:nvPr/>
          </p:nvSpPr>
          <p:spPr bwMode="auto">
            <a:xfrm>
              <a:off x="1658" y="3567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0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7" name="Freeform 268"/>
            <p:cNvSpPr>
              <a:spLocks/>
            </p:cNvSpPr>
            <p:nvPr/>
          </p:nvSpPr>
          <p:spPr bwMode="auto">
            <a:xfrm>
              <a:off x="1674" y="3568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6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8" name="Freeform 269"/>
            <p:cNvSpPr>
              <a:spLocks/>
            </p:cNvSpPr>
            <p:nvPr/>
          </p:nvSpPr>
          <p:spPr bwMode="auto">
            <a:xfrm>
              <a:off x="1690" y="3568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2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Line 270"/>
            <p:cNvSpPr>
              <a:spLocks noChangeShapeType="1"/>
            </p:cNvSpPr>
            <p:nvPr/>
          </p:nvSpPr>
          <p:spPr bwMode="auto">
            <a:xfrm>
              <a:off x="1706" y="3568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0" name="Line 271"/>
            <p:cNvSpPr>
              <a:spLocks noChangeShapeType="1"/>
            </p:cNvSpPr>
            <p:nvPr/>
          </p:nvSpPr>
          <p:spPr bwMode="auto">
            <a:xfrm>
              <a:off x="1723" y="3568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1" name="Line 272"/>
            <p:cNvSpPr>
              <a:spLocks noChangeShapeType="1"/>
            </p:cNvSpPr>
            <p:nvPr/>
          </p:nvSpPr>
          <p:spPr bwMode="auto">
            <a:xfrm>
              <a:off x="1739" y="3568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2" name="Line 273"/>
            <p:cNvSpPr>
              <a:spLocks noChangeShapeType="1"/>
            </p:cNvSpPr>
            <p:nvPr/>
          </p:nvSpPr>
          <p:spPr bwMode="auto">
            <a:xfrm>
              <a:off x="1755" y="3568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3" name="Line 274"/>
            <p:cNvSpPr>
              <a:spLocks noChangeShapeType="1"/>
            </p:cNvSpPr>
            <p:nvPr/>
          </p:nvSpPr>
          <p:spPr bwMode="auto">
            <a:xfrm>
              <a:off x="1771" y="3568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4" name="Freeform 275"/>
            <p:cNvSpPr>
              <a:spLocks/>
            </p:cNvSpPr>
            <p:nvPr/>
          </p:nvSpPr>
          <p:spPr bwMode="auto">
            <a:xfrm>
              <a:off x="1787" y="3569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5" name="Freeform 276"/>
            <p:cNvSpPr>
              <a:spLocks/>
            </p:cNvSpPr>
            <p:nvPr/>
          </p:nvSpPr>
          <p:spPr bwMode="auto">
            <a:xfrm>
              <a:off x="1803" y="3569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9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6" name="Freeform 277"/>
            <p:cNvSpPr>
              <a:spLocks/>
            </p:cNvSpPr>
            <p:nvPr/>
          </p:nvSpPr>
          <p:spPr bwMode="auto">
            <a:xfrm>
              <a:off x="1820" y="3569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5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Freeform 278"/>
            <p:cNvSpPr>
              <a:spLocks/>
            </p:cNvSpPr>
            <p:nvPr/>
          </p:nvSpPr>
          <p:spPr bwMode="auto">
            <a:xfrm>
              <a:off x="1836" y="3569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Line 279"/>
            <p:cNvSpPr>
              <a:spLocks noChangeShapeType="1"/>
            </p:cNvSpPr>
            <p:nvPr/>
          </p:nvSpPr>
          <p:spPr bwMode="auto">
            <a:xfrm>
              <a:off x="1852" y="3569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280"/>
            <p:cNvSpPr>
              <a:spLocks noChangeShapeType="1"/>
            </p:cNvSpPr>
            <p:nvPr/>
          </p:nvSpPr>
          <p:spPr bwMode="auto">
            <a:xfrm>
              <a:off x="1868" y="3569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Line 281"/>
            <p:cNvSpPr>
              <a:spLocks noChangeShapeType="1"/>
            </p:cNvSpPr>
            <p:nvPr/>
          </p:nvSpPr>
          <p:spPr bwMode="auto">
            <a:xfrm>
              <a:off x="1884" y="3569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Line 282"/>
            <p:cNvSpPr>
              <a:spLocks noChangeShapeType="1"/>
            </p:cNvSpPr>
            <p:nvPr/>
          </p:nvSpPr>
          <p:spPr bwMode="auto">
            <a:xfrm>
              <a:off x="1901" y="3569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Line 283"/>
            <p:cNvSpPr>
              <a:spLocks noChangeShapeType="1"/>
            </p:cNvSpPr>
            <p:nvPr/>
          </p:nvSpPr>
          <p:spPr bwMode="auto">
            <a:xfrm>
              <a:off x="1917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Freeform 284"/>
            <p:cNvSpPr>
              <a:spLocks/>
            </p:cNvSpPr>
            <p:nvPr/>
          </p:nvSpPr>
          <p:spPr bwMode="auto">
            <a:xfrm>
              <a:off x="1933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2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Freeform 285"/>
            <p:cNvSpPr>
              <a:spLocks/>
            </p:cNvSpPr>
            <p:nvPr/>
          </p:nvSpPr>
          <p:spPr bwMode="auto">
            <a:xfrm>
              <a:off x="1949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Freeform 286"/>
            <p:cNvSpPr>
              <a:spLocks/>
            </p:cNvSpPr>
            <p:nvPr/>
          </p:nvSpPr>
          <p:spPr bwMode="auto">
            <a:xfrm>
              <a:off x="1965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4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Freeform 287"/>
            <p:cNvSpPr>
              <a:spLocks/>
            </p:cNvSpPr>
            <p:nvPr/>
          </p:nvSpPr>
          <p:spPr bwMode="auto">
            <a:xfrm>
              <a:off x="1981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288"/>
            <p:cNvSpPr>
              <a:spLocks noChangeShapeType="1"/>
            </p:cNvSpPr>
            <p:nvPr/>
          </p:nvSpPr>
          <p:spPr bwMode="auto">
            <a:xfrm>
              <a:off x="1998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Line 289"/>
            <p:cNvSpPr>
              <a:spLocks noChangeShapeType="1"/>
            </p:cNvSpPr>
            <p:nvPr/>
          </p:nvSpPr>
          <p:spPr bwMode="auto">
            <a:xfrm>
              <a:off x="2014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9" name="Line 290"/>
            <p:cNvSpPr>
              <a:spLocks noChangeShapeType="1"/>
            </p:cNvSpPr>
            <p:nvPr/>
          </p:nvSpPr>
          <p:spPr bwMode="auto">
            <a:xfrm>
              <a:off x="2030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0" name="Line 291"/>
            <p:cNvSpPr>
              <a:spLocks noChangeShapeType="1"/>
            </p:cNvSpPr>
            <p:nvPr/>
          </p:nvSpPr>
          <p:spPr bwMode="auto">
            <a:xfrm>
              <a:off x="2046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1" name="Line 292"/>
            <p:cNvSpPr>
              <a:spLocks noChangeShapeType="1"/>
            </p:cNvSpPr>
            <p:nvPr/>
          </p:nvSpPr>
          <p:spPr bwMode="auto">
            <a:xfrm>
              <a:off x="2062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2" name="Freeform 293"/>
            <p:cNvSpPr>
              <a:spLocks/>
            </p:cNvSpPr>
            <p:nvPr/>
          </p:nvSpPr>
          <p:spPr bwMode="auto">
            <a:xfrm>
              <a:off x="2079" y="3570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2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Freeform 294"/>
            <p:cNvSpPr>
              <a:spLocks/>
            </p:cNvSpPr>
            <p:nvPr/>
          </p:nvSpPr>
          <p:spPr bwMode="auto">
            <a:xfrm>
              <a:off x="2095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4" name="Freeform 295"/>
            <p:cNvSpPr>
              <a:spLocks/>
            </p:cNvSpPr>
            <p:nvPr/>
          </p:nvSpPr>
          <p:spPr bwMode="auto">
            <a:xfrm>
              <a:off x="2111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4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5" name="Freeform 296"/>
            <p:cNvSpPr>
              <a:spLocks/>
            </p:cNvSpPr>
            <p:nvPr/>
          </p:nvSpPr>
          <p:spPr bwMode="auto">
            <a:xfrm>
              <a:off x="2127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6" name="Line 297"/>
            <p:cNvSpPr>
              <a:spLocks noChangeShapeType="1"/>
            </p:cNvSpPr>
            <p:nvPr/>
          </p:nvSpPr>
          <p:spPr bwMode="auto">
            <a:xfrm>
              <a:off x="2143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7" name="Line 298"/>
            <p:cNvSpPr>
              <a:spLocks noChangeShapeType="1"/>
            </p:cNvSpPr>
            <p:nvPr/>
          </p:nvSpPr>
          <p:spPr bwMode="auto">
            <a:xfrm>
              <a:off x="2159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8" name="Line 299"/>
            <p:cNvSpPr>
              <a:spLocks noChangeShapeType="1"/>
            </p:cNvSpPr>
            <p:nvPr/>
          </p:nvSpPr>
          <p:spPr bwMode="auto">
            <a:xfrm>
              <a:off x="2176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9" name="Line 300"/>
            <p:cNvSpPr>
              <a:spLocks noChangeShapeType="1"/>
            </p:cNvSpPr>
            <p:nvPr/>
          </p:nvSpPr>
          <p:spPr bwMode="auto">
            <a:xfrm>
              <a:off x="2192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0" name="Line 301"/>
            <p:cNvSpPr>
              <a:spLocks noChangeShapeType="1"/>
            </p:cNvSpPr>
            <p:nvPr/>
          </p:nvSpPr>
          <p:spPr bwMode="auto">
            <a:xfrm>
              <a:off x="2208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1" name="Freeform 302"/>
            <p:cNvSpPr>
              <a:spLocks/>
            </p:cNvSpPr>
            <p:nvPr/>
          </p:nvSpPr>
          <p:spPr bwMode="auto">
            <a:xfrm>
              <a:off x="2224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1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2" name="Freeform 303"/>
            <p:cNvSpPr>
              <a:spLocks/>
            </p:cNvSpPr>
            <p:nvPr/>
          </p:nvSpPr>
          <p:spPr bwMode="auto">
            <a:xfrm>
              <a:off x="2240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3" name="Freeform 304"/>
            <p:cNvSpPr>
              <a:spLocks/>
            </p:cNvSpPr>
            <p:nvPr/>
          </p:nvSpPr>
          <p:spPr bwMode="auto">
            <a:xfrm>
              <a:off x="2257" y="3570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3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4" name="Line 305"/>
            <p:cNvSpPr>
              <a:spLocks noChangeShapeType="1"/>
            </p:cNvSpPr>
            <p:nvPr/>
          </p:nvSpPr>
          <p:spPr bwMode="auto">
            <a:xfrm>
              <a:off x="2273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5" name="Line 306"/>
            <p:cNvSpPr>
              <a:spLocks noChangeShapeType="1"/>
            </p:cNvSpPr>
            <p:nvPr/>
          </p:nvSpPr>
          <p:spPr bwMode="auto">
            <a:xfrm>
              <a:off x="2289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6" name="Line 307"/>
            <p:cNvSpPr>
              <a:spLocks noChangeShapeType="1"/>
            </p:cNvSpPr>
            <p:nvPr/>
          </p:nvSpPr>
          <p:spPr bwMode="auto">
            <a:xfrm>
              <a:off x="2305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7" name="Line 308"/>
            <p:cNvSpPr>
              <a:spLocks noChangeShapeType="1"/>
            </p:cNvSpPr>
            <p:nvPr/>
          </p:nvSpPr>
          <p:spPr bwMode="auto">
            <a:xfrm>
              <a:off x="2321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8" name="Line 309"/>
            <p:cNvSpPr>
              <a:spLocks noChangeShapeType="1"/>
            </p:cNvSpPr>
            <p:nvPr/>
          </p:nvSpPr>
          <p:spPr bwMode="auto">
            <a:xfrm>
              <a:off x="2337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9" name="Line 310"/>
            <p:cNvSpPr>
              <a:spLocks noChangeShapeType="1"/>
            </p:cNvSpPr>
            <p:nvPr/>
          </p:nvSpPr>
          <p:spPr bwMode="auto">
            <a:xfrm>
              <a:off x="2354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0" name="Freeform 311"/>
            <p:cNvSpPr>
              <a:spLocks/>
            </p:cNvSpPr>
            <p:nvPr/>
          </p:nvSpPr>
          <p:spPr bwMode="auto">
            <a:xfrm>
              <a:off x="2370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0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1" name="Freeform 312"/>
            <p:cNvSpPr>
              <a:spLocks/>
            </p:cNvSpPr>
            <p:nvPr/>
          </p:nvSpPr>
          <p:spPr bwMode="auto">
            <a:xfrm>
              <a:off x="2386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6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2" name="Freeform 313"/>
            <p:cNvSpPr>
              <a:spLocks/>
            </p:cNvSpPr>
            <p:nvPr/>
          </p:nvSpPr>
          <p:spPr bwMode="auto">
            <a:xfrm>
              <a:off x="2402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2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" name="Line 314"/>
            <p:cNvSpPr>
              <a:spLocks noChangeShapeType="1"/>
            </p:cNvSpPr>
            <p:nvPr/>
          </p:nvSpPr>
          <p:spPr bwMode="auto">
            <a:xfrm>
              <a:off x="2418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" name="Line 315"/>
            <p:cNvSpPr>
              <a:spLocks noChangeShapeType="1"/>
            </p:cNvSpPr>
            <p:nvPr/>
          </p:nvSpPr>
          <p:spPr bwMode="auto">
            <a:xfrm>
              <a:off x="2434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5" name="Line 316"/>
            <p:cNvSpPr>
              <a:spLocks noChangeShapeType="1"/>
            </p:cNvSpPr>
            <p:nvPr/>
          </p:nvSpPr>
          <p:spPr bwMode="auto">
            <a:xfrm>
              <a:off x="2451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6" name="Line 317"/>
            <p:cNvSpPr>
              <a:spLocks noChangeShapeType="1"/>
            </p:cNvSpPr>
            <p:nvPr/>
          </p:nvSpPr>
          <p:spPr bwMode="auto">
            <a:xfrm>
              <a:off x="2467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7" name="Line 318"/>
            <p:cNvSpPr>
              <a:spLocks noChangeShapeType="1"/>
            </p:cNvSpPr>
            <p:nvPr/>
          </p:nvSpPr>
          <p:spPr bwMode="auto">
            <a:xfrm>
              <a:off x="2483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8" name="Freeform 319"/>
            <p:cNvSpPr>
              <a:spLocks/>
            </p:cNvSpPr>
            <p:nvPr/>
          </p:nvSpPr>
          <p:spPr bwMode="auto">
            <a:xfrm>
              <a:off x="2499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9" name="Freeform 320"/>
            <p:cNvSpPr>
              <a:spLocks/>
            </p:cNvSpPr>
            <p:nvPr/>
          </p:nvSpPr>
          <p:spPr bwMode="auto">
            <a:xfrm>
              <a:off x="2515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9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0" name="Freeform 321"/>
            <p:cNvSpPr>
              <a:spLocks/>
            </p:cNvSpPr>
            <p:nvPr/>
          </p:nvSpPr>
          <p:spPr bwMode="auto">
            <a:xfrm>
              <a:off x="2532" y="3570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5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1" name="Freeform 322"/>
            <p:cNvSpPr>
              <a:spLocks/>
            </p:cNvSpPr>
            <p:nvPr/>
          </p:nvSpPr>
          <p:spPr bwMode="auto">
            <a:xfrm>
              <a:off x="2548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2" name="Line 323"/>
            <p:cNvSpPr>
              <a:spLocks noChangeShapeType="1"/>
            </p:cNvSpPr>
            <p:nvPr/>
          </p:nvSpPr>
          <p:spPr bwMode="auto">
            <a:xfrm>
              <a:off x="2564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3" name="Line 324"/>
            <p:cNvSpPr>
              <a:spLocks noChangeShapeType="1"/>
            </p:cNvSpPr>
            <p:nvPr/>
          </p:nvSpPr>
          <p:spPr bwMode="auto">
            <a:xfrm>
              <a:off x="2580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4" name="Line 325"/>
            <p:cNvSpPr>
              <a:spLocks noChangeShapeType="1"/>
            </p:cNvSpPr>
            <p:nvPr/>
          </p:nvSpPr>
          <p:spPr bwMode="auto">
            <a:xfrm>
              <a:off x="2596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5" name="Line 326"/>
            <p:cNvSpPr>
              <a:spLocks noChangeShapeType="1"/>
            </p:cNvSpPr>
            <p:nvPr/>
          </p:nvSpPr>
          <p:spPr bwMode="auto">
            <a:xfrm>
              <a:off x="2612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6" name="Line 327"/>
            <p:cNvSpPr>
              <a:spLocks noChangeShapeType="1"/>
            </p:cNvSpPr>
            <p:nvPr/>
          </p:nvSpPr>
          <p:spPr bwMode="auto">
            <a:xfrm>
              <a:off x="2629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7" name="Freeform 328"/>
            <p:cNvSpPr>
              <a:spLocks/>
            </p:cNvSpPr>
            <p:nvPr/>
          </p:nvSpPr>
          <p:spPr bwMode="auto">
            <a:xfrm>
              <a:off x="2645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8" name="Freeform 329"/>
            <p:cNvSpPr>
              <a:spLocks/>
            </p:cNvSpPr>
            <p:nvPr/>
          </p:nvSpPr>
          <p:spPr bwMode="auto">
            <a:xfrm>
              <a:off x="2661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9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9" name="Freeform 330"/>
            <p:cNvSpPr>
              <a:spLocks/>
            </p:cNvSpPr>
            <p:nvPr/>
          </p:nvSpPr>
          <p:spPr bwMode="auto">
            <a:xfrm>
              <a:off x="2677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5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0" name="Freeform 331"/>
            <p:cNvSpPr>
              <a:spLocks/>
            </p:cNvSpPr>
            <p:nvPr/>
          </p:nvSpPr>
          <p:spPr bwMode="auto">
            <a:xfrm>
              <a:off x="2693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1" name="Line 332"/>
            <p:cNvSpPr>
              <a:spLocks noChangeShapeType="1"/>
            </p:cNvSpPr>
            <p:nvPr/>
          </p:nvSpPr>
          <p:spPr bwMode="auto">
            <a:xfrm>
              <a:off x="2710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2" name="Line 333"/>
            <p:cNvSpPr>
              <a:spLocks noChangeShapeType="1"/>
            </p:cNvSpPr>
            <p:nvPr/>
          </p:nvSpPr>
          <p:spPr bwMode="auto">
            <a:xfrm>
              <a:off x="2726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3" name="Line 334"/>
            <p:cNvSpPr>
              <a:spLocks noChangeShapeType="1"/>
            </p:cNvSpPr>
            <p:nvPr/>
          </p:nvSpPr>
          <p:spPr bwMode="auto">
            <a:xfrm>
              <a:off x="2742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4" name="Line 335"/>
            <p:cNvSpPr>
              <a:spLocks noChangeShapeType="1"/>
            </p:cNvSpPr>
            <p:nvPr/>
          </p:nvSpPr>
          <p:spPr bwMode="auto">
            <a:xfrm>
              <a:off x="2758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5" name="Line 336"/>
            <p:cNvSpPr>
              <a:spLocks noChangeShapeType="1"/>
            </p:cNvSpPr>
            <p:nvPr/>
          </p:nvSpPr>
          <p:spPr bwMode="auto">
            <a:xfrm>
              <a:off x="2774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6" name="Freeform 337"/>
            <p:cNvSpPr>
              <a:spLocks/>
            </p:cNvSpPr>
            <p:nvPr/>
          </p:nvSpPr>
          <p:spPr bwMode="auto">
            <a:xfrm>
              <a:off x="2790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1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12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7" name="Freeform 338"/>
            <p:cNvSpPr>
              <a:spLocks/>
            </p:cNvSpPr>
            <p:nvPr/>
          </p:nvSpPr>
          <p:spPr bwMode="auto">
            <a:xfrm>
              <a:off x="2807" y="3570"/>
              <a:ext cx="5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8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8" name="Freeform 339"/>
            <p:cNvSpPr>
              <a:spLocks/>
            </p:cNvSpPr>
            <p:nvPr/>
          </p:nvSpPr>
          <p:spPr bwMode="auto">
            <a:xfrm>
              <a:off x="2823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4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9" name="Freeform 340"/>
            <p:cNvSpPr>
              <a:spLocks/>
            </p:cNvSpPr>
            <p:nvPr/>
          </p:nvSpPr>
          <p:spPr bwMode="auto">
            <a:xfrm>
              <a:off x="2839" y="3570"/>
              <a:ext cx="6" cy="1"/>
            </a:xfrm>
            <a:custGeom>
              <a:avLst/>
              <a:gdLst>
                <a:gd name="T0" fmla="*/ 0 w 14"/>
                <a:gd name="T1" fmla="*/ 0 h 1"/>
                <a:gd name="T2" fmla="*/ 0 w 14"/>
                <a:gd name="T3" fmla="*/ 0 h 1"/>
                <a:gd name="T4" fmla="*/ 1 w 14"/>
                <a:gd name="T5" fmla="*/ 0 h 1"/>
                <a:gd name="T6" fmla="*/ 0 60000 65536"/>
                <a:gd name="T7" fmla="*/ 0 60000 65536"/>
                <a:gd name="T8" fmla="*/ 0 60000 65536"/>
                <a:gd name="T9" fmla="*/ 0 w 14"/>
                <a:gd name="T10" fmla="*/ 0 h 1"/>
                <a:gd name="T11" fmla="*/ 14 w 1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0" name="Line 341"/>
            <p:cNvSpPr>
              <a:spLocks noChangeShapeType="1"/>
            </p:cNvSpPr>
            <p:nvPr/>
          </p:nvSpPr>
          <p:spPr bwMode="auto">
            <a:xfrm>
              <a:off x="2855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1" name="Line 342"/>
            <p:cNvSpPr>
              <a:spLocks noChangeShapeType="1"/>
            </p:cNvSpPr>
            <p:nvPr/>
          </p:nvSpPr>
          <p:spPr bwMode="auto">
            <a:xfrm>
              <a:off x="2871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2" name="Line 343"/>
            <p:cNvSpPr>
              <a:spLocks noChangeShapeType="1"/>
            </p:cNvSpPr>
            <p:nvPr/>
          </p:nvSpPr>
          <p:spPr bwMode="auto">
            <a:xfrm>
              <a:off x="2888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Line 344"/>
            <p:cNvSpPr>
              <a:spLocks noChangeShapeType="1"/>
            </p:cNvSpPr>
            <p:nvPr/>
          </p:nvSpPr>
          <p:spPr bwMode="auto">
            <a:xfrm>
              <a:off x="2904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Line 345"/>
            <p:cNvSpPr>
              <a:spLocks noChangeShapeType="1"/>
            </p:cNvSpPr>
            <p:nvPr/>
          </p:nvSpPr>
          <p:spPr bwMode="auto">
            <a:xfrm>
              <a:off x="2920" y="3570"/>
              <a:ext cx="6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5" name="Line 346"/>
            <p:cNvSpPr>
              <a:spLocks noChangeShapeType="1"/>
            </p:cNvSpPr>
            <p:nvPr/>
          </p:nvSpPr>
          <p:spPr bwMode="auto">
            <a:xfrm>
              <a:off x="2936" y="3570"/>
              <a:ext cx="5" cy="1"/>
            </a:xfrm>
            <a:prstGeom prst="line">
              <a:avLst/>
            </a:prstGeom>
            <a:noFill/>
            <a:ln w="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6" name="Rectangle 347"/>
            <p:cNvSpPr>
              <a:spLocks noChangeArrowheads="1"/>
            </p:cNvSpPr>
            <p:nvPr/>
          </p:nvSpPr>
          <p:spPr bwMode="auto">
            <a:xfrm rot="-5400000">
              <a:off x="-121" y="3155"/>
              <a:ext cx="102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000000"/>
                  </a:solidFill>
                </a:rPr>
                <a:t>Instantaneous brightness [n/cm</a:t>
              </a:r>
              <a:endParaRPr lang="en-US" altLang="en-US"/>
            </a:p>
          </p:txBody>
        </p:sp>
        <p:sp>
          <p:nvSpPr>
            <p:cNvPr id="20617" name="Rectangle 348"/>
            <p:cNvSpPr>
              <a:spLocks noChangeArrowheads="1"/>
            </p:cNvSpPr>
            <p:nvPr/>
          </p:nvSpPr>
          <p:spPr bwMode="auto">
            <a:xfrm rot="-5400000">
              <a:off x="343" y="2777"/>
              <a:ext cx="48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500">
                  <a:solidFill>
                    <a:srgbClr val="000000"/>
                  </a:solidFill>
                </a:rPr>
                <a:t>2</a:t>
              </a:r>
              <a:endParaRPr lang="en-US" altLang="en-US"/>
            </a:p>
          </p:txBody>
        </p:sp>
        <p:sp>
          <p:nvSpPr>
            <p:cNvPr id="20618" name="Rectangle 349"/>
            <p:cNvSpPr>
              <a:spLocks noChangeArrowheads="1"/>
            </p:cNvSpPr>
            <p:nvPr/>
          </p:nvSpPr>
          <p:spPr bwMode="auto">
            <a:xfrm rot="-5400000">
              <a:off x="256" y="2628"/>
              <a:ext cx="27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000000"/>
                  </a:solidFill>
                </a:rPr>
                <a:t>/s/str/Å]</a:t>
              </a:r>
              <a:endParaRPr lang="en-US" altLang="en-US"/>
            </a:p>
          </p:txBody>
        </p:sp>
        <p:sp>
          <p:nvSpPr>
            <p:cNvPr id="20619" name="Rectangle 350"/>
            <p:cNvSpPr>
              <a:spLocks noChangeArrowheads="1"/>
            </p:cNvSpPr>
            <p:nvPr/>
          </p:nvSpPr>
          <p:spPr bwMode="auto">
            <a:xfrm>
              <a:off x="1703" y="3713"/>
              <a:ext cx="231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000000"/>
                  </a:solidFill>
                </a:rPr>
                <a:t>Time [</a:t>
              </a:r>
              <a:endParaRPr lang="en-US" altLang="en-US"/>
            </a:p>
          </p:txBody>
        </p:sp>
        <p:sp>
          <p:nvSpPr>
            <p:cNvPr id="20620" name="Rectangle 351"/>
            <p:cNvSpPr>
              <a:spLocks noChangeArrowheads="1"/>
            </p:cNvSpPr>
            <p:nvPr/>
          </p:nvSpPr>
          <p:spPr bwMode="auto">
            <a:xfrm>
              <a:off x="1880" y="3712"/>
              <a:ext cx="8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endParaRPr lang="en-US" altLang="en-US"/>
            </a:p>
          </p:txBody>
        </p:sp>
        <p:sp>
          <p:nvSpPr>
            <p:cNvPr id="20621" name="Rectangle 352"/>
            <p:cNvSpPr>
              <a:spLocks noChangeArrowheads="1"/>
            </p:cNvSpPr>
            <p:nvPr/>
          </p:nvSpPr>
          <p:spPr bwMode="auto">
            <a:xfrm>
              <a:off x="1914" y="3713"/>
              <a:ext cx="88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900">
                  <a:solidFill>
                    <a:srgbClr val="000000"/>
                  </a:solidFill>
                </a:rPr>
                <a:t>s]</a:t>
              </a:r>
              <a:endParaRPr lang="en-US" altLang="en-US"/>
            </a:p>
          </p:txBody>
        </p:sp>
      </p:grpSp>
      <p:sp>
        <p:nvSpPr>
          <p:cNvPr id="351" name="Text Box 10"/>
          <p:cNvSpPr txBox="1">
            <a:spLocks noChangeArrowheads="1"/>
          </p:cNvSpPr>
          <p:nvPr/>
        </p:nvSpPr>
        <p:spPr bwMode="auto">
          <a:xfrm>
            <a:off x="432048" y="25460"/>
            <a:ext cx="9756576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4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Enhancement by simplifying</a:t>
            </a:r>
            <a:endParaRPr lang="en-US" altLang="en-US" sz="2400" i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076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églalap 34"/>
          <p:cNvSpPr>
            <a:spLocks noChangeArrowheads="1"/>
          </p:cNvSpPr>
          <p:nvPr/>
        </p:nvSpPr>
        <p:spPr bwMode="auto">
          <a:xfrm>
            <a:off x="3276600" y="4391025"/>
            <a:ext cx="304800" cy="46038"/>
          </a:xfrm>
          <a:prstGeom prst="rect">
            <a:avLst/>
          </a:prstGeom>
          <a:solidFill>
            <a:schemeClr val="accent1"/>
          </a:solidFill>
          <a:ln w="571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1" name="Szövegdoboz 30"/>
          <p:cNvSpPr txBox="1"/>
          <p:nvPr/>
        </p:nvSpPr>
        <p:spPr>
          <a:xfrm>
            <a:off x="4935538" y="3924300"/>
            <a:ext cx="4059237" cy="280076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cs typeface="+mn-cs"/>
              </a:rPr>
              <a:t>If we find ways to control pulse parameters by neutron beam choppers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en-US" sz="1800" b="1" dirty="0">
                <a:cs typeface="+mn-cs"/>
              </a:rPr>
              <a:t>(pulse length, repetition rate): </a:t>
            </a:r>
          </a:p>
          <a:p>
            <a:pPr eaLnBrk="0" hangingPunct="0">
              <a:defRPr/>
            </a:pPr>
            <a:endParaRPr lang="en-US" sz="12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defRPr/>
            </a:pPr>
            <a:r>
              <a:rPr lang="en-US" sz="2000" b="1" dirty="0" smtClean="0">
                <a:cs typeface="+mn-cs"/>
                <a:sym typeface="Symbol"/>
              </a:rPr>
              <a:t> </a:t>
            </a:r>
            <a:r>
              <a:rPr lang="en-US" sz="1800" b="1" dirty="0" smtClean="0">
                <a:cs typeface="+mn-cs"/>
              </a:rPr>
              <a:t>Leave </a:t>
            </a:r>
            <a:r>
              <a:rPr lang="en-US" sz="1800" b="1" dirty="0">
                <a:cs typeface="+mn-cs"/>
              </a:rPr>
              <a:t>the linac on for more neutrons per pulse and higher peak brightness  </a:t>
            </a:r>
            <a:r>
              <a:rPr lang="en-US" sz="1800" b="1" dirty="0">
                <a:solidFill>
                  <a:srgbClr val="FF0000"/>
                </a:solidFill>
                <a:cs typeface="+mn-cs"/>
              </a:rPr>
              <a:t>(Long Pulse source</a:t>
            </a:r>
            <a:r>
              <a:rPr lang="en-US" sz="1800" b="1" dirty="0" smtClean="0">
                <a:solidFill>
                  <a:srgbClr val="FF0000"/>
                </a:solidFill>
                <a:cs typeface="+mn-cs"/>
              </a:rPr>
              <a:t>)</a:t>
            </a:r>
          </a:p>
          <a:p>
            <a:pPr eaLnBrk="0" hangingPunct="0">
              <a:defRPr/>
            </a:pPr>
            <a:endParaRPr lang="en-US" sz="1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cs typeface="+mn-cs"/>
              </a:rPr>
              <a:t>Higher peak flux than short pulses for equal costs!!</a:t>
            </a:r>
            <a:endParaRPr lang="en-US" sz="1800" b="1" dirty="0">
              <a:solidFill>
                <a:srgbClr val="FF0000"/>
              </a:solidFill>
              <a:cs typeface="+mn-cs"/>
            </a:endParaRPr>
          </a:p>
        </p:txBody>
      </p:sp>
      <p:grpSp>
        <p:nvGrpSpPr>
          <p:cNvPr id="21509" name="Csoportba foglalás 15"/>
          <p:cNvGrpSpPr>
            <a:grpSpLocks/>
          </p:cNvGrpSpPr>
          <p:nvPr/>
        </p:nvGrpSpPr>
        <p:grpSpPr bwMode="auto">
          <a:xfrm>
            <a:off x="92075" y="663575"/>
            <a:ext cx="4678363" cy="2852738"/>
            <a:chOff x="265113" y="909638"/>
            <a:chExt cx="8658225" cy="5140325"/>
          </a:xfrm>
        </p:grpSpPr>
        <p:pic>
          <p:nvPicPr>
            <p:cNvPr id="215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6"/>
            <a:stretch>
              <a:fillRect/>
            </a:stretch>
          </p:blipFill>
          <p:spPr bwMode="auto">
            <a:xfrm>
              <a:off x="265113" y="909638"/>
              <a:ext cx="8658225" cy="514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 Box 7"/>
            <p:cNvSpPr txBox="1">
              <a:spLocks noChangeArrowheads="1"/>
            </p:cNvSpPr>
            <p:nvPr/>
          </p:nvSpPr>
          <p:spPr bwMode="auto">
            <a:xfrm>
              <a:off x="585789" y="998540"/>
              <a:ext cx="1593695" cy="554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 i="1">
                  <a:solidFill>
                    <a:srgbClr val="FF0000"/>
                  </a:solidFill>
                </a:rPr>
                <a:t>simplify</a:t>
              </a:r>
            </a:p>
          </p:txBody>
        </p:sp>
        <p:grpSp>
          <p:nvGrpSpPr>
            <p:cNvPr id="21518" name="Group 16"/>
            <p:cNvGrpSpPr>
              <a:grpSpLocks/>
            </p:cNvGrpSpPr>
            <p:nvPr/>
          </p:nvGrpSpPr>
          <p:grpSpPr bwMode="auto">
            <a:xfrm>
              <a:off x="4549775" y="2162175"/>
              <a:ext cx="1638300" cy="587375"/>
              <a:chOff x="2866" y="1362"/>
              <a:chExt cx="1032" cy="370"/>
            </a:xfrm>
          </p:grpSpPr>
          <p:grpSp>
            <p:nvGrpSpPr>
              <p:cNvPr id="21519" name="Group 8"/>
              <p:cNvGrpSpPr>
                <a:grpSpLocks/>
              </p:cNvGrpSpPr>
              <p:nvPr/>
            </p:nvGrpSpPr>
            <p:grpSpPr bwMode="auto">
              <a:xfrm>
                <a:off x="3296" y="1362"/>
                <a:ext cx="602" cy="370"/>
                <a:chOff x="3066" y="1782"/>
                <a:chExt cx="446" cy="355"/>
              </a:xfrm>
            </p:grpSpPr>
            <p:sp>
              <p:nvSpPr>
                <p:cNvPr id="21523" name="Line 9"/>
                <p:cNvSpPr>
                  <a:spLocks noChangeShapeType="1"/>
                </p:cNvSpPr>
                <p:nvPr/>
              </p:nvSpPr>
              <p:spPr bwMode="auto">
                <a:xfrm>
                  <a:off x="3066" y="1782"/>
                  <a:ext cx="446" cy="35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3066" y="1782"/>
                  <a:ext cx="446" cy="23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20" name="Group 11"/>
              <p:cNvGrpSpPr>
                <a:grpSpLocks/>
              </p:cNvGrpSpPr>
              <p:nvPr/>
            </p:nvGrpSpPr>
            <p:grpSpPr bwMode="auto">
              <a:xfrm>
                <a:off x="2866" y="1432"/>
                <a:ext cx="248" cy="230"/>
                <a:chOff x="2961" y="1907"/>
                <a:chExt cx="115" cy="115"/>
              </a:xfrm>
            </p:grpSpPr>
            <p:sp>
              <p:nvSpPr>
                <p:cNvPr id="21521" name="Line 12"/>
                <p:cNvSpPr>
                  <a:spLocks noChangeShapeType="1"/>
                </p:cNvSpPr>
                <p:nvPr/>
              </p:nvSpPr>
              <p:spPr bwMode="auto">
                <a:xfrm>
                  <a:off x="2961" y="1907"/>
                  <a:ext cx="11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22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961" y="1907"/>
                  <a:ext cx="105" cy="1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21510" name="Kép 16" descr="EQUIV-LONG-SHORT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42509" b="70169"/>
          <a:stretch>
            <a:fillRect/>
          </a:stretch>
        </p:blipFill>
        <p:spPr bwMode="auto">
          <a:xfrm>
            <a:off x="250825" y="3841750"/>
            <a:ext cx="47561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zabadkézi sokszög 22"/>
          <p:cNvSpPr/>
          <p:nvPr/>
        </p:nvSpPr>
        <p:spPr bwMode="auto">
          <a:xfrm>
            <a:off x="2395538" y="4513263"/>
            <a:ext cx="782637" cy="1147762"/>
          </a:xfrm>
          <a:custGeom>
            <a:avLst/>
            <a:gdLst>
              <a:gd name="connsiteX0" fmla="*/ 145143 w 783772"/>
              <a:gd name="connsiteY0" fmla="*/ 14514 h 1146629"/>
              <a:gd name="connsiteX1" fmla="*/ 0 w 783772"/>
              <a:gd name="connsiteY1" fmla="*/ 1146629 h 1146629"/>
              <a:gd name="connsiteX2" fmla="*/ 783772 w 783772"/>
              <a:gd name="connsiteY2" fmla="*/ 1146629 h 1146629"/>
              <a:gd name="connsiteX3" fmla="*/ 566057 w 783772"/>
              <a:gd name="connsiteY3" fmla="*/ 0 h 1146629"/>
              <a:gd name="connsiteX4" fmla="*/ 145143 w 783772"/>
              <a:gd name="connsiteY4" fmla="*/ 14514 h 114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772" h="1146629">
                <a:moveTo>
                  <a:pt x="145143" y="14514"/>
                </a:moveTo>
                <a:lnTo>
                  <a:pt x="0" y="1146629"/>
                </a:lnTo>
                <a:lnTo>
                  <a:pt x="783772" y="1146629"/>
                </a:lnTo>
                <a:lnTo>
                  <a:pt x="566057" y="0"/>
                </a:lnTo>
                <a:lnTo>
                  <a:pt x="145143" y="1451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Arial" charset="0"/>
            </a:endParaRPr>
          </a:p>
        </p:txBody>
      </p:sp>
      <p:sp>
        <p:nvSpPr>
          <p:cNvPr id="21513" name="Szövegdoboz 24"/>
          <p:cNvSpPr txBox="1">
            <a:spLocks noChangeArrowheads="1"/>
          </p:cNvSpPr>
          <p:nvPr/>
        </p:nvSpPr>
        <p:spPr bwMode="auto">
          <a:xfrm>
            <a:off x="1785938" y="3857625"/>
            <a:ext cx="1490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en-US" sz="1600" b="1"/>
              <a:t>300 kj/pulse</a:t>
            </a:r>
            <a:endParaRPr lang="en-US" altLang="en-US" sz="1600" b="1"/>
          </a:p>
        </p:txBody>
      </p:sp>
      <p:cxnSp>
        <p:nvCxnSpPr>
          <p:cNvPr id="21514" name="Egyenes összekötő nyíllal 31"/>
          <p:cNvCxnSpPr>
            <a:cxnSpLocks noChangeShapeType="1"/>
          </p:cNvCxnSpPr>
          <p:nvPr/>
        </p:nvCxnSpPr>
        <p:spPr bwMode="auto">
          <a:xfrm rot="16200000" flipH="1">
            <a:off x="2128044" y="4260057"/>
            <a:ext cx="317500" cy="1889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Szövegdoboz 12"/>
          <p:cNvSpPr txBox="1">
            <a:spLocks noChangeArrowheads="1"/>
          </p:cNvSpPr>
          <p:nvPr/>
        </p:nvSpPr>
        <p:spPr bwMode="auto">
          <a:xfrm>
            <a:off x="4770438" y="1855788"/>
            <a:ext cx="4410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ym typeface="Wingdings" panose="05000000000000000000" pitchFamily="2" charset="2"/>
              </a:rPr>
              <a:t>Cost equivalent linear accelerator alone can produce the same cold neutron pulses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by ~100 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s </a:t>
            </a:r>
            <a:r>
              <a:rPr lang="en-US" altLang="en-US" sz="2000" b="1">
                <a:solidFill>
                  <a:srgbClr val="FF0000"/>
                </a:solidFill>
                <a:sym typeface="Wingdings" panose="05000000000000000000" pitchFamily="2" charset="2"/>
              </a:rPr>
              <a:t>proton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 pulses at ~ 0.15 GW instantaneous</a:t>
            </a:r>
          </a:p>
          <a:p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power</a:t>
            </a:r>
            <a:endParaRPr lang="en-US" altLang="en-US" sz="200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32048" y="25460"/>
            <a:ext cx="9756576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4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Enhancement by simplifying</a:t>
            </a:r>
            <a:endParaRPr lang="en-US" altLang="en-US" sz="2400" i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24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Kép 3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5688632" cy="4266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4270" y="1628800"/>
            <a:ext cx="1919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J-PARC (2011)</a:t>
            </a:r>
            <a:endParaRPr lang="sv-S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2" descr="HMI Chopp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664" y="2132856"/>
            <a:ext cx="3207840" cy="4277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844" y="2236802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BER-II (reactor)</a:t>
            </a:r>
            <a:endParaRPr lang="sv-SE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92696"/>
            <a:ext cx="757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Neutron beams with mechanical choppers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(since Fermi, 1940s)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510639"/>
            <a:ext cx="9191625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endParaRPr lang="en-US" altLang="en-US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   </a:t>
            </a:r>
            <a:endParaRPr lang="en-US" altLang="en-US" sz="12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      </a:t>
            </a:r>
          </a:p>
          <a:p>
            <a:pPr>
              <a:spcBef>
                <a:spcPct val="25000"/>
              </a:spcBef>
            </a:pPr>
            <a:endParaRPr lang="en-US" altLang="en-US" sz="18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endParaRPr lang="hu-HU" altLang="en-US" sz="18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    </a:t>
            </a:r>
            <a:r>
              <a:rPr lang="hu-HU" altLang="en-US" sz="1800" b="1" dirty="0">
                <a:sym typeface="Wingdings" panose="05000000000000000000" pitchFamily="2" charset="2"/>
              </a:rPr>
              <a:t> </a:t>
            </a:r>
            <a:r>
              <a:rPr lang="en-US" altLang="en-US" sz="1800" b="1" dirty="0">
                <a:sym typeface="Wingdings" panose="05000000000000000000" pitchFamily="2" charset="2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Multiplexing system:</a:t>
            </a:r>
            <a:r>
              <a:rPr lang="en-US" altLang="en-US" sz="1800" b="1" dirty="0">
                <a:sym typeface="Wingdings" panose="05000000000000000000" pitchFamily="2" charset="2"/>
              </a:rPr>
              <a:t> fills in dead time by multiplying simplex uses			</a:t>
            </a:r>
            <a:r>
              <a:rPr lang="en-US" altLang="en-US" sz="1800" b="1" dirty="0">
                <a:sym typeface="Symbol" panose="05050102010706020507" pitchFamily="18" charset="2"/>
              </a:rPr>
              <a:t> </a:t>
            </a:r>
            <a:r>
              <a:rPr lang="en-US" altLang="en-US" sz="1800" b="1" dirty="0">
                <a:sym typeface="Wingdings" panose="05000000000000000000" pitchFamily="2" charset="2"/>
              </a:rPr>
              <a:t>dissimilar sub-frames within one source frame </a:t>
            </a: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	</a:t>
            </a:r>
            <a:r>
              <a:rPr lang="hu-HU" altLang="en-US" sz="1800" b="1" dirty="0">
                <a:sym typeface="Wingdings" panose="05000000000000000000" pitchFamily="2" charset="2"/>
              </a:rPr>
              <a:t>						             </a:t>
            </a:r>
            <a:r>
              <a:rPr lang="hu-HU" altLang="en-US" sz="1400" b="1" dirty="0">
                <a:sym typeface="Wingdings" panose="05000000000000000000" pitchFamily="2" charset="2"/>
              </a:rPr>
              <a:t>detector</a:t>
            </a:r>
            <a:r>
              <a:rPr lang="hu-HU" altLang="en-US" sz="1800" b="1" dirty="0">
                <a:sym typeface="Wingdings" panose="05000000000000000000" pitchFamily="2" charset="2"/>
              </a:rPr>
              <a:t>										</a:t>
            </a:r>
            <a:endParaRPr lang="en-US" altLang="en-US" sz="1400" b="1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pic>
        <p:nvPicPr>
          <p:cNvPr id="7174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405188"/>
            <a:ext cx="6175375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5" name="Egyenes összekötő 36"/>
          <p:cNvCxnSpPr>
            <a:cxnSpLocks noChangeShapeType="1"/>
          </p:cNvCxnSpPr>
          <p:nvPr/>
        </p:nvCxnSpPr>
        <p:spPr bwMode="auto">
          <a:xfrm>
            <a:off x="1927225" y="3997325"/>
            <a:ext cx="1512888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6" name="Egyenes összekötő 38"/>
          <p:cNvCxnSpPr>
            <a:cxnSpLocks noChangeShapeType="1"/>
          </p:cNvCxnSpPr>
          <p:nvPr/>
        </p:nvCxnSpPr>
        <p:spPr bwMode="auto">
          <a:xfrm>
            <a:off x="5524500" y="3997325"/>
            <a:ext cx="1584325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7" name="Egyenes összekötő 48"/>
          <p:cNvCxnSpPr>
            <a:cxnSpLocks noChangeShapeType="1"/>
          </p:cNvCxnSpPr>
          <p:nvPr/>
        </p:nvCxnSpPr>
        <p:spPr bwMode="auto">
          <a:xfrm>
            <a:off x="3570288" y="3997325"/>
            <a:ext cx="18288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179" name="Csoportba foglalás 57"/>
          <p:cNvGrpSpPr>
            <a:grpSpLocks/>
          </p:cNvGrpSpPr>
          <p:nvPr/>
        </p:nvGrpSpPr>
        <p:grpSpPr bwMode="auto">
          <a:xfrm>
            <a:off x="1955800" y="3419475"/>
            <a:ext cx="5257800" cy="280988"/>
            <a:chOff x="1955800" y="3419248"/>
            <a:chExt cx="5257800" cy="281900"/>
          </a:xfrm>
        </p:grpSpPr>
        <p:sp>
          <p:nvSpPr>
            <p:cNvPr id="7180" name="Szabadkézi sokszög 58"/>
            <p:cNvSpPr>
              <a:spLocks/>
            </p:cNvSpPr>
            <p:nvPr/>
          </p:nvSpPr>
          <p:spPr bwMode="auto">
            <a:xfrm>
              <a:off x="3722985" y="3419248"/>
              <a:ext cx="478971" cy="274640"/>
            </a:xfrm>
            <a:custGeom>
              <a:avLst/>
              <a:gdLst>
                <a:gd name="T0" fmla="*/ 72571 w 478971"/>
                <a:gd name="T1" fmla="*/ 0 h 362857"/>
                <a:gd name="T2" fmla="*/ 0 w 478971"/>
                <a:gd name="T3" fmla="*/ 207870 h 362857"/>
                <a:gd name="T4" fmla="*/ 478971 w 478971"/>
                <a:gd name="T5" fmla="*/ 0 h 362857"/>
                <a:gd name="T6" fmla="*/ 478971 w 478971"/>
                <a:gd name="T7" fmla="*/ 0 h 3628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8971"/>
                <a:gd name="T13" fmla="*/ 0 h 362857"/>
                <a:gd name="T14" fmla="*/ 478971 w 478971"/>
                <a:gd name="T15" fmla="*/ 362857 h 3628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8971" h="362857">
                  <a:moveTo>
                    <a:pt x="72571" y="0"/>
                  </a:moveTo>
                  <a:lnTo>
                    <a:pt x="0" y="362857"/>
                  </a:lnTo>
                  <a:lnTo>
                    <a:pt x="478971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Szabadkézi sokszög 59"/>
            <p:cNvSpPr>
              <a:spLocks/>
            </p:cNvSpPr>
            <p:nvPr/>
          </p:nvSpPr>
          <p:spPr bwMode="auto">
            <a:xfrm>
              <a:off x="5689635" y="3426508"/>
              <a:ext cx="478971" cy="274640"/>
            </a:xfrm>
            <a:custGeom>
              <a:avLst/>
              <a:gdLst>
                <a:gd name="T0" fmla="*/ 72571 w 478971"/>
                <a:gd name="T1" fmla="*/ 0 h 362857"/>
                <a:gd name="T2" fmla="*/ 0 w 478971"/>
                <a:gd name="T3" fmla="*/ 207870 h 362857"/>
                <a:gd name="T4" fmla="*/ 478971 w 478971"/>
                <a:gd name="T5" fmla="*/ 0 h 362857"/>
                <a:gd name="T6" fmla="*/ 478971 w 478971"/>
                <a:gd name="T7" fmla="*/ 0 h 3628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8971"/>
                <a:gd name="T13" fmla="*/ 0 h 362857"/>
                <a:gd name="T14" fmla="*/ 478971 w 478971"/>
                <a:gd name="T15" fmla="*/ 362857 h 3628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8971" h="362857">
                  <a:moveTo>
                    <a:pt x="72571" y="0"/>
                  </a:moveTo>
                  <a:lnTo>
                    <a:pt x="0" y="362857"/>
                  </a:lnTo>
                  <a:lnTo>
                    <a:pt x="478971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7182" name="Egyenes összekötő 60"/>
            <p:cNvCxnSpPr>
              <a:cxnSpLocks noChangeShapeType="1"/>
            </p:cNvCxnSpPr>
            <p:nvPr/>
          </p:nvCxnSpPr>
          <p:spPr bwMode="auto">
            <a:xfrm>
              <a:off x="1955800" y="3419248"/>
              <a:ext cx="52578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-252536" y="32425"/>
            <a:ext cx="975657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4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Different instruments require different pulse rates: 			       Repetition Rate Multiplication				       (also indispensable for short pulse sources)</a:t>
            </a:r>
          </a:p>
          <a:p>
            <a:pPr>
              <a:spcBef>
                <a:spcPct val="50000"/>
              </a:spcBef>
            </a:pPr>
            <a:endParaRPr lang="en-US" altLang="en-US" sz="800" i="1" dirty="0" smtClean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2400" i="1" dirty="0" smtClean="0">
                <a:sym typeface="Wingdings" panose="05000000000000000000" pitchFamily="2" charset="2"/>
              </a:rPr>
              <a:t>       </a:t>
            </a:r>
            <a:r>
              <a:rPr lang="en-US" altLang="en-US" sz="2400" dirty="0" smtClean="0">
                <a:sym typeface="Wingdings" panose="05000000000000000000" pitchFamily="2" charset="2"/>
              </a:rPr>
              <a:t>Time-of-flight spectroscopy:</a:t>
            </a:r>
            <a:endParaRPr lang="en-US" altLang="en-US" sz="2400" i="1" dirty="0"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endParaRPr lang="en-US" altLang="en-US" sz="2800" i="1" dirty="0" smtClean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8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5213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0" y="640581"/>
            <a:ext cx="9191625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endParaRPr lang="en-US" altLang="en-US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endParaRPr lang="en-US" altLang="en-US" sz="12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      </a:t>
            </a:r>
          </a:p>
          <a:p>
            <a:pPr>
              <a:spcBef>
                <a:spcPct val="25000"/>
              </a:spcBef>
            </a:pPr>
            <a:endParaRPr lang="en-US" altLang="en-US" sz="18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endParaRPr lang="hu-HU" altLang="en-US" sz="1800" b="1" dirty="0">
              <a:sym typeface="Wingdings" panose="05000000000000000000" pitchFamily="2" charset="2"/>
            </a:endParaRP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    </a:t>
            </a:r>
            <a:r>
              <a:rPr lang="hu-HU" altLang="en-US" sz="1800" b="1" dirty="0">
                <a:sym typeface="Wingdings" panose="05000000000000000000" pitchFamily="2" charset="2"/>
              </a:rPr>
              <a:t> </a:t>
            </a:r>
            <a:r>
              <a:rPr lang="en-US" altLang="en-US" sz="1800" b="1" dirty="0">
                <a:sym typeface="Wingdings" panose="05000000000000000000" pitchFamily="2" charset="2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Multiplexing system:</a:t>
            </a:r>
            <a:r>
              <a:rPr lang="en-US" altLang="en-US" sz="1800" b="1" dirty="0">
                <a:sym typeface="Wingdings" panose="05000000000000000000" pitchFamily="2" charset="2"/>
              </a:rPr>
              <a:t> fills in dead time by multiplying simplex uses			</a:t>
            </a:r>
            <a:r>
              <a:rPr lang="en-US" altLang="en-US" sz="1800" b="1" dirty="0">
                <a:sym typeface="Symbol" panose="05050102010706020507" pitchFamily="18" charset="2"/>
              </a:rPr>
              <a:t> </a:t>
            </a:r>
            <a:r>
              <a:rPr lang="en-US" altLang="en-US" sz="1800" b="1" dirty="0">
                <a:sym typeface="Wingdings" panose="05000000000000000000" pitchFamily="2" charset="2"/>
              </a:rPr>
              <a:t>dissimilar sub-frames within one source frame </a:t>
            </a:r>
          </a:p>
          <a:p>
            <a:pPr>
              <a:spcBef>
                <a:spcPct val="25000"/>
              </a:spcBef>
            </a:pPr>
            <a:r>
              <a:rPr lang="en-US" altLang="en-US" sz="1800" b="1" dirty="0">
                <a:sym typeface="Wingdings" panose="05000000000000000000" pitchFamily="2" charset="2"/>
              </a:rPr>
              <a:t>	</a:t>
            </a:r>
            <a:r>
              <a:rPr lang="hu-HU" altLang="en-US" sz="1800" b="1" dirty="0">
                <a:sym typeface="Wingdings" panose="05000000000000000000" pitchFamily="2" charset="2"/>
              </a:rPr>
              <a:t>						             </a:t>
            </a:r>
            <a:r>
              <a:rPr lang="hu-HU" altLang="en-US" sz="1400" b="1" dirty="0">
                <a:sym typeface="Wingdings" panose="05000000000000000000" pitchFamily="2" charset="2"/>
              </a:rPr>
              <a:t>detector</a:t>
            </a:r>
            <a:r>
              <a:rPr lang="hu-HU" altLang="en-US" sz="1800" b="1" dirty="0">
                <a:sym typeface="Wingdings" panose="05000000000000000000" pitchFamily="2" charset="2"/>
              </a:rPr>
              <a:t>										</a:t>
            </a:r>
            <a:endParaRPr lang="en-US" altLang="en-US" sz="1400" b="1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pic>
        <p:nvPicPr>
          <p:cNvPr id="8199" name="Picture 3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3405188"/>
            <a:ext cx="6176962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Csoportba foglalás 29"/>
          <p:cNvGrpSpPr>
            <a:grpSpLocks/>
          </p:cNvGrpSpPr>
          <p:nvPr/>
        </p:nvGrpSpPr>
        <p:grpSpPr bwMode="auto">
          <a:xfrm>
            <a:off x="1955800" y="3419475"/>
            <a:ext cx="5257800" cy="280988"/>
            <a:chOff x="1955800" y="3419248"/>
            <a:chExt cx="5257800" cy="281900"/>
          </a:xfrm>
        </p:grpSpPr>
        <p:sp>
          <p:nvSpPr>
            <p:cNvPr id="8208" name="Szabadkézi sokszög 25"/>
            <p:cNvSpPr>
              <a:spLocks/>
            </p:cNvSpPr>
            <p:nvPr/>
          </p:nvSpPr>
          <p:spPr bwMode="auto">
            <a:xfrm>
              <a:off x="3722985" y="3419248"/>
              <a:ext cx="478971" cy="274640"/>
            </a:xfrm>
            <a:custGeom>
              <a:avLst/>
              <a:gdLst>
                <a:gd name="T0" fmla="*/ 72571 w 478971"/>
                <a:gd name="T1" fmla="*/ 0 h 362857"/>
                <a:gd name="T2" fmla="*/ 0 w 478971"/>
                <a:gd name="T3" fmla="*/ 207870 h 362857"/>
                <a:gd name="T4" fmla="*/ 478971 w 478971"/>
                <a:gd name="T5" fmla="*/ 0 h 362857"/>
                <a:gd name="T6" fmla="*/ 478971 w 478971"/>
                <a:gd name="T7" fmla="*/ 0 h 3628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8971"/>
                <a:gd name="T13" fmla="*/ 0 h 362857"/>
                <a:gd name="T14" fmla="*/ 478971 w 478971"/>
                <a:gd name="T15" fmla="*/ 362857 h 3628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8971" h="362857">
                  <a:moveTo>
                    <a:pt x="72571" y="0"/>
                  </a:moveTo>
                  <a:lnTo>
                    <a:pt x="0" y="362857"/>
                  </a:lnTo>
                  <a:lnTo>
                    <a:pt x="478971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Szabadkézi sokszög 26"/>
            <p:cNvSpPr>
              <a:spLocks/>
            </p:cNvSpPr>
            <p:nvPr/>
          </p:nvSpPr>
          <p:spPr bwMode="auto">
            <a:xfrm>
              <a:off x="5689635" y="3426508"/>
              <a:ext cx="478971" cy="274640"/>
            </a:xfrm>
            <a:custGeom>
              <a:avLst/>
              <a:gdLst>
                <a:gd name="T0" fmla="*/ 72571 w 478971"/>
                <a:gd name="T1" fmla="*/ 0 h 362857"/>
                <a:gd name="T2" fmla="*/ 0 w 478971"/>
                <a:gd name="T3" fmla="*/ 207870 h 362857"/>
                <a:gd name="T4" fmla="*/ 478971 w 478971"/>
                <a:gd name="T5" fmla="*/ 0 h 362857"/>
                <a:gd name="T6" fmla="*/ 478971 w 478971"/>
                <a:gd name="T7" fmla="*/ 0 h 3628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8971"/>
                <a:gd name="T13" fmla="*/ 0 h 362857"/>
                <a:gd name="T14" fmla="*/ 478971 w 478971"/>
                <a:gd name="T15" fmla="*/ 362857 h 3628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8971" h="362857">
                  <a:moveTo>
                    <a:pt x="72571" y="0"/>
                  </a:moveTo>
                  <a:lnTo>
                    <a:pt x="0" y="362857"/>
                  </a:lnTo>
                  <a:lnTo>
                    <a:pt x="478971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8210" name="Egyenes összekötő 28"/>
            <p:cNvCxnSpPr>
              <a:cxnSpLocks noChangeShapeType="1"/>
            </p:cNvCxnSpPr>
            <p:nvPr/>
          </p:nvCxnSpPr>
          <p:spPr bwMode="auto">
            <a:xfrm>
              <a:off x="1955800" y="3419248"/>
              <a:ext cx="5257800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201" name="Szabadkézi sokszög 30"/>
          <p:cNvSpPr>
            <a:spLocks/>
          </p:cNvSpPr>
          <p:nvPr/>
        </p:nvSpPr>
        <p:spPr bwMode="auto">
          <a:xfrm>
            <a:off x="4224338" y="3411538"/>
            <a:ext cx="477837" cy="274637"/>
          </a:xfrm>
          <a:custGeom>
            <a:avLst/>
            <a:gdLst>
              <a:gd name="T0" fmla="*/ 72399 w 478971"/>
              <a:gd name="T1" fmla="*/ 0 h 362857"/>
              <a:gd name="T2" fmla="*/ 0 w 478971"/>
              <a:gd name="T3" fmla="*/ 207868 h 362857"/>
              <a:gd name="T4" fmla="*/ 477837 w 478971"/>
              <a:gd name="T5" fmla="*/ 0 h 362857"/>
              <a:gd name="T6" fmla="*/ 477837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Szabadkézi sokszög 31"/>
          <p:cNvSpPr>
            <a:spLocks/>
          </p:cNvSpPr>
          <p:nvPr/>
        </p:nvSpPr>
        <p:spPr bwMode="auto">
          <a:xfrm>
            <a:off x="3330575" y="3405188"/>
            <a:ext cx="479425" cy="274637"/>
          </a:xfrm>
          <a:custGeom>
            <a:avLst/>
            <a:gdLst>
              <a:gd name="T0" fmla="*/ 72640 w 478971"/>
              <a:gd name="T1" fmla="*/ 0 h 362857"/>
              <a:gd name="T2" fmla="*/ 0 w 478971"/>
              <a:gd name="T3" fmla="*/ 207868 h 362857"/>
              <a:gd name="T4" fmla="*/ 479425 w 478971"/>
              <a:gd name="T5" fmla="*/ 0 h 362857"/>
              <a:gd name="T6" fmla="*/ 479425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Szabadkézi sokszög 32"/>
          <p:cNvSpPr>
            <a:spLocks/>
          </p:cNvSpPr>
          <p:nvPr/>
        </p:nvSpPr>
        <p:spPr bwMode="auto">
          <a:xfrm>
            <a:off x="2924175" y="3419475"/>
            <a:ext cx="479425" cy="274638"/>
          </a:xfrm>
          <a:custGeom>
            <a:avLst/>
            <a:gdLst>
              <a:gd name="T0" fmla="*/ 72640 w 478971"/>
              <a:gd name="T1" fmla="*/ 0 h 362857"/>
              <a:gd name="T2" fmla="*/ 0 w 478971"/>
              <a:gd name="T3" fmla="*/ 207869 h 362857"/>
              <a:gd name="T4" fmla="*/ 479425 w 478971"/>
              <a:gd name="T5" fmla="*/ 0 h 362857"/>
              <a:gd name="T6" fmla="*/ 479425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Szabadkézi sokszög 33"/>
          <p:cNvSpPr>
            <a:spLocks/>
          </p:cNvSpPr>
          <p:nvPr/>
        </p:nvSpPr>
        <p:spPr bwMode="auto">
          <a:xfrm>
            <a:off x="4695825" y="3433763"/>
            <a:ext cx="477838" cy="274637"/>
          </a:xfrm>
          <a:custGeom>
            <a:avLst/>
            <a:gdLst>
              <a:gd name="T0" fmla="*/ 72399 w 478971"/>
              <a:gd name="T1" fmla="*/ 0 h 362857"/>
              <a:gd name="T2" fmla="*/ 0 w 478971"/>
              <a:gd name="T3" fmla="*/ 207868 h 362857"/>
              <a:gd name="T4" fmla="*/ 477838 w 478971"/>
              <a:gd name="T5" fmla="*/ 0 h 362857"/>
              <a:gd name="T6" fmla="*/ 477838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Szabadkézi sokszög 34"/>
          <p:cNvSpPr>
            <a:spLocks/>
          </p:cNvSpPr>
          <p:nvPr/>
        </p:nvSpPr>
        <p:spPr bwMode="auto">
          <a:xfrm>
            <a:off x="5311775" y="3419475"/>
            <a:ext cx="479425" cy="274638"/>
          </a:xfrm>
          <a:custGeom>
            <a:avLst/>
            <a:gdLst>
              <a:gd name="T0" fmla="*/ 72640 w 478971"/>
              <a:gd name="T1" fmla="*/ 0 h 362857"/>
              <a:gd name="T2" fmla="*/ 0 w 478971"/>
              <a:gd name="T3" fmla="*/ 207869 h 362857"/>
              <a:gd name="T4" fmla="*/ 479425 w 478971"/>
              <a:gd name="T5" fmla="*/ 0 h 362857"/>
              <a:gd name="T6" fmla="*/ 479425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Szabadkézi sokszög 35"/>
          <p:cNvSpPr>
            <a:spLocks/>
          </p:cNvSpPr>
          <p:nvPr/>
        </p:nvSpPr>
        <p:spPr bwMode="auto">
          <a:xfrm>
            <a:off x="4935538" y="3405188"/>
            <a:ext cx="477837" cy="274637"/>
          </a:xfrm>
          <a:custGeom>
            <a:avLst/>
            <a:gdLst>
              <a:gd name="T0" fmla="*/ 72399 w 478971"/>
              <a:gd name="T1" fmla="*/ 0 h 362857"/>
              <a:gd name="T2" fmla="*/ 0 w 478971"/>
              <a:gd name="T3" fmla="*/ 207868 h 362857"/>
              <a:gd name="T4" fmla="*/ 477837 w 478971"/>
              <a:gd name="T5" fmla="*/ 0 h 362857"/>
              <a:gd name="T6" fmla="*/ 477837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Szabadkézi sokszög 37"/>
          <p:cNvSpPr>
            <a:spLocks/>
          </p:cNvSpPr>
          <p:nvPr/>
        </p:nvSpPr>
        <p:spPr bwMode="auto">
          <a:xfrm>
            <a:off x="6132513" y="3433763"/>
            <a:ext cx="479425" cy="274637"/>
          </a:xfrm>
          <a:custGeom>
            <a:avLst/>
            <a:gdLst>
              <a:gd name="T0" fmla="*/ 72640 w 478971"/>
              <a:gd name="T1" fmla="*/ 0 h 362857"/>
              <a:gd name="T2" fmla="*/ 0 w 478971"/>
              <a:gd name="T3" fmla="*/ 207868 h 362857"/>
              <a:gd name="T4" fmla="*/ 479425 w 478971"/>
              <a:gd name="T5" fmla="*/ 0 h 362857"/>
              <a:gd name="T6" fmla="*/ 479425 w 478971"/>
              <a:gd name="T7" fmla="*/ 0 h 362857"/>
              <a:gd name="T8" fmla="*/ 0 60000 65536"/>
              <a:gd name="T9" fmla="*/ 0 60000 65536"/>
              <a:gd name="T10" fmla="*/ 0 60000 65536"/>
              <a:gd name="T11" fmla="*/ 0 60000 65536"/>
              <a:gd name="T12" fmla="*/ 0 w 478971"/>
              <a:gd name="T13" fmla="*/ 0 h 362857"/>
              <a:gd name="T14" fmla="*/ 478971 w 478971"/>
              <a:gd name="T15" fmla="*/ 362857 h 3628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8971" h="362857">
                <a:moveTo>
                  <a:pt x="72571" y="0"/>
                </a:moveTo>
                <a:lnTo>
                  <a:pt x="0" y="362857"/>
                </a:lnTo>
                <a:lnTo>
                  <a:pt x="478971" y="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-252536" y="483256"/>
            <a:ext cx="97565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endParaRPr lang="en-US" altLang="en-US" sz="2800" i="1" dirty="0" smtClean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699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átum hely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latin typeface="Arial" charset="0"/>
              </a:rPr>
              <a:t>2010.03.12</a:t>
            </a:r>
            <a:endParaRPr lang="en-GB" smtClean="0">
              <a:latin typeface="Arial" charset="0"/>
            </a:endParaRPr>
          </a:p>
        </p:txBody>
      </p:sp>
      <p:sp>
        <p:nvSpPr>
          <p:cNvPr id="11267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Arial" charset="0"/>
              </a:rPr>
              <a:t>ICANS XIX</a:t>
            </a:r>
          </a:p>
        </p:txBody>
      </p:sp>
      <p:pic>
        <p:nvPicPr>
          <p:cNvPr id="11269" name="Picture 5" descr="IN500-sptr-50-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131888"/>
            <a:ext cx="3729037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Fig5b-th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1613"/>
            <a:ext cx="3976688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2"/>
          <p:cNvSpPr txBox="1">
            <a:spLocks noChangeArrowheads="1"/>
          </p:cNvSpPr>
          <p:nvPr/>
        </p:nvSpPr>
        <p:spPr bwMode="auto">
          <a:xfrm>
            <a:off x="0" y="188640"/>
            <a:ext cx="91916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5000"/>
              </a:spcBef>
            </a:pPr>
            <a:endParaRPr lang="en-US" altLang="en-US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US" altLang="en-US" sz="1800" b="1" dirty="0">
                <a:sym typeface="Wingdings" panose="05000000000000000000" pitchFamily="2" charset="2"/>
              </a:rPr>
              <a:t>      (Nearly) free choice of pulse repetition rate for TOF spectroscopy, (nearly)</a:t>
            </a:r>
          </a:p>
          <a:p>
            <a:r>
              <a:rPr lang="en-US" altLang="en-US" sz="1800" b="1" dirty="0">
                <a:sym typeface="Wingdings" panose="05000000000000000000" pitchFamily="2" charset="2"/>
              </a:rPr>
              <a:t>      independently of source frequency: 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key to source design optimization</a:t>
            </a:r>
          </a:p>
          <a:p>
            <a:endParaRPr lang="en-US" altLang="en-US" sz="18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altLang="en-US" sz="18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					</a:t>
            </a:r>
            <a:r>
              <a:rPr lang="en-US" altLang="en-US" sz="1600" dirty="0">
                <a:sym typeface="Wingdings" panose="05000000000000000000" pitchFamily="2" charset="2"/>
              </a:rPr>
              <a:t>240 Hz data collection at 20 Hz source</a:t>
            </a:r>
          </a:p>
          <a:p>
            <a:r>
              <a:rPr lang="en-US" alt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					</a:t>
            </a:r>
            <a:r>
              <a:rPr lang="en-US" altLang="en-US" sz="1600" dirty="0">
                <a:sym typeface="Wingdings" panose="05000000000000000000" pitchFamily="2" charset="2"/>
              </a:rPr>
              <a:t>Simulated data, IN500 project, Lujan Center</a:t>
            </a:r>
          </a:p>
          <a:p>
            <a:r>
              <a:rPr lang="en-US" alt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					</a:t>
            </a:r>
          </a:p>
          <a:p>
            <a:r>
              <a:rPr lang="en-US" alt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					Optimized instrument length  &gt; 50 m</a:t>
            </a:r>
            <a:endParaRPr lang="en-US" altLang="en-US" sz="18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altLang="en-US" sz="1800" b="1" dirty="0">
              <a:sym typeface="Wingdings" panose="05000000000000000000" pitchFamily="2" charset="2"/>
            </a:endParaRPr>
          </a:p>
          <a:p>
            <a:endParaRPr lang="en-US" altLang="en-US" sz="1800" b="1" dirty="0">
              <a:sym typeface="Wingdings" panose="05000000000000000000" pitchFamily="2" charset="2"/>
            </a:endParaRPr>
          </a:p>
          <a:p>
            <a:endParaRPr lang="en-US" altLang="en-US" sz="1800" b="1" dirty="0">
              <a:sym typeface="Wingdings" panose="05000000000000000000" pitchFamily="2" charset="2"/>
            </a:endParaRPr>
          </a:p>
          <a:p>
            <a:r>
              <a:rPr lang="en-US" altLang="en-US" sz="1800" b="1" dirty="0">
                <a:sym typeface="Wingdings" panose="05000000000000000000" pitchFamily="2" charset="2"/>
              </a:rPr>
              <a:t>      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First experimental implementation</a:t>
            </a:r>
            <a:r>
              <a:rPr lang="en-US" altLang="en-US" sz="1800" b="1" dirty="0">
                <a:sym typeface="Wingdings" panose="05000000000000000000" pitchFamily="2" charset="2"/>
              </a:rPr>
              <a:t>: emulation of pulsed source operation at</a:t>
            </a:r>
          </a:p>
          <a:p>
            <a:r>
              <a:rPr lang="en-US" altLang="en-US" sz="1800" b="1" dirty="0">
                <a:sym typeface="Wingdings" panose="05000000000000000000" pitchFamily="2" charset="2"/>
              </a:rPr>
              <a:t>      NEAT TOF spectrometer at HZB, Berlin</a:t>
            </a:r>
          </a:p>
          <a:p>
            <a:r>
              <a:rPr lang="en-US" altLang="en-US" sz="1800" b="1" dirty="0">
                <a:sym typeface="Wingdings" panose="05000000000000000000" pitchFamily="2" charset="2"/>
              </a:rPr>
              <a:t>	</a:t>
            </a:r>
            <a:endParaRPr lang="en-US" altLang="en-US" sz="1400" b="1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9" name="Téglalap 8"/>
          <p:cNvSpPr/>
          <p:nvPr/>
        </p:nvSpPr>
        <p:spPr bwMode="auto">
          <a:xfrm>
            <a:off x="4179888" y="4295775"/>
            <a:ext cx="4659312" cy="654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1273" name="Szövegdoboz 7"/>
          <p:cNvSpPr txBox="1">
            <a:spLocks noChangeArrowheads="1"/>
          </p:cNvSpPr>
          <p:nvPr/>
        </p:nvSpPr>
        <p:spPr bwMode="auto">
          <a:xfrm>
            <a:off x="3787775" y="4992688"/>
            <a:ext cx="5308600" cy="172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	</a:t>
            </a:r>
            <a:r>
              <a:rPr lang="en-US" altLang="en-US" sz="1600" b="1"/>
              <a:t>Evidence for significant, broad band 	simultaneous information over a 	broad range of incoming wavelengths</a:t>
            </a:r>
          </a:p>
          <a:p>
            <a:r>
              <a:rPr lang="en-US" altLang="en-US" sz="1600" b="1"/>
              <a:t>	(length 13.5 m)</a:t>
            </a:r>
          </a:p>
          <a:p>
            <a:endParaRPr lang="en-US" altLang="en-US" sz="1800" b="1"/>
          </a:p>
          <a:p>
            <a:r>
              <a:rPr lang="en-US" altLang="en-US" sz="1800" b="1"/>
              <a:t>	</a:t>
            </a:r>
            <a:r>
              <a:rPr lang="en-US" altLang="en-US" sz="1600"/>
              <a:t>M. Russina, F. Mezei, NIMA, 2009</a:t>
            </a:r>
          </a:p>
        </p:txBody>
      </p:sp>
      <p:sp>
        <p:nvSpPr>
          <p:cNvPr id="11274" name="Szövegdoboz 10"/>
          <p:cNvSpPr txBox="1">
            <a:spLocks noChangeArrowheads="1"/>
          </p:cNvSpPr>
          <p:nvPr/>
        </p:nvSpPr>
        <p:spPr bwMode="auto">
          <a:xfrm>
            <a:off x="4078288" y="4289425"/>
            <a:ext cx="484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/>
              <a:t>RRM chopper rules:     f</a:t>
            </a:r>
            <a:r>
              <a:rPr lang="en-US" altLang="en-US" sz="1800" b="1" baseline="-25000"/>
              <a:t>i </a:t>
            </a:r>
            <a:r>
              <a:rPr lang="en-US" altLang="en-US" sz="1800" b="1"/>
              <a:t>= nf</a:t>
            </a:r>
            <a:r>
              <a:rPr lang="en-US" altLang="en-US" sz="1800" b="1" baseline="-25000"/>
              <a:t>S</a:t>
            </a:r>
            <a:r>
              <a:rPr lang="en-US" altLang="en-US" sz="1800" b="1"/>
              <a:t>      f</a:t>
            </a:r>
            <a:r>
              <a:rPr lang="en-US" altLang="en-US" sz="1800" b="1" baseline="-25000"/>
              <a:t>i</a:t>
            </a:r>
            <a:r>
              <a:rPr lang="en-US" altLang="en-US" sz="1800" b="1"/>
              <a:t>L</a:t>
            </a:r>
            <a:r>
              <a:rPr lang="en-US" altLang="en-US" sz="1800" b="1" baseline="-25000"/>
              <a:t>i</a:t>
            </a:r>
            <a:r>
              <a:rPr lang="en-US" altLang="en-US" sz="1800" b="1"/>
              <a:t> =  f</a:t>
            </a:r>
            <a:r>
              <a:rPr lang="en-US" altLang="en-US" sz="1800" b="1" baseline="-25000"/>
              <a:t>j</a:t>
            </a:r>
            <a:r>
              <a:rPr lang="en-US" altLang="en-US" sz="1800" b="1"/>
              <a:t>L</a:t>
            </a:r>
            <a:r>
              <a:rPr lang="en-US" altLang="en-US" sz="1800" b="1" baseline="-25000"/>
              <a:t>j</a:t>
            </a:r>
            <a:r>
              <a:rPr lang="en-US" altLang="en-US" sz="1800" b="1"/>
              <a:t> </a:t>
            </a:r>
          </a:p>
          <a:p>
            <a:pPr algn="ctr"/>
            <a:r>
              <a:rPr lang="en-US" altLang="en-US" sz="1800" b="1"/>
              <a:t> f</a:t>
            </a:r>
            <a:r>
              <a:rPr lang="en-US" altLang="en-US" sz="1800" b="1" baseline="-25000"/>
              <a:t>i</a:t>
            </a:r>
            <a:r>
              <a:rPr lang="en-US" altLang="en-US" sz="1800" b="1"/>
              <a:t>, L</a:t>
            </a:r>
            <a:r>
              <a:rPr lang="en-US" altLang="en-US" sz="1800" b="1" baseline="-25000"/>
              <a:t>i </a:t>
            </a:r>
            <a:r>
              <a:rPr lang="en-US" altLang="en-US" sz="1800" b="1"/>
              <a:t>"quantized"</a:t>
            </a:r>
          </a:p>
        </p:txBody>
      </p:sp>
    </p:spTree>
    <p:extLst>
      <p:ext uri="{BB962C8B-B14F-4D97-AF65-F5344CB8AC3E}">
        <p14:creationId xmlns:p14="http://schemas.microsoft.com/office/powerpoint/2010/main" val="403558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átum hely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>
                <a:latin typeface="Arial" charset="0"/>
              </a:rPr>
              <a:t>2010.03.12</a:t>
            </a:r>
            <a:endParaRPr lang="en-GB" smtClean="0">
              <a:latin typeface="Arial" charset="0"/>
            </a:endParaRPr>
          </a:p>
        </p:txBody>
      </p:sp>
      <p:sp>
        <p:nvSpPr>
          <p:cNvPr id="13315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Arial" charset="0"/>
              </a:rPr>
              <a:t>ICANS XIX</a:t>
            </a:r>
          </a:p>
        </p:txBody>
      </p:sp>
      <p:sp>
        <p:nvSpPr>
          <p:cNvPr id="13316" name="Szövegdoboz 81"/>
          <p:cNvSpPr txBox="1">
            <a:spLocks noChangeArrowheads="1"/>
          </p:cNvSpPr>
          <p:nvPr/>
        </p:nvSpPr>
        <p:spPr bwMode="auto">
          <a:xfrm>
            <a:off x="5168900" y="2962275"/>
            <a:ext cx="3902075" cy="923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/>
              <a:t>Principle of "selective pulse suppression" chopper: synchronized at source frequency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0" t="36382" r="29803" b="44852"/>
          <a:stretch>
            <a:fillRect/>
          </a:stretch>
        </p:blipFill>
        <p:spPr bwMode="auto">
          <a:xfrm>
            <a:off x="5173663" y="514350"/>
            <a:ext cx="3840162" cy="1430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églalap 83"/>
          <p:cNvSpPr>
            <a:spLocks noChangeArrowheads="1"/>
          </p:cNvSpPr>
          <p:nvPr/>
        </p:nvSpPr>
        <p:spPr bwMode="auto">
          <a:xfrm>
            <a:off x="0" y="5857875"/>
            <a:ext cx="9144000" cy="995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/>
          </a:p>
        </p:txBody>
      </p:sp>
      <p:grpSp>
        <p:nvGrpSpPr>
          <p:cNvPr id="13319" name="Csoportba foglalás 79"/>
          <p:cNvGrpSpPr>
            <a:grpSpLocks/>
          </p:cNvGrpSpPr>
          <p:nvPr/>
        </p:nvGrpSpPr>
        <p:grpSpPr bwMode="auto">
          <a:xfrm>
            <a:off x="6102350" y="3924300"/>
            <a:ext cx="2847975" cy="2928938"/>
            <a:chOff x="1278924" y="1779373"/>
            <a:chExt cx="2848233" cy="2928551"/>
          </a:xfrm>
        </p:grpSpPr>
        <p:sp>
          <p:nvSpPr>
            <p:cNvPr id="13330" name="Ellipszis 3"/>
            <p:cNvSpPr>
              <a:spLocks noChangeArrowheads="1"/>
            </p:cNvSpPr>
            <p:nvPr/>
          </p:nvSpPr>
          <p:spPr bwMode="auto">
            <a:xfrm>
              <a:off x="1349828" y="1843314"/>
              <a:ext cx="2627085" cy="2612572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31" name="Ellipszis 4"/>
            <p:cNvSpPr>
              <a:spLocks noChangeArrowheads="1"/>
            </p:cNvSpPr>
            <p:nvPr/>
          </p:nvSpPr>
          <p:spPr bwMode="auto">
            <a:xfrm>
              <a:off x="1744946" y="2235203"/>
              <a:ext cx="1836061" cy="1857825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/>
            </a:p>
          </p:txBody>
        </p:sp>
        <p:cxnSp>
          <p:nvCxnSpPr>
            <p:cNvPr id="13332" name="Egyenes összekötő 10"/>
            <p:cNvCxnSpPr>
              <a:cxnSpLocks noChangeShapeType="1"/>
              <a:stCxn id="13330" idx="0"/>
              <a:endCxn id="13331" idx="0"/>
            </p:cNvCxnSpPr>
            <p:nvPr/>
          </p:nvCxnSpPr>
          <p:spPr bwMode="auto">
            <a:xfrm rot="-5400000" flipH="1" flipV="1">
              <a:off x="2467229" y="2039061"/>
              <a:ext cx="391889" cy="39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3" name="Egyenes összekötő 12"/>
            <p:cNvCxnSpPr>
              <a:cxnSpLocks noChangeShapeType="1"/>
              <a:stCxn id="13330" idx="6"/>
              <a:endCxn id="13331" idx="6"/>
            </p:cNvCxnSpPr>
            <p:nvPr/>
          </p:nvCxnSpPr>
          <p:spPr bwMode="auto">
            <a:xfrm flipH="1">
              <a:off x="3581007" y="3149600"/>
              <a:ext cx="395906" cy="1451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4" name="Egyenes összekötő 28"/>
            <p:cNvCxnSpPr>
              <a:cxnSpLocks noChangeShapeType="1"/>
              <a:stCxn id="13331" idx="5"/>
              <a:endCxn id="13330" idx="5"/>
            </p:cNvCxnSpPr>
            <p:nvPr/>
          </p:nvCxnSpPr>
          <p:spPr bwMode="auto">
            <a:xfrm rot="16200000" flipH="1">
              <a:off x="3325989" y="3807088"/>
              <a:ext cx="252328" cy="28006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5" name="Egyenes összekötő 33"/>
            <p:cNvCxnSpPr>
              <a:cxnSpLocks noChangeShapeType="1"/>
            </p:cNvCxnSpPr>
            <p:nvPr/>
          </p:nvCxnSpPr>
          <p:spPr bwMode="auto">
            <a:xfrm>
              <a:off x="3515496" y="3509319"/>
              <a:ext cx="352168" cy="160638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6" name="Egyenes összekötő 36"/>
            <p:cNvCxnSpPr>
              <a:cxnSpLocks noChangeShapeType="1"/>
            </p:cNvCxnSpPr>
            <p:nvPr/>
          </p:nvCxnSpPr>
          <p:spPr bwMode="auto">
            <a:xfrm flipV="1">
              <a:off x="3521674" y="2662881"/>
              <a:ext cx="352168" cy="14828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7" name="Egyenes összekötő 50"/>
            <p:cNvCxnSpPr>
              <a:cxnSpLocks noChangeShapeType="1"/>
            </p:cNvCxnSpPr>
            <p:nvPr/>
          </p:nvCxnSpPr>
          <p:spPr bwMode="auto">
            <a:xfrm rot="16200000" flipH="1">
              <a:off x="2891747" y="4133073"/>
              <a:ext cx="345987" cy="11172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8" name="Egyenes összekötő 53"/>
            <p:cNvCxnSpPr>
              <a:cxnSpLocks noChangeShapeType="1"/>
            </p:cNvCxnSpPr>
            <p:nvPr/>
          </p:nvCxnSpPr>
          <p:spPr bwMode="auto">
            <a:xfrm rot="5400000">
              <a:off x="2026509" y="4090082"/>
              <a:ext cx="358343" cy="18535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9" name="Egyenes összekötő 55"/>
            <p:cNvCxnSpPr>
              <a:cxnSpLocks noChangeShapeType="1"/>
              <a:stCxn id="13331" idx="3"/>
              <a:endCxn id="13330" idx="3"/>
            </p:cNvCxnSpPr>
            <p:nvPr/>
          </p:nvCxnSpPr>
          <p:spPr bwMode="auto">
            <a:xfrm rot="5400000">
              <a:off x="1748030" y="3807483"/>
              <a:ext cx="252328" cy="279275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40" name="Egyenes összekötő 58"/>
            <p:cNvCxnSpPr>
              <a:cxnSpLocks noChangeShapeType="1"/>
              <a:stCxn id="13330" idx="2"/>
              <a:endCxn id="13331" idx="2"/>
            </p:cNvCxnSpPr>
            <p:nvPr/>
          </p:nvCxnSpPr>
          <p:spPr bwMode="auto">
            <a:xfrm rot="10800000" flipH="1" flipV="1">
              <a:off x="1349828" y="3149600"/>
              <a:ext cx="395118" cy="14516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41" name="Egyenes összekötő 60"/>
            <p:cNvCxnSpPr>
              <a:cxnSpLocks noChangeShapeType="1"/>
            </p:cNvCxnSpPr>
            <p:nvPr/>
          </p:nvCxnSpPr>
          <p:spPr bwMode="auto">
            <a:xfrm>
              <a:off x="1445741" y="2662881"/>
              <a:ext cx="383059" cy="14828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42" name="Szabadkézi sokszög 64"/>
            <p:cNvSpPr>
              <a:spLocks/>
            </p:cNvSpPr>
            <p:nvPr/>
          </p:nvSpPr>
          <p:spPr bwMode="auto">
            <a:xfrm>
              <a:off x="2669059" y="1779373"/>
              <a:ext cx="1396314" cy="889686"/>
            </a:xfrm>
            <a:custGeom>
              <a:avLst/>
              <a:gdLst>
                <a:gd name="T0" fmla="*/ 0 w 1396314"/>
                <a:gd name="T1" fmla="*/ 0 h 889686"/>
                <a:gd name="T2" fmla="*/ 18536 w 1396314"/>
                <a:gd name="T3" fmla="*/ 185351 h 889686"/>
                <a:gd name="T4" fmla="*/ 1093573 w 1396314"/>
                <a:gd name="T5" fmla="*/ 889686 h 889686"/>
                <a:gd name="T6" fmla="*/ 1396314 w 1396314"/>
                <a:gd name="T7" fmla="*/ 864973 h 889686"/>
                <a:gd name="T8" fmla="*/ 1118287 w 1396314"/>
                <a:gd name="T9" fmla="*/ 148281 h 889686"/>
                <a:gd name="T10" fmla="*/ 0 w 1396314"/>
                <a:gd name="T11" fmla="*/ 0 h 8896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96314"/>
                <a:gd name="T19" fmla="*/ 0 h 889686"/>
                <a:gd name="T20" fmla="*/ 1396314 w 1396314"/>
                <a:gd name="T21" fmla="*/ 889686 h 8896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96314" h="889686">
                  <a:moveTo>
                    <a:pt x="0" y="0"/>
                  </a:moveTo>
                  <a:lnTo>
                    <a:pt x="18536" y="185351"/>
                  </a:lnTo>
                  <a:lnTo>
                    <a:pt x="1093573" y="889686"/>
                  </a:lnTo>
                  <a:lnTo>
                    <a:pt x="1396314" y="864973"/>
                  </a:lnTo>
                  <a:lnTo>
                    <a:pt x="1118287" y="148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Szabadkézi sokszög 65"/>
            <p:cNvSpPr>
              <a:spLocks/>
            </p:cNvSpPr>
            <p:nvPr/>
          </p:nvSpPr>
          <p:spPr bwMode="auto">
            <a:xfrm>
              <a:off x="3336324" y="2823519"/>
              <a:ext cx="420130" cy="383059"/>
            </a:xfrm>
            <a:custGeom>
              <a:avLst/>
              <a:gdLst>
                <a:gd name="T0" fmla="*/ 0 w 420130"/>
                <a:gd name="T1" fmla="*/ 12357 h 383059"/>
                <a:gd name="T2" fmla="*/ 401595 w 420130"/>
                <a:gd name="T3" fmla="*/ 0 h 383059"/>
                <a:gd name="T4" fmla="*/ 420130 w 420130"/>
                <a:gd name="T5" fmla="*/ 259492 h 383059"/>
                <a:gd name="T6" fmla="*/ 142103 w 420130"/>
                <a:gd name="T7" fmla="*/ 383059 h 383059"/>
                <a:gd name="T8" fmla="*/ 0 w 420130"/>
                <a:gd name="T9" fmla="*/ 12357 h 3830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0130"/>
                <a:gd name="T16" fmla="*/ 0 h 383059"/>
                <a:gd name="T17" fmla="*/ 420130 w 420130"/>
                <a:gd name="T18" fmla="*/ 383059 h 3830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0130" h="383059">
                  <a:moveTo>
                    <a:pt x="0" y="12357"/>
                  </a:moveTo>
                  <a:lnTo>
                    <a:pt x="401595" y="0"/>
                  </a:lnTo>
                  <a:lnTo>
                    <a:pt x="420130" y="259492"/>
                  </a:lnTo>
                  <a:lnTo>
                    <a:pt x="142103" y="383059"/>
                  </a:lnTo>
                  <a:lnTo>
                    <a:pt x="0" y="12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Szabadkézi sokszög 67"/>
            <p:cNvSpPr>
              <a:spLocks/>
            </p:cNvSpPr>
            <p:nvPr/>
          </p:nvSpPr>
          <p:spPr bwMode="auto">
            <a:xfrm>
              <a:off x="3793524" y="3076832"/>
              <a:ext cx="333633" cy="685800"/>
            </a:xfrm>
            <a:custGeom>
              <a:avLst/>
              <a:gdLst>
                <a:gd name="T0" fmla="*/ 86498 w 333633"/>
                <a:gd name="T1" fmla="*/ 154460 h 685800"/>
                <a:gd name="T2" fmla="*/ 333633 w 333633"/>
                <a:gd name="T3" fmla="*/ 0 h 685800"/>
                <a:gd name="T4" fmla="*/ 222422 w 333633"/>
                <a:gd name="T5" fmla="*/ 673444 h 685800"/>
                <a:gd name="T6" fmla="*/ 154460 w 333633"/>
                <a:gd name="T7" fmla="*/ 685800 h 685800"/>
                <a:gd name="T8" fmla="*/ 0 w 333633"/>
                <a:gd name="T9" fmla="*/ 494271 h 685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3633"/>
                <a:gd name="T16" fmla="*/ 0 h 685800"/>
                <a:gd name="T17" fmla="*/ 333633 w 333633"/>
                <a:gd name="T18" fmla="*/ 685800 h 685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3633" h="685800">
                  <a:moveTo>
                    <a:pt x="86498" y="154460"/>
                  </a:moveTo>
                  <a:lnTo>
                    <a:pt x="333633" y="0"/>
                  </a:lnTo>
                  <a:lnTo>
                    <a:pt x="222422" y="673444"/>
                  </a:lnTo>
                  <a:lnTo>
                    <a:pt x="154460" y="685800"/>
                  </a:lnTo>
                  <a:lnTo>
                    <a:pt x="0" y="49427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Szabadkézi sokszög 68"/>
            <p:cNvSpPr>
              <a:spLocks/>
            </p:cNvSpPr>
            <p:nvPr/>
          </p:nvSpPr>
          <p:spPr bwMode="auto">
            <a:xfrm>
              <a:off x="3169508" y="3429000"/>
              <a:ext cx="444843" cy="413951"/>
            </a:xfrm>
            <a:custGeom>
              <a:avLst/>
              <a:gdLst>
                <a:gd name="T0" fmla="*/ 271849 w 444843"/>
                <a:gd name="T1" fmla="*/ 0 h 413951"/>
                <a:gd name="T2" fmla="*/ 444843 w 444843"/>
                <a:gd name="T3" fmla="*/ 203886 h 413951"/>
                <a:gd name="T4" fmla="*/ 296562 w 444843"/>
                <a:gd name="T5" fmla="*/ 413951 h 413951"/>
                <a:gd name="T6" fmla="*/ 0 w 444843"/>
                <a:gd name="T7" fmla="*/ 358346 h 413951"/>
                <a:gd name="T8" fmla="*/ 271849 w 444843"/>
                <a:gd name="T9" fmla="*/ 0 h 4139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843"/>
                <a:gd name="T16" fmla="*/ 0 h 413951"/>
                <a:gd name="T17" fmla="*/ 444843 w 444843"/>
                <a:gd name="T18" fmla="*/ 413951 h 4139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843" h="413951">
                  <a:moveTo>
                    <a:pt x="271849" y="0"/>
                  </a:moveTo>
                  <a:lnTo>
                    <a:pt x="444843" y="203886"/>
                  </a:lnTo>
                  <a:lnTo>
                    <a:pt x="296562" y="413951"/>
                  </a:lnTo>
                  <a:lnTo>
                    <a:pt x="0" y="358346"/>
                  </a:lnTo>
                  <a:lnTo>
                    <a:pt x="2718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Szabadkézi sokszög 69"/>
            <p:cNvSpPr>
              <a:spLocks/>
            </p:cNvSpPr>
            <p:nvPr/>
          </p:nvSpPr>
          <p:spPr bwMode="auto">
            <a:xfrm>
              <a:off x="3113903" y="4028303"/>
              <a:ext cx="753762" cy="562232"/>
            </a:xfrm>
            <a:custGeom>
              <a:avLst/>
              <a:gdLst>
                <a:gd name="T0" fmla="*/ 30892 w 753762"/>
                <a:gd name="T1" fmla="*/ 253313 h 562232"/>
                <a:gd name="T2" fmla="*/ 30892 w 753762"/>
                <a:gd name="T3" fmla="*/ 253313 h 562232"/>
                <a:gd name="T4" fmla="*/ 24713 w 753762"/>
                <a:gd name="T5" fmla="*/ 345989 h 562232"/>
                <a:gd name="T6" fmla="*/ 12356 w 753762"/>
                <a:gd name="T7" fmla="*/ 383059 h 562232"/>
                <a:gd name="T8" fmla="*/ 6178 w 753762"/>
                <a:gd name="T9" fmla="*/ 420129 h 562232"/>
                <a:gd name="T10" fmla="*/ 0 w 753762"/>
                <a:gd name="T11" fmla="*/ 451021 h 562232"/>
                <a:gd name="T12" fmla="*/ 12356 w 753762"/>
                <a:gd name="T13" fmla="*/ 512805 h 562232"/>
                <a:gd name="T14" fmla="*/ 12356 w 753762"/>
                <a:gd name="T15" fmla="*/ 562232 h 562232"/>
                <a:gd name="T16" fmla="*/ 753762 w 753762"/>
                <a:gd name="T17" fmla="*/ 179173 h 562232"/>
                <a:gd name="T18" fmla="*/ 370702 w 753762"/>
                <a:gd name="T19" fmla="*/ 0 h 562232"/>
                <a:gd name="T20" fmla="*/ 30892 w 753762"/>
                <a:gd name="T21" fmla="*/ 253313 h 562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53762"/>
                <a:gd name="T34" fmla="*/ 0 h 562232"/>
                <a:gd name="T35" fmla="*/ 753762 w 753762"/>
                <a:gd name="T36" fmla="*/ 562232 h 562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53762" h="562232">
                  <a:moveTo>
                    <a:pt x="30892" y="253313"/>
                  </a:moveTo>
                  <a:lnTo>
                    <a:pt x="30892" y="253313"/>
                  </a:lnTo>
                  <a:cubicBezTo>
                    <a:pt x="28832" y="284205"/>
                    <a:pt x="29092" y="315340"/>
                    <a:pt x="24713" y="345989"/>
                  </a:cubicBezTo>
                  <a:cubicBezTo>
                    <a:pt x="22871" y="358883"/>
                    <a:pt x="12356" y="383059"/>
                    <a:pt x="12356" y="383059"/>
                  </a:cubicBezTo>
                  <a:cubicBezTo>
                    <a:pt x="10297" y="395416"/>
                    <a:pt x="8419" y="407804"/>
                    <a:pt x="6178" y="420129"/>
                  </a:cubicBezTo>
                  <a:cubicBezTo>
                    <a:pt x="4300" y="430461"/>
                    <a:pt x="0" y="440520"/>
                    <a:pt x="0" y="451021"/>
                  </a:cubicBezTo>
                  <a:cubicBezTo>
                    <a:pt x="0" y="514360"/>
                    <a:pt x="8273" y="463811"/>
                    <a:pt x="12356" y="512805"/>
                  </a:cubicBezTo>
                  <a:cubicBezTo>
                    <a:pt x="13724" y="529224"/>
                    <a:pt x="12356" y="545756"/>
                    <a:pt x="12356" y="562232"/>
                  </a:cubicBezTo>
                  <a:lnTo>
                    <a:pt x="753762" y="179173"/>
                  </a:lnTo>
                  <a:lnTo>
                    <a:pt x="370702" y="0"/>
                  </a:lnTo>
                  <a:lnTo>
                    <a:pt x="30892" y="253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Szabadkézi sokszög 70"/>
            <p:cNvSpPr>
              <a:spLocks/>
            </p:cNvSpPr>
            <p:nvPr/>
          </p:nvSpPr>
          <p:spPr bwMode="auto">
            <a:xfrm>
              <a:off x="2298357" y="3812059"/>
              <a:ext cx="772297" cy="401595"/>
            </a:xfrm>
            <a:custGeom>
              <a:avLst/>
              <a:gdLst>
                <a:gd name="T0" fmla="*/ 0 w 772297"/>
                <a:gd name="T1" fmla="*/ 117390 h 401595"/>
                <a:gd name="T2" fmla="*/ 0 w 772297"/>
                <a:gd name="T3" fmla="*/ 117390 h 401595"/>
                <a:gd name="T4" fmla="*/ 12357 w 772297"/>
                <a:gd name="T5" fmla="*/ 265671 h 401595"/>
                <a:gd name="T6" fmla="*/ 18535 w 772297"/>
                <a:gd name="T7" fmla="*/ 290384 h 401595"/>
                <a:gd name="T8" fmla="*/ 18535 w 772297"/>
                <a:gd name="T9" fmla="*/ 358346 h 401595"/>
                <a:gd name="T10" fmla="*/ 648729 w 772297"/>
                <a:gd name="T11" fmla="*/ 401595 h 401595"/>
                <a:gd name="T12" fmla="*/ 772297 w 772297"/>
                <a:gd name="T13" fmla="*/ 0 h 401595"/>
                <a:gd name="T14" fmla="*/ 0 w 772297"/>
                <a:gd name="T15" fmla="*/ 117390 h 4015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2297"/>
                <a:gd name="T25" fmla="*/ 0 h 401595"/>
                <a:gd name="T26" fmla="*/ 772297 w 772297"/>
                <a:gd name="T27" fmla="*/ 401595 h 4015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2297" h="401595">
                  <a:moveTo>
                    <a:pt x="0" y="117390"/>
                  </a:moveTo>
                  <a:lnTo>
                    <a:pt x="0" y="117390"/>
                  </a:lnTo>
                  <a:cubicBezTo>
                    <a:pt x="2734" y="158398"/>
                    <a:pt x="5581" y="221626"/>
                    <a:pt x="12357" y="265671"/>
                  </a:cubicBezTo>
                  <a:cubicBezTo>
                    <a:pt x="13648" y="274063"/>
                    <a:pt x="17970" y="281912"/>
                    <a:pt x="18535" y="290384"/>
                  </a:cubicBezTo>
                  <a:cubicBezTo>
                    <a:pt x="20042" y="312988"/>
                    <a:pt x="18535" y="335692"/>
                    <a:pt x="18535" y="358346"/>
                  </a:cubicBezTo>
                  <a:lnTo>
                    <a:pt x="648729" y="401595"/>
                  </a:lnTo>
                  <a:lnTo>
                    <a:pt x="772297" y="0"/>
                  </a:lnTo>
                  <a:lnTo>
                    <a:pt x="0" y="117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Szabadkézi sokszög 72"/>
            <p:cNvSpPr>
              <a:spLocks/>
            </p:cNvSpPr>
            <p:nvPr/>
          </p:nvSpPr>
          <p:spPr bwMode="auto">
            <a:xfrm>
              <a:off x="1544595" y="4071551"/>
              <a:ext cx="586946" cy="636373"/>
            </a:xfrm>
            <a:custGeom>
              <a:avLst/>
              <a:gdLst>
                <a:gd name="T0" fmla="*/ 586946 w 586946"/>
                <a:gd name="T1" fmla="*/ 321276 h 636373"/>
                <a:gd name="T2" fmla="*/ 556054 w 586946"/>
                <a:gd name="T3" fmla="*/ 148281 h 636373"/>
                <a:gd name="T4" fmla="*/ 296562 w 586946"/>
                <a:gd name="T5" fmla="*/ 0 h 636373"/>
                <a:gd name="T6" fmla="*/ 0 w 586946"/>
                <a:gd name="T7" fmla="*/ 18535 h 636373"/>
                <a:gd name="T8" fmla="*/ 475735 w 586946"/>
                <a:gd name="T9" fmla="*/ 636373 h 636373"/>
                <a:gd name="T10" fmla="*/ 586946 w 586946"/>
                <a:gd name="T11" fmla="*/ 321276 h 6363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6946"/>
                <a:gd name="T19" fmla="*/ 0 h 636373"/>
                <a:gd name="T20" fmla="*/ 586946 w 586946"/>
                <a:gd name="T21" fmla="*/ 636373 h 6363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6946" h="636373">
                  <a:moveTo>
                    <a:pt x="586946" y="321276"/>
                  </a:moveTo>
                  <a:lnTo>
                    <a:pt x="556054" y="148281"/>
                  </a:lnTo>
                  <a:lnTo>
                    <a:pt x="296562" y="0"/>
                  </a:lnTo>
                  <a:lnTo>
                    <a:pt x="0" y="18535"/>
                  </a:lnTo>
                  <a:lnTo>
                    <a:pt x="475735" y="636373"/>
                  </a:lnTo>
                  <a:lnTo>
                    <a:pt x="586946" y="321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Szabadkézi sokszög 73"/>
            <p:cNvSpPr>
              <a:spLocks/>
            </p:cNvSpPr>
            <p:nvPr/>
          </p:nvSpPr>
          <p:spPr bwMode="auto">
            <a:xfrm>
              <a:off x="1649627" y="3076832"/>
              <a:ext cx="586946" cy="790833"/>
            </a:xfrm>
            <a:custGeom>
              <a:avLst/>
              <a:gdLst>
                <a:gd name="T0" fmla="*/ 0 w 586946"/>
                <a:gd name="T1" fmla="*/ 154460 h 790833"/>
                <a:gd name="T2" fmla="*/ 271849 w 586946"/>
                <a:gd name="T3" fmla="*/ 0 h 790833"/>
                <a:gd name="T4" fmla="*/ 457200 w 586946"/>
                <a:gd name="T5" fmla="*/ 642552 h 790833"/>
                <a:gd name="T6" fmla="*/ 586946 w 586946"/>
                <a:gd name="T7" fmla="*/ 648730 h 790833"/>
                <a:gd name="T8" fmla="*/ 265670 w 586946"/>
                <a:gd name="T9" fmla="*/ 790833 h 790833"/>
                <a:gd name="T10" fmla="*/ 0 w 586946"/>
                <a:gd name="T11" fmla="*/ 154460 h 7908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6946"/>
                <a:gd name="T19" fmla="*/ 0 h 790833"/>
                <a:gd name="T20" fmla="*/ 586946 w 586946"/>
                <a:gd name="T21" fmla="*/ 790833 h 7908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6946" h="790833">
                  <a:moveTo>
                    <a:pt x="0" y="154460"/>
                  </a:moveTo>
                  <a:lnTo>
                    <a:pt x="271849" y="0"/>
                  </a:lnTo>
                  <a:lnTo>
                    <a:pt x="457200" y="642552"/>
                  </a:lnTo>
                  <a:lnTo>
                    <a:pt x="586946" y="648730"/>
                  </a:lnTo>
                  <a:lnTo>
                    <a:pt x="265670" y="790833"/>
                  </a:lnTo>
                  <a:lnTo>
                    <a:pt x="0" y="1544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Szabadkézi sokszög 74"/>
            <p:cNvSpPr>
              <a:spLocks/>
            </p:cNvSpPr>
            <p:nvPr/>
          </p:nvSpPr>
          <p:spPr bwMode="auto">
            <a:xfrm>
              <a:off x="1278924" y="2557849"/>
              <a:ext cx="308919" cy="624016"/>
            </a:xfrm>
            <a:custGeom>
              <a:avLst/>
              <a:gdLst>
                <a:gd name="T0" fmla="*/ 61784 w 308919"/>
                <a:gd name="T1" fmla="*/ 0 h 624016"/>
                <a:gd name="T2" fmla="*/ 308919 w 308919"/>
                <a:gd name="T3" fmla="*/ 259492 h 624016"/>
                <a:gd name="T4" fmla="*/ 210065 w 308919"/>
                <a:gd name="T5" fmla="*/ 525162 h 624016"/>
                <a:gd name="T6" fmla="*/ 0 w 308919"/>
                <a:gd name="T7" fmla="*/ 624016 h 624016"/>
                <a:gd name="T8" fmla="*/ 12357 w 308919"/>
                <a:gd name="T9" fmla="*/ 413951 h 624016"/>
                <a:gd name="T10" fmla="*/ 18535 w 308919"/>
                <a:gd name="T11" fmla="*/ 345989 h 624016"/>
                <a:gd name="T12" fmla="*/ 24714 w 308919"/>
                <a:gd name="T13" fmla="*/ 327454 h 624016"/>
                <a:gd name="T14" fmla="*/ 30892 w 308919"/>
                <a:gd name="T15" fmla="*/ 302740 h 624016"/>
                <a:gd name="T16" fmla="*/ 37071 w 308919"/>
                <a:gd name="T17" fmla="*/ 185351 h 624016"/>
                <a:gd name="T18" fmla="*/ 55606 w 308919"/>
                <a:gd name="T19" fmla="*/ 148281 h 624016"/>
                <a:gd name="T20" fmla="*/ 67962 w 308919"/>
                <a:gd name="T21" fmla="*/ 111210 h 624016"/>
                <a:gd name="T22" fmla="*/ 74141 w 308919"/>
                <a:gd name="T23" fmla="*/ 43248 h 624016"/>
                <a:gd name="T24" fmla="*/ 61784 w 308919"/>
                <a:gd name="T25" fmla="*/ 0 h 6240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8919"/>
                <a:gd name="T40" fmla="*/ 0 h 624016"/>
                <a:gd name="T41" fmla="*/ 308919 w 308919"/>
                <a:gd name="T42" fmla="*/ 624016 h 6240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8919" h="624016">
                  <a:moveTo>
                    <a:pt x="61784" y="0"/>
                  </a:moveTo>
                  <a:lnTo>
                    <a:pt x="308919" y="259492"/>
                  </a:lnTo>
                  <a:lnTo>
                    <a:pt x="210065" y="525162"/>
                  </a:lnTo>
                  <a:lnTo>
                    <a:pt x="0" y="624016"/>
                  </a:lnTo>
                  <a:lnTo>
                    <a:pt x="12357" y="413951"/>
                  </a:lnTo>
                  <a:cubicBezTo>
                    <a:pt x="13693" y="391243"/>
                    <a:pt x="15318" y="368508"/>
                    <a:pt x="18535" y="345989"/>
                  </a:cubicBezTo>
                  <a:cubicBezTo>
                    <a:pt x="19456" y="339542"/>
                    <a:pt x="22925" y="333716"/>
                    <a:pt x="24714" y="327454"/>
                  </a:cubicBezTo>
                  <a:cubicBezTo>
                    <a:pt x="27047" y="319289"/>
                    <a:pt x="28833" y="310978"/>
                    <a:pt x="30892" y="302740"/>
                  </a:cubicBezTo>
                  <a:cubicBezTo>
                    <a:pt x="32952" y="263610"/>
                    <a:pt x="30880" y="224043"/>
                    <a:pt x="37071" y="185351"/>
                  </a:cubicBezTo>
                  <a:cubicBezTo>
                    <a:pt x="39254" y="171709"/>
                    <a:pt x="50293" y="161034"/>
                    <a:pt x="55606" y="148281"/>
                  </a:cubicBezTo>
                  <a:cubicBezTo>
                    <a:pt x="60616" y="136258"/>
                    <a:pt x="67962" y="111210"/>
                    <a:pt x="67962" y="111210"/>
                  </a:cubicBezTo>
                  <a:cubicBezTo>
                    <a:pt x="70022" y="88556"/>
                    <a:pt x="70188" y="65649"/>
                    <a:pt x="74141" y="43248"/>
                  </a:cubicBezTo>
                  <a:cubicBezTo>
                    <a:pt x="76405" y="30421"/>
                    <a:pt x="86498" y="6178"/>
                    <a:pt x="617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Szabadkézi sokszög 75"/>
            <p:cNvSpPr>
              <a:spLocks/>
            </p:cNvSpPr>
            <p:nvPr/>
          </p:nvSpPr>
          <p:spPr bwMode="auto">
            <a:xfrm>
              <a:off x="1742303" y="2106827"/>
              <a:ext cx="1014070" cy="858795"/>
            </a:xfrm>
            <a:custGeom>
              <a:avLst/>
              <a:gdLst>
                <a:gd name="T0" fmla="*/ 0 w 1014070"/>
                <a:gd name="T1" fmla="*/ 543697 h 858795"/>
                <a:gd name="T2" fmla="*/ 154459 w 1014070"/>
                <a:gd name="T3" fmla="*/ 858795 h 858795"/>
                <a:gd name="T4" fmla="*/ 1013254 w 1014070"/>
                <a:gd name="T5" fmla="*/ 321276 h 858795"/>
                <a:gd name="T6" fmla="*/ 1000897 w 1014070"/>
                <a:gd name="T7" fmla="*/ 247135 h 858795"/>
                <a:gd name="T8" fmla="*/ 982362 w 1014070"/>
                <a:gd name="T9" fmla="*/ 203887 h 858795"/>
                <a:gd name="T10" fmla="*/ 957648 w 1014070"/>
                <a:gd name="T11" fmla="*/ 185351 h 858795"/>
                <a:gd name="T12" fmla="*/ 920578 w 1014070"/>
                <a:gd name="T13" fmla="*/ 123568 h 858795"/>
                <a:gd name="T14" fmla="*/ 883508 w 1014070"/>
                <a:gd name="T15" fmla="*/ 105032 h 858795"/>
                <a:gd name="T16" fmla="*/ 877329 w 1014070"/>
                <a:gd name="T17" fmla="*/ 86497 h 858795"/>
                <a:gd name="T18" fmla="*/ 852616 w 1014070"/>
                <a:gd name="T19" fmla="*/ 49427 h 858795"/>
                <a:gd name="T20" fmla="*/ 840259 w 1014070"/>
                <a:gd name="T21" fmla="*/ 30892 h 858795"/>
                <a:gd name="T22" fmla="*/ 827902 w 1014070"/>
                <a:gd name="T23" fmla="*/ 12357 h 858795"/>
                <a:gd name="T24" fmla="*/ 821724 w 1014070"/>
                <a:gd name="T25" fmla="*/ 0 h 858795"/>
                <a:gd name="T26" fmla="*/ 821724 w 1014070"/>
                <a:gd name="T27" fmla="*/ 0 h 858795"/>
                <a:gd name="T28" fmla="*/ 0 w 1014070"/>
                <a:gd name="T29" fmla="*/ 543697 h 8587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14070"/>
                <a:gd name="T46" fmla="*/ 0 h 858795"/>
                <a:gd name="T47" fmla="*/ 1014070 w 1014070"/>
                <a:gd name="T48" fmla="*/ 858795 h 8587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14070" h="858795">
                  <a:moveTo>
                    <a:pt x="0" y="543697"/>
                  </a:moveTo>
                  <a:lnTo>
                    <a:pt x="154459" y="858795"/>
                  </a:lnTo>
                  <a:lnTo>
                    <a:pt x="1013254" y="321276"/>
                  </a:lnTo>
                  <a:cubicBezTo>
                    <a:pt x="1003212" y="230903"/>
                    <a:pt x="1014070" y="293243"/>
                    <a:pt x="1000897" y="247135"/>
                  </a:cubicBezTo>
                  <a:cubicBezTo>
                    <a:pt x="995225" y="227283"/>
                    <a:pt x="997412" y="218937"/>
                    <a:pt x="982362" y="203887"/>
                  </a:cubicBezTo>
                  <a:cubicBezTo>
                    <a:pt x="975080" y="196605"/>
                    <a:pt x="965886" y="191530"/>
                    <a:pt x="957648" y="185351"/>
                  </a:cubicBezTo>
                  <a:cubicBezTo>
                    <a:pt x="938651" y="147355"/>
                    <a:pt x="950401" y="168301"/>
                    <a:pt x="920578" y="123568"/>
                  </a:cubicBezTo>
                  <a:cubicBezTo>
                    <a:pt x="913734" y="113302"/>
                    <a:pt x="894081" y="108557"/>
                    <a:pt x="883508" y="105032"/>
                  </a:cubicBezTo>
                  <a:cubicBezTo>
                    <a:pt x="881448" y="98854"/>
                    <a:pt x="880492" y="92190"/>
                    <a:pt x="877329" y="86497"/>
                  </a:cubicBezTo>
                  <a:cubicBezTo>
                    <a:pt x="870117" y="73515"/>
                    <a:pt x="860854" y="61784"/>
                    <a:pt x="852616" y="49427"/>
                  </a:cubicBezTo>
                  <a:lnTo>
                    <a:pt x="840259" y="30892"/>
                  </a:lnTo>
                  <a:cubicBezTo>
                    <a:pt x="836140" y="24714"/>
                    <a:pt x="831223" y="18999"/>
                    <a:pt x="827902" y="12357"/>
                  </a:cubicBezTo>
                  <a:lnTo>
                    <a:pt x="821724" y="0"/>
                  </a:lnTo>
                  <a:lnTo>
                    <a:pt x="0" y="5436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Ellipszis 77"/>
            <p:cNvSpPr>
              <a:spLocks noChangeArrowheads="1"/>
            </p:cNvSpPr>
            <p:nvPr/>
          </p:nvSpPr>
          <p:spPr bwMode="auto">
            <a:xfrm>
              <a:off x="2418318" y="2928554"/>
              <a:ext cx="491696" cy="481912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53" name="Ellipszis 78"/>
            <p:cNvSpPr>
              <a:spLocks noChangeArrowheads="1"/>
            </p:cNvSpPr>
            <p:nvPr/>
          </p:nvSpPr>
          <p:spPr bwMode="auto">
            <a:xfrm>
              <a:off x="2640116" y="3141256"/>
              <a:ext cx="45719" cy="45719"/>
            </a:xfrm>
            <a:prstGeom prst="ellipse">
              <a:avLst/>
            </a:prstGeom>
            <a:solidFill>
              <a:schemeClr val="tx1"/>
            </a:solidFill>
            <a:ln w="571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/>
            </a:p>
          </p:txBody>
        </p:sp>
      </p:grpSp>
      <p:cxnSp>
        <p:nvCxnSpPr>
          <p:cNvPr id="13320" name="Egyenes összekötő nyíllal 85"/>
          <p:cNvCxnSpPr>
            <a:cxnSpLocks noChangeShapeType="1"/>
          </p:cNvCxnSpPr>
          <p:nvPr/>
        </p:nvCxnSpPr>
        <p:spPr bwMode="auto">
          <a:xfrm flipV="1">
            <a:off x="4267200" y="1228725"/>
            <a:ext cx="906463" cy="635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1" name="Picture 20" descr="Fig5b-th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011613"/>
            <a:ext cx="5292725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2" name="Egyenes összekötő 90"/>
          <p:cNvCxnSpPr>
            <a:cxnSpLocks noChangeShapeType="1"/>
          </p:cNvCxnSpPr>
          <p:nvPr/>
        </p:nvCxnSpPr>
        <p:spPr bwMode="auto">
          <a:xfrm rot="5400000">
            <a:off x="119062" y="5472113"/>
            <a:ext cx="144462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Egyenes összekötő 92"/>
          <p:cNvCxnSpPr>
            <a:cxnSpLocks noChangeShapeType="1"/>
          </p:cNvCxnSpPr>
          <p:nvPr/>
        </p:nvCxnSpPr>
        <p:spPr bwMode="auto">
          <a:xfrm rot="5400000">
            <a:off x="1233487" y="5459413"/>
            <a:ext cx="144462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Egyenes összekötő 93"/>
          <p:cNvCxnSpPr>
            <a:cxnSpLocks noChangeShapeType="1"/>
          </p:cNvCxnSpPr>
          <p:nvPr/>
        </p:nvCxnSpPr>
        <p:spPr bwMode="auto">
          <a:xfrm rot="5400000">
            <a:off x="525462" y="5457826"/>
            <a:ext cx="144462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5" name="Egyenes összekötő 94"/>
          <p:cNvCxnSpPr>
            <a:cxnSpLocks noChangeShapeType="1"/>
          </p:cNvCxnSpPr>
          <p:nvPr/>
        </p:nvCxnSpPr>
        <p:spPr bwMode="auto">
          <a:xfrm rot="5400000">
            <a:off x="1297781" y="5872957"/>
            <a:ext cx="633413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6" name="Szabadkézi sokszög 97"/>
          <p:cNvSpPr>
            <a:spLocks/>
          </p:cNvSpPr>
          <p:nvPr/>
        </p:nvSpPr>
        <p:spPr bwMode="auto">
          <a:xfrm>
            <a:off x="465138" y="4427538"/>
            <a:ext cx="1016000" cy="1770062"/>
          </a:xfrm>
          <a:custGeom>
            <a:avLst/>
            <a:gdLst>
              <a:gd name="T0" fmla="*/ 1016000 w 1016000"/>
              <a:gd name="T1" fmla="*/ 1770062 h 1770743"/>
              <a:gd name="T2" fmla="*/ 0 w 1016000"/>
              <a:gd name="T3" fmla="*/ 1770062 h 1770743"/>
              <a:gd name="T4" fmla="*/ 14514 w 1016000"/>
              <a:gd name="T5" fmla="*/ 0 h 1770743"/>
              <a:gd name="T6" fmla="*/ 14514 w 1016000"/>
              <a:gd name="T7" fmla="*/ 14508 h 1770743"/>
              <a:gd name="T8" fmla="*/ 0 60000 65536"/>
              <a:gd name="T9" fmla="*/ 0 60000 65536"/>
              <a:gd name="T10" fmla="*/ 0 60000 65536"/>
              <a:gd name="T11" fmla="*/ 0 60000 65536"/>
              <a:gd name="T12" fmla="*/ 0 w 1016000"/>
              <a:gd name="T13" fmla="*/ 0 h 1770743"/>
              <a:gd name="T14" fmla="*/ 1016000 w 1016000"/>
              <a:gd name="T15" fmla="*/ 1770743 h 17707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6000" h="1770743">
                <a:moveTo>
                  <a:pt x="1016000" y="1770743"/>
                </a:moveTo>
                <a:lnTo>
                  <a:pt x="0" y="1770743"/>
                </a:lnTo>
                <a:lnTo>
                  <a:pt x="14514" y="0"/>
                </a:lnTo>
                <a:lnTo>
                  <a:pt x="14514" y="14514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327" name="Egyenes összekötő 98"/>
          <p:cNvCxnSpPr>
            <a:cxnSpLocks noChangeShapeType="1"/>
          </p:cNvCxnSpPr>
          <p:nvPr/>
        </p:nvCxnSpPr>
        <p:spPr bwMode="auto">
          <a:xfrm rot="5400000">
            <a:off x="342900" y="5472113"/>
            <a:ext cx="1444625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8" name="Egyenes összekötő 101"/>
          <p:cNvCxnSpPr>
            <a:cxnSpLocks noChangeShapeType="1"/>
          </p:cNvCxnSpPr>
          <p:nvPr/>
        </p:nvCxnSpPr>
        <p:spPr bwMode="auto">
          <a:xfrm rot="5400000">
            <a:off x="2878932" y="5274469"/>
            <a:ext cx="1817687" cy="285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9" name="Szövegdoboz 80"/>
          <p:cNvSpPr txBox="1">
            <a:spLocks noChangeArrowheads="1"/>
          </p:cNvSpPr>
          <p:nvPr/>
        </p:nvSpPr>
        <p:spPr bwMode="auto">
          <a:xfrm>
            <a:off x="314325" y="15582"/>
            <a:ext cx="49784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hu-HU" altLang="en-US" b="1" dirty="0">
                <a:latin typeface="Comic Sans MS" panose="030F0702030302020204" pitchFamily="66" charset="0"/>
              </a:rPr>
              <a:t>      </a:t>
            </a:r>
            <a:r>
              <a:rPr lang="en-US" altLang="en-US" sz="2400" i="1" dirty="0">
                <a:latin typeface="Comic Sans MS" panose="030F0702030302020204" pitchFamily="66" charset="0"/>
              </a:rPr>
              <a:t>Advanced RRM tools</a:t>
            </a:r>
            <a:r>
              <a:rPr lang="en-US" altLang="en-US" sz="2400" i="1" dirty="0" smtClean="0">
                <a:latin typeface="Comic Sans MS" panose="030F0702030302020204" pitchFamily="66" charset="0"/>
              </a:rPr>
              <a:t>:</a:t>
            </a:r>
            <a:endParaRPr lang="hu-HU" altLang="en-US" sz="2400" b="1" dirty="0">
              <a:latin typeface="Comic Sans MS" panose="030F0702030302020204" pitchFamily="66" charset="0"/>
            </a:endParaRPr>
          </a:p>
          <a:p>
            <a:pPr>
              <a:spcBef>
                <a:spcPts val="1200"/>
              </a:spcBef>
            </a:pPr>
            <a:r>
              <a:rPr lang="en-US" altLang="en-US" sz="1800" b="1" dirty="0"/>
              <a:t>  - Broad band Fermi choppers:			short  slit package (1-2 cm)</a:t>
            </a:r>
            <a:r>
              <a:rPr lang="hu-HU" altLang="en-US" sz="1800" b="1" dirty="0"/>
              <a:t>		</a:t>
            </a:r>
            <a:r>
              <a:rPr lang="hu-HU" altLang="en-US" sz="1600" dirty="0"/>
              <a:t>(TOF Diffractom. EXED, HZB)</a:t>
            </a:r>
            <a:endParaRPr lang="hu-HU" altLang="en-US" sz="1800" b="1" dirty="0"/>
          </a:p>
          <a:p>
            <a:pPr>
              <a:spcBef>
                <a:spcPts val="1200"/>
              </a:spcBef>
            </a:pPr>
            <a:r>
              <a:rPr lang="en-US" altLang="en-US" sz="1800" b="1" dirty="0"/>
              <a:t>  - "Magic chopper": 			pulse length </a:t>
            </a:r>
            <a:r>
              <a:rPr lang="en-US" altLang="en-US" sz="1800" b="1" dirty="0">
                <a:sym typeface="Symbol" panose="05050102010706020507" pitchFamily="18" charset="2"/>
              </a:rPr>
              <a:t>t   	</a:t>
            </a:r>
            <a:r>
              <a:rPr lang="en-US" altLang="en-US" sz="1600" dirty="0"/>
              <a:t> 	(J-PARC</a:t>
            </a:r>
            <a:r>
              <a:rPr lang="en-US" altLang="en-US" sz="1600" dirty="0" smtClean="0"/>
              <a:t>)					</a:t>
            </a:r>
            <a:endParaRPr lang="hu-HU" altLang="en-US" sz="1600" dirty="0"/>
          </a:p>
          <a:p>
            <a:r>
              <a:rPr lang="hu-HU" altLang="en-US" sz="1600" dirty="0"/>
              <a:t> </a:t>
            </a:r>
            <a:r>
              <a:rPr lang="en-US" altLang="en-US" sz="1600" dirty="0"/>
              <a:t> </a:t>
            </a:r>
            <a:r>
              <a:rPr lang="en-US" altLang="en-US" sz="1800" b="1" dirty="0"/>
              <a:t>- Selective pulse suppression:		RRM frame length </a:t>
            </a:r>
            <a:r>
              <a:rPr lang="en-US" altLang="en-US" sz="1800" b="1" dirty="0">
                <a:sym typeface="Symbol" panose="05050102010706020507" pitchFamily="18" charset="2"/>
              </a:rPr>
              <a:t>T </a:t>
            </a:r>
            <a:r>
              <a:rPr lang="en-US" altLang="en-US" sz="1800" b="1" dirty="0"/>
              <a:t>custom 	designed, e.g. </a:t>
            </a:r>
            <a:r>
              <a:rPr lang="en-US" altLang="en-US" sz="1800" b="1" dirty="0">
                <a:sym typeface="Symbol" panose="05050102010706020507" pitchFamily="18" charset="2"/>
              </a:rPr>
              <a:t> 		</a:t>
            </a:r>
            <a:r>
              <a:rPr lang="en-US" altLang="en-US" sz="1600" dirty="0">
                <a:sym typeface="Symbol" panose="05050102010706020507" pitchFamily="18" charset="2"/>
              </a:rPr>
              <a:t>M. </a:t>
            </a:r>
            <a:r>
              <a:rPr lang="en-US" altLang="en-US" sz="1600" dirty="0" err="1">
                <a:sym typeface="Symbol" panose="05050102010706020507" pitchFamily="18" charset="2"/>
              </a:rPr>
              <a:t>Russina</a:t>
            </a:r>
            <a:r>
              <a:rPr lang="en-US" altLang="en-US" sz="1600" dirty="0">
                <a:sym typeface="Symbol" panose="05050102010706020507" pitchFamily="18" charset="2"/>
              </a:rPr>
              <a:t>, F. Mezei, ICNS09, </a:t>
            </a:r>
            <a:r>
              <a:rPr lang="hu-HU" altLang="en-US" sz="1600" dirty="0" smtClean="0">
                <a:sym typeface="Symbol" panose="05050102010706020507" pitchFamily="18" charset="2"/>
              </a:rPr>
              <a:t>2010</a:t>
            </a:r>
            <a:endParaRPr lang="en-US" altLang="en-US" sz="1600" dirty="0" smtClean="0">
              <a:sym typeface="Symbol" panose="05050102010706020507" pitchFamily="18" charset="2"/>
            </a:endParaRPr>
          </a:p>
          <a:p>
            <a:endParaRPr lang="hu-HU" altLang="en-US" sz="1600" dirty="0">
              <a:sym typeface="Symbol" panose="05050102010706020507" pitchFamily="18" charset="2"/>
            </a:endParaRPr>
          </a:p>
          <a:p>
            <a:endParaRPr lang="hu-HU" altLang="en-US" sz="800" dirty="0">
              <a:sym typeface="Symbol" panose="05050102010706020507" pitchFamily="18" charset="2"/>
            </a:endParaRPr>
          </a:p>
          <a:p>
            <a:r>
              <a:rPr lang="en-US" altLang="en-US" sz="1800" b="1" dirty="0">
                <a:sym typeface="Symbol" panose="05050102010706020507" pitchFamily="18" charset="2"/>
              </a:rPr>
              <a:t></a:t>
            </a:r>
            <a:r>
              <a:rPr lang="hu-HU" altLang="en-US" sz="1800" b="1" dirty="0">
                <a:sym typeface="Symbol" panose="05050102010706020507" pitchFamily="18" charset="2"/>
              </a:rPr>
              <a:t>=0</a:t>
            </a:r>
            <a:endParaRPr lang="en-US" altLang="en-US" sz="1800" b="1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6161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9191625" cy="545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RRM experimental data on a pulsed source instrument: 4-SAESONS  </a:t>
            </a:r>
          </a:p>
          <a:p>
            <a:pPr algn="l" eaLnBrk="0" hangingPunct="0">
              <a:spcBef>
                <a:spcPct val="25000"/>
              </a:spcBef>
            </a:pPr>
            <a:endParaRPr lang="en-US" b="1" dirty="0" smtClean="0">
              <a:latin typeface="Comic Sans MS" pitchFamily="66" charset="0"/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>
              <a:buNone/>
            </a:pPr>
            <a:r>
              <a:rPr lang="en-US" sz="1800" b="1" dirty="0">
                <a:sym typeface="Wingdings" pitchFamily="2" charset="2"/>
              </a:rPr>
              <a:t>							</a:t>
            </a:r>
            <a:r>
              <a:rPr lang="en-US" sz="1400" dirty="0">
                <a:sym typeface="Wingdings" pitchFamily="2" charset="2"/>
              </a:rPr>
              <a:t>M. Nakamura, R. </a:t>
            </a:r>
            <a:r>
              <a:rPr lang="en-US" sz="1400" dirty="0" err="1">
                <a:sym typeface="Wingdings" pitchFamily="2" charset="2"/>
              </a:rPr>
              <a:t>Kajimoto</a:t>
            </a:r>
            <a:r>
              <a:rPr lang="en-US" sz="1400" dirty="0">
                <a:sym typeface="Wingdings" pitchFamily="2" charset="2"/>
              </a:rPr>
              <a:t>, 							Y. </a:t>
            </a:r>
            <a:r>
              <a:rPr lang="en-US" sz="1400" dirty="0" err="1">
                <a:sym typeface="Wingdings" pitchFamily="2" charset="2"/>
              </a:rPr>
              <a:t>Inamura</a:t>
            </a:r>
            <a:r>
              <a:rPr lang="en-US" sz="1400" dirty="0">
                <a:sym typeface="Wingdings" pitchFamily="2" charset="2"/>
              </a:rPr>
              <a:t>, F. Mizuno, </a:t>
            </a:r>
            <a:r>
              <a:rPr lang="en-US" sz="1400" dirty="0" err="1">
                <a:sym typeface="Wingdings" pitchFamily="2" charset="2"/>
              </a:rPr>
              <a:t>M.Fujita</a:t>
            </a:r>
            <a:r>
              <a:rPr lang="en-US" sz="1400" dirty="0">
                <a:sym typeface="Wingdings" pitchFamily="2" charset="2"/>
              </a:rPr>
              <a:t>,							T. </a:t>
            </a:r>
            <a:r>
              <a:rPr lang="en-US" sz="1400" dirty="0" err="1">
                <a:sym typeface="Wingdings" pitchFamily="2" charset="2"/>
              </a:rPr>
              <a:t>Yokoo</a:t>
            </a:r>
            <a:r>
              <a:rPr lang="en-US" sz="1400" dirty="0">
                <a:sym typeface="Wingdings" pitchFamily="2" charset="2"/>
              </a:rPr>
              <a:t>, M. Arai, J. Phys. 							Soc. </a:t>
            </a:r>
            <a:r>
              <a:rPr lang="en-US" sz="1400" dirty="0" err="1">
                <a:sym typeface="Wingdings" pitchFamily="2" charset="2"/>
              </a:rPr>
              <a:t>Jpn</a:t>
            </a:r>
            <a:r>
              <a:rPr lang="en-US" sz="1400" dirty="0">
                <a:sym typeface="Wingdings" pitchFamily="2" charset="2"/>
              </a:rPr>
              <a:t>. 2009</a:t>
            </a:r>
          </a:p>
          <a:p>
            <a:pPr algn="l" eaLnBrk="0" hangingPunct="0"/>
            <a:endParaRPr lang="en-US" sz="14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</p:txBody>
      </p:sp>
      <p:sp>
        <p:nvSpPr>
          <p:cNvPr id="39941" name="Szövegdoboz 7"/>
          <p:cNvSpPr txBox="1">
            <a:spLocks noChangeArrowheads="1"/>
          </p:cNvSpPr>
          <p:nvPr/>
        </p:nvSpPr>
        <p:spPr bwMode="auto">
          <a:xfrm>
            <a:off x="5703889" y="4406900"/>
            <a:ext cx="2754312" cy="195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None/>
            </a:pPr>
            <a:r>
              <a:rPr lang="en-US" sz="1600" b="1" dirty="0"/>
              <a:t>Simple implementation by </a:t>
            </a:r>
            <a:r>
              <a:rPr lang="en-US" sz="1600" b="1" dirty="0" smtClean="0"/>
              <a:t>transmission </a:t>
            </a:r>
            <a:r>
              <a:rPr lang="en-US" sz="1600" b="1" dirty="0"/>
              <a:t>band of  </a:t>
            </a:r>
            <a:r>
              <a:rPr lang="en-US" sz="1600" b="1" dirty="0" smtClean="0"/>
              <a:t>Fermi</a:t>
            </a:r>
            <a:r>
              <a:rPr lang="hu-HU" sz="1600" b="1" dirty="0" smtClean="0"/>
              <a:t> </a:t>
            </a:r>
            <a:r>
              <a:rPr lang="en-US" sz="1600" b="1" dirty="0" smtClean="0"/>
              <a:t>chopper </a:t>
            </a:r>
            <a:r>
              <a:rPr lang="en-US" sz="1600" b="1" dirty="0"/>
              <a:t>(red line) and low source frequency (40 ms source repetition rate</a:t>
            </a:r>
            <a:r>
              <a:rPr lang="en-US" sz="1600" b="1" dirty="0" smtClean="0"/>
              <a:t>)</a:t>
            </a:r>
            <a:endParaRPr lang="en-US" sz="1600" dirty="0"/>
          </a:p>
          <a:p>
            <a:pPr eaLnBrk="0" hangingPunct="0"/>
            <a:endParaRPr lang="en-US" sz="1600" dirty="0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 cstate="print"/>
          <a:srcRect l="10715" t="23238" r="8214" b="16396"/>
          <a:stretch>
            <a:fillRect/>
          </a:stretch>
        </p:blipFill>
        <p:spPr bwMode="auto">
          <a:xfrm>
            <a:off x="250825" y="1181100"/>
            <a:ext cx="6081713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3" cstate="print"/>
          <a:srcRect l="18629" t="40048" r="15594" b="14809"/>
          <a:stretch>
            <a:fillRect/>
          </a:stretch>
        </p:blipFill>
        <p:spPr bwMode="auto">
          <a:xfrm>
            <a:off x="530225" y="4065588"/>
            <a:ext cx="51736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Kép 15" descr="GAUSS-DROP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88" y="3889375"/>
            <a:ext cx="52101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502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7160" y="-27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R</a:t>
            </a:r>
            <a:r>
              <a:rPr lang="en-US" sz="2800" i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Fast</a:t>
            </a:r>
            <a:r>
              <a:rPr lang="en-US" sz="28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neutrons are (energy) expensive</a:t>
            </a:r>
            <a:endParaRPr lang="en-US" sz="2800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7296" y="1340768"/>
            <a:ext cx="8946704" cy="538609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Fast neutrons produced / joule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heat deposited: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Fission reactors:       	     		</a:t>
            </a:r>
            <a:r>
              <a:rPr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x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	(in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 liter volume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2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Spallation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(&gt; 400 MeV):   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	(in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liter volume)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		         </a:t>
            </a:r>
          </a:p>
          <a:p>
            <a:pPr marL="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Fusion:			    				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4x10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~ 2 liter volume)</a:t>
            </a:r>
          </a:p>
          <a:p>
            <a:pPr marL="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 		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(but neutron slowing down efficiency reduced by ~20 times)</a:t>
            </a:r>
          </a:p>
          <a:p>
            <a:pPr marL="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 MeV)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	(in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0.01 liter volume)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2200" b="1" kern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200" b="1" kern="0" noProof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p.:   (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  MeV):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b="1" kern="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2x10</a:t>
            </a:r>
            <a:r>
              <a:rPr lang="en-US" sz="2000" b="1" kern="0" baseline="300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8</a:t>
            </a:r>
            <a:r>
              <a:rPr lang="en-US" sz="2000" b="1" kern="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0.001 liter volume)</a:t>
            </a:r>
          </a:p>
          <a:p>
            <a:pPr lvl="0" defTabSz="457200">
              <a:defRPr/>
            </a:pP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(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MeV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):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2x</a:t>
            </a:r>
            <a:r>
              <a:rPr lang="en-US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kern="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(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 liter volume</a:t>
            </a:r>
            <a:r>
              <a:rPr lang="en-US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defTabSz="457200"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Laser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induced fusion:	    	</a:t>
            </a:r>
            <a:r>
              <a:rPr lang="hu-H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0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	(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~ 10</a:t>
            </a:r>
            <a:r>
              <a:rPr lang="en-US" sz="2000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-9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liter volume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costs are important: 20 % of staff costs at ESS in </a:t>
            </a:r>
            <a:r>
              <a:rPr lang="en-US" sz="2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operation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1 000 000 fast neutron produced: ~1 ends up in the beams</a:t>
            </a:r>
            <a:endParaRPr lang="en-US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ToF_com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5213"/>
            <a:ext cx="4014788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970463" y="4732338"/>
            <a:ext cx="417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/>
              <a:t>High resolution TOF diffractometer 	 Budapest Neutron Center</a:t>
            </a:r>
          </a:p>
          <a:p>
            <a:endParaRPr lang="en-US" altLang="en-US" sz="2000"/>
          </a:p>
          <a:p>
            <a:r>
              <a:rPr lang="en-US" altLang="en-US" sz="1600"/>
              <a:t>Built in collaboration with HMI</a:t>
            </a:r>
            <a:r>
              <a:rPr lang="hu-HU" altLang="en-US" sz="1600"/>
              <a:t>, 1998</a:t>
            </a:r>
            <a:endParaRPr lang="en-US" altLang="en-US" sz="1600"/>
          </a:p>
          <a:p>
            <a:pPr algn="ctr"/>
            <a:endParaRPr lang="en-US" altLang="en-US" sz="2000">
              <a:sym typeface="Symbol" panose="05050102010706020507" pitchFamily="18" charset="2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84175" y="176213"/>
            <a:ext cx="8686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smtClean="0"/>
              <a:t>      </a:t>
            </a:r>
            <a:r>
              <a:rPr lang="hu-HU" altLang="en-US" b="1" dirty="0"/>
              <a:t>	</a:t>
            </a:r>
            <a:endParaRPr lang="hu-HU" altLang="en-US" sz="1600" dirty="0"/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011738" y="5946775"/>
            <a:ext cx="3671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400"/>
              <a:t>H.J. Bleif, D. Wechsler, F. Mezei, L. Rosta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404664"/>
            <a:ext cx="3469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Time-of-flight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diffraction:</a:t>
            </a:r>
            <a:endParaRPr lang="en-US" altLang="en-US" sz="24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8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80528" y="128588"/>
            <a:ext cx="9144000" cy="461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ym typeface="Wingdings" panose="05000000000000000000" pitchFamily="2" charset="2"/>
              </a:rPr>
              <a:t>    RRM in </a:t>
            </a:r>
            <a:r>
              <a:rPr lang="en-US" altLang="en-US" b="1" dirty="0">
                <a:sym typeface="Wingdings" panose="05000000000000000000" pitchFamily="2" charset="2"/>
              </a:rPr>
              <a:t>diffraction: dial-up pulse length with perfect shape </a:t>
            </a:r>
          </a:p>
        </p:txBody>
      </p:sp>
      <p:grpSp>
        <p:nvGrpSpPr>
          <p:cNvPr id="14341" name="Group 7"/>
          <p:cNvGrpSpPr>
            <a:grpSpLocks/>
          </p:cNvGrpSpPr>
          <p:nvPr/>
        </p:nvGrpSpPr>
        <p:grpSpPr bwMode="auto">
          <a:xfrm>
            <a:off x="0" y="1825897"/>
            <a:ext cx="5756275" cy="4843463"/>
            <a:chOff x="374" y="1297"/>
            <a:chExt cx="3626" cy="3051"/>
          </a:xfrm>
        </p:grpSpPr>
        <p:pic>
          <p:nvPicPr>
            <p:cNvPr id="14345" name="Picture 8" descr="close-up-w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1297"/>
              <a:ext cx="3626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Line 9"/>
            <p:cNvSpPr>
              <a:spLocks noChangeShapeType="1"/>
            </p:cNvSpPr>
            <p:nvPr/>
          </p:nvSpPr>
          <p:spPr bwMode="auto">
            <a:xfrm flipV="1">
              <a:off x="1315" y="1584"/>
              <a:ext cx="797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Line 10"/>
            <p:cNvSpPr>
              <a:spLocks noChangeShapeType="1"/>
            </p:cNvSpPr>
            <p:nvPr/>
          </p:nvSpPr>
          <p:spPr bwMode="auto">
            <a:xfrm flipV="1">
              <a:off x="1151" y="1590"/>
              <a:ext cx="1201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099175" y="3382963"/>
            <a:ext cx="2895600" cy="2390775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/>
              <a:t>One to one relation between time at sample and chopper opening.</a:t>
            </a:r>
          </a:p>
          <a:p>
            <a:pPr>
              <a:spcBef>
                <a:spcPct val="50000"/>
              </a:spcBef>
            </a:pPr>
            <a:r>
              <a:rPr lang="en-GB" altLang="en-US" sz="2000"/>
              <a:t>Shaped pulse repetition time: ~ source pulse length (0.8 – 2 ms </a:t>
            </a:r>
            <a:r>
              <a:rPr lang="en-GB" altLang="en-US" sz="2000">
                <a:sym typeface="Symbol" panose="05050102010706020507" pitchFamily="18" charset="2"/>
              </a:rPr>
              <a:t> 500 – 1250 Hz)</a:t>
            </a:r>
          </a:p>
        </p:txBody>
      </p:sp>
      <p:sp>
        <p:nvSpPr>
          <p:cNvPr id="14343" name="Text Box 4"/>
          <p:cNvSpPr txBox="1">
            <a:spLocks noChangeArrowheads="1"/>
          </p:cNvSpPr>
          <p:nvPr/>
        </p:nvSpPr>
        <p:spPr bwMode="auto">
          <a:xfrm>
            <a:off x="5918200" y="2251075"/>
            <a:ext cx="3149600" cy="8350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400" b="1"/>
              <a:t>Wavelength Frame Multiplication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71500" y="768350"/>
            <a:ext cx="8289925" cy="618630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  <a:defRPr/>
            </a:pPr>
            <a:r>
              <a:rPr lang="en-US" sz="2000" b="1" dirty="0">
                <a:cs typeface="+mn-cs"/>
              </a:rPr>
              <a:t>Fully all-terrain pulse shaping tool for diffraction and inverted geometry spectroscopy at </a:t>
            </a:r>
            <a:r>
              <a:rPr lang="en-US" sz="2000" b="1" dirty="0" smtClean="0">
                <a:cs typeface="+mn-cs"/>
              </a:rPr>
              <a:t>(long) </a:t>
            </a:r>
            <a:r>
              <a:rPr lang="en-US" sz="2000" b="1" dirty="0">
                <a:cs typeface="+mn-cs"/>
              </a:rPr>
              <a:t>pulse sources: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dirty="0">
                <a:cs typeface="+mn-cs"/>
              </a:rPr>
              <a:t>Multiplexing chopper system with </a:t>
            </a:r>
            <a:r>
              <a:rPr lang="en-US" sz="2000" dirty="0">
                <a:solidFill>
                  <a:srgbClr val="FF0000"/>
                </a:solidFill>
                <a:cs typeface="+mn-cs"/>
              </a:rPr>
              <a:t>phase slewing to source: invisible for the </a:t>
            </a:r>
            <a:r>
              <a:rPr lang="en-US" sz="2000" dirty="0" smtClean="0">
                <a:solidFill>
                  <a:srgbClr val="FF0000"/>
                </a:solidFill>
                <a:cs typeface="+mn-cs"/>
              </a:rPr>
              <a:t>user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 smtClean="0">
                <a:cs typeface="+mn-cs"/>
              </a:rPr>
              <a:t>Chopper system looks for neutrons to a limited time </a:t>
            </a:r>
            <a:endParaRPr lang="en-US" sz="20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2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343" t="22281" r="12200" b="12200"/>
          <a:stretch/>
        </p:blipFill>
        <p:spPr>
          <a:xfrm>
            <a:off x="215517" y="1772816"/>
            <a:ext cx="8820979" cy="468052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4175" y="116632"/>
            <a:ext cx="86868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First experimental implementation of RRM diffraction</a:t>
            </a:r>
            <a:r>
              <a:rPr lang="hu-HU" altLang="en-US" b="1" dirty="0"/>
              <a:t>	</a:t>
            </a:r>
            <a:endParaRPr lang="hu-HU" altLang="en-US" sz="1600" dirty="0"/>
          </a:p>
          <a:p>
            <a:pPr>
              <a:spcBef>
                <a:spcPct val="50000"/>
              </a:spcBef>
            </a:pPr>
            <a:r>
              <a:rPr lang="en-US" altLang="en-US" sz="1600" dirty="0"/>
              <a:t>M. </a:t>
            </a:r>
            <a:r>
              <a:rPr lang="en-US" altLang="en-US" sz="1600" dirty="0" err="1"/>
              <a:t>Russina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Gy</a:t>
            </a:r>
            <a:r>
              <a:rPr lang="en-US" altLang="en-US" sz="1600" dirty="0"/>
              <a:t>. Kali, </a:t>
            </a:r>
            <a:r>
              <a:rPr lang="en-US" altLang="en-US" sz="1600" dirty="0" err="1"/>
              <a:t>Zs</a:t>
            </a:r>
            <a:r>
              <a:rPr lang="en-US" altLang="en-US" sz="1600" dirty="0"/>
              <a:t>. Santa, F. Mezei, 2010</a:t>
            </a:r>
            <a:endParaRPr lang="en-US" altLang="en-US" b="1" dirty="0"/>
          </a:p>
          <a:p>
            <a:pPr>
              <a:spcBef>
                <a:spcPct val="50000"/>
              </a:spcBef>
            </a:pPr>
            <a:endParaRPr lang="en-US" altLang="en-US" sz="2000" b="1" dirty="0"/>
          </a:p>
        </p:txBody>
      </p:sp>
      <p:sp>
        <p:nvSpPr>
          <p:cNvPr id="5" name="Szövegdoboz 23"/>
          <p:cNvSpPr txBox="1">
            <a:spLocks noChangeArrowheads="1"/>
          </p:cNvSpPr>
          <p:nvPr/>
        </p:nvSpPr>
        <p:spPr bwMode="auto">
          <a:xfrm>
            <a:off x="395536" y="1196752"/>
            <a:ext cx="7011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 dirty="0"/>
              <a:t>RRM for diffraction: Wavelength Frame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17548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FM-BP-2-DET-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063" y="862013"/>
            <a:ext cx="7602538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6"/>
          <p:cNvSpPr txBox="1">
            <a:spLocks noChangeArrowheads="1"/>
          </p:cNvSpPr>
          <p:nvPr/>
        </p:nvSpPr>
        <p:spPr bwMode="auto">
          <a:xfrm>
            <a:off x="384175" y="731838"/>
            <a:ext cx="84407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 as a function of time of detection: synchronous operation</a:t>
            </a:r>
          </a:p>
          <a:p>
            <a:pPr algn="l">
              <a:spcAft>
                <a:spcPts val="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Asynchronous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also possible by event recording ("list mode") </a:t>
            </a:r>
          </a:p>
          <a:p>
            <a:pPr algn="l">
              <a:spcAft>
                <a:spcPts val="0"/>
              </a:spcAft>
              <a:buClrTx/>
              <a:buFontTx/>
              <a:buNone/>
            </a:pPr>
            <a:endParaRPr lang="en-US" sz="800" b="1" dirty="0" smtClean="0">
              <a:solidFill>
                <a:srgbClr val="000000"/>
              </a:solidFill>
              <a:cs typeface="Arial" charset="0"/>
            </a:endParaRPr>
          </a:p>
          <a:p>
            <a:pPr algn="l">
              <a:spcAft>
                <a:spcPts val="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cs typeface="Arial" charset="0"/>
              </a:rPr>
              <a:t>				</a:t>
            </a:r>
          </a:p>
          <a:p>
            <a:pPr algn="l">
              <a:spcAft>
                <a:spcPts val="0"/>
              </a:spcAft>
              <a:buClrTx/>
              <a:buFontTx/>
              <a:buNone/>
            </a:pPr>
            <a:endParaRPr lang="en-US" sz="800" b="1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2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FM-EM-ASY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575" y="762000"/>
            <a:ext cx="764063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WFM-EM-M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0" y="2895600"/>
            <a:ext cx="3397250" cy="2420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Szövegdoboz 7"/>
          <p:cNvSpPr txBox="1">
            <a:spLocks noChangeArrowheads="1"/>
          </p:cNvSpPr>
          <p:nvPr/>
        </p:nvSpPr>
        <p:spPr bwMode="auto">
          <a:xfrm>
            <a:off x="6943725" y="2590800"/>
            <a:ext cx="1839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ct val="0"/>
              </a:spcAft>
              <a:buClrTx/>
              <a:buFontTx/>
              <a:buNone/>
            </a:pPr>
            <a:r>
              <a:rPr lang="hu-HU" sz="1800" dirty="0" smtClean="0">
                <a:solidFill>
                  <a:srgbClr val="000000"/>
                </a:solidFill>
                <a:cs typeface="Arial" charset="0"/>
              </a:rPr>
              <a:t>Monitor </a:t>
            </a:r>
            <a:r>
              <a:rPr lang="hu-HU" sz="1800" dirty="0" err="1" smtClean="0">
                <a:solidFill>
                  <a:srgbClr val="000000"/>
                </a:solidFill>
                <a:cs typeface="Arial" charset="0"/>
              </a:rPr>
              <a:t>spectra</a:t>
            </a:r>
            <a:r>
              <a:rPr lang="hu-HU" sz="1800" dirty="0" smtClean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algn="l">
              <a:spcAft>
                <a:spcPct val="0"/>
              </a:spcAft>
              <a:buClrTx/>
              <a:buFontTx/>
              <a:buNone/>
            </a:pPr>
            <a:endParaRPr lang="en-US" sz="18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84175" y="609600"/>
            <a:ext cx="8440738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 as a function of neutron flight time: </a:t>
            </a:r>
          </a:p>
          <a:p>
            <a:pPr algn="l">
              <a:spcAft>
                <a:spcPts val="600"/>
              </a:spcAft>
              <a:buClrTx/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asynchronous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synchronous operation (normalized by monitor) </a:t>
            </a:r>
          </a:p>
          <a:p>
            <a:pPr algn="l">
              <a:spcAft>
                <a:spcPts val="600"/>
              </a:spcAft>
              <a:buClrTx/>
              <a:buFontTx/>
              <a:buNone/>
            </a:pPr>
            <a:endParaRPr lang="en-US" sz="800" b="1" dirty="0" smtClean="0">
              <a:solidFill>
                <a:srgbClr val="000000"/>
              </a:solidFill>
              <a:cs typeface="Arial" charset="0"/>
            </a:endParaRPr>
          </a:p>
          <a:p>
            <a:pPr algn="l">
              <a:spcAft>
                <a:spcPts val="600"/>
              </a:spcAft>
              <a:buClrTx/>
              <a:buFontTx/>
              <a:buNone/>
            </a:pPr>
            <a:r>
              <a:rPr lang="en-US" sz="1800" b="1" dirty="0" smtClean="0">
                <a:solidFill>
                  <a:srgbClr val="000000"/>
                </a:solidFill>
                <a:cs typeface="Arial" charset="0"/>
              </a:rPr>
              <a:t>				</a:t>
            </a:r>
          </a:p>
          <a:p>
            <a:pPr algn="l">
              <a:spcAft>
                <a:spcPts val="600"/>
              </a:spcAft>
              <a:buClrTx/>
              <a:buFontTx/>
              <a:buNone/>
            </a:pPr>
            <a:endParaRPr lang="en-US" sz="800" b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5800" y="5518973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Fringe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benefits: ideal shaped short pulses with dial up length,</a:t>
            </a:r>
          </a:p>
          <a:p>
            <a:pPr algn="l">
              <a:spcAft>
                <a:spcPts val="0"/>
              </a:spcAft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multiplexing invisible and verified, single pulse work possible 	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382" t="19319" r="5029" b="10962"/>
          <a:stretch/>
        </p:blipFill>
        <p:spPr>
          <a:xfrm>
            <a:off x="35496" y="548680"/>
            <a:ext cx="8969978" cy="600409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9191625" cy="462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5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WFM implemented 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 pulsed source instrument: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J-PARC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l" eaLnBrk="0" hangingPunct="0">
              <a:spcBef>
                <a:spcPct val="25000"/>
              </a:spcBef>
            </a:pPr>
            <a:endParaRPr lang="en-US" b="1" dirty="0" smtClean="0">
              <a:latin typeface="Comic Sans MS" pitchFamily="66" charset="0"/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>
              <a:buNone/>
            </a:pPr>
            <a:r>
              <a:rPr lang="en-US" sz="1800" b="1" dirty="0">
                <a:sym typeface="Wingdings" pitchFamily="2" charset="2"/>
              </a:rPr>
              <a:t>							</a:t>
            </a:r>
            <a:endParaRPr lang="en-US" sz="14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  <a:p>
            <a:pPr algn="l" eaLnBrk="0" hangingPunct="0"/>
            <a:endParaRPr lang="en-US" sz="1800" b="1" dirty="0"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764704"/>
            <a:ext cx="2423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N. Takahashi et. al, 2011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7160" y="-27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Moderators for high beam intensity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115616"/>
            <a:ext cx="8305800" cy="5271791"/>
            <a:chOff x="685800" y="1115616"/>
            <a:chExt cx="8305800" cy="5271791"/>
          </a:xfrm>
        </p:grpSpPr>
        <p:pic>
          <p:nvPicPr>
            <p:cNvPr id="4" name="Picture 11" descr="Screen shot 2012-03-19 at 4.20.31 PM.png"/>
            <p:cNvPicPr>
              <a:picLocks noChangeAspect="1"/>
            </p:cNvPicPr>
            <p:nvPr/>
          </p:nvPicPr>
          <p:blipFill>
            <a:blip r:embed="rId2" cstate="print"/>
            <a:srcRect l="5268" t="61209" r="62633" b="7166"/>
            <a:stretch>
              <a:fillRect/>
            </a:stretch>
          </p:blipFill>
          <p:spPr bwMode="auto">
            <a:xfrm>
              <a:off x="1740340" y="1115616"/>
              <a:ext cx="5601983" cy="4224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Szövegdoboz 10"/>
            <p:cNvSpPr txBox="1"/>
            <p:nvPr/>
          </p:nvSpPr>
          <p:spPr>
            <a:xfrm>
              <a:off x="685800" y="5464077"/>
              <a:ext cx="830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Short pulse</a:t>
              </a:r>
              <a:r>
                <a:rPr lang="hu-HU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spallation</a:t>
              </a:r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sources </a:t>
              </a:r>
              <a:endParaRPr lang="en-US" b="1" dirty="0" smtClean="0">
                <a:solidFill>
                  <a:srgbClr val="1563FF"/>
                </a:solidFill>
                <a:latin typeface="Arial" pitchFamily="34" charset="0"/>
                <a:cs typeface="Arial" pitchFamily="34" charset="0"/>
                <a:sym typeface="Symbol"/>
              </a:endParaRPr>
            </a:p>
            <a:p>
              <a:pPr algn="l">
                <a:buNone/>
              </a:pPr>
              <a:r>
                <a:rPr lang="en-US" b="1" dirty="0">
                  <a:solidFill>
                    <a:srgbClr val="1563FF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pulse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parameters imposed by the source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 design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and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/or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fixed at 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	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each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beam</a:t>
              </a:r>
              <a:r>
                <a:rPr lang="hu-HU" b="1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line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4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7160" y="-27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err="1" smtClean="0"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2800" i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Bi</a:t>
            </a:r>
            <a:r>
              <a:rPr lang="en-US" sz="28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-spectral beam extraction:</a:t>
            </a:r>
            <a:endParaRPr lang="en-US" sz="2800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Kép 2" descr="HMI-Bi-spectr-source.tif"/>
          <p:cNvPicPr>
            <a:picLocks noChangeAspect="1"/>
          </p:cNvPicPr>
          <p:nvPr/>
        </p:nvPicPr>
        <p:blipFill>
          <a:blip r:embed="rId2"/>
          <a:srcRect t="22627"/>
          <a:stretch>
            <a:fillRect/>
          </a:stretch>
        </p:blipFill>
        <p:spPr bwMode="auto">
          <a:xfrm>
            <a:off x="467544" y="1268760"/>
            <a:ext cx="8418513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34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7160" y="-27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i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en-US" sz="28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oubles beam intensity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4" name="Picture 33" descr="Screen shot 2012-03-21 at 9.16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12" y="3501008"/>
            <a:ext cx="5274719" cy="3168352"/>
          </a:xfrm>
          <a:prstGeom prst="rect">
            <a:avLst/>
          </a:prstGeom>
        </p:spPr>
      </p:pic>
      <p:grpSp>
        <p:nvGrpSpPr>
          <p:cNvPr id="4" name="Csoportba foglalás 29"/>
          <p:cNvGrpSpPr>
            <a:grpSpLocks/>
          </p:cNvGrpSpPr>
          <p:nvPr/>
        </p:nvGrpSpPr>
        <p:grpSpPr bwMode="auto">
          <a:xfrm>
            <a:off x="97160" y="980728"/>
            <a:ext cx="5175771" cy="2588401"/>
            <a:chOff x="1295400" y="2667000"/>
            <a:chExt cx="6126164" cy="3563938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295400" y="2667000"/>
              <a:ext cx="6126164" cy="3475038"/>
              <a:chOff x="1152" y="1296"/>
              <a:chExt cx="9648" cy="5472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160" y="1728"/>
                <a:ext cx="7776" cy="3024"/>
                <a:chOff x="2160" y="1728"/>
                <a:chExt cx="7776" cy="3024"/>
              </a:xfrm>
            </p:grpSpPr>
            <p:grpSp>
              <p:nvGrpSpPr>
                <p:cNvPr id="22" name="Group 9"/>
                <p:cNvGrpSpPr>
                  <a:grpSpLocks/>
                </p:cNvGrpSpPr>
                <p:nvPr/>
              </p:nvGrpSpPr>
              <p:grpSpPr bwMode="auto">
                <a:xfrm>
                  <a:off x="2736" y="2304"/>
                  <a:ext cx="7200" cy="1296"/>
                  <a:chOff x="2736" y="2304"/>
                  <a:chExt cx="7200" cy="1296"/>
                </a:xfrm>
              </p:grpSpPr>
              <p:sp>
                <p:nvSpPr>
                  <p:cNvPr id="2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2304"/>
                    <a:ext cx="0" cy="576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736" y="3024"/>
                    <a:ext cx="0" cy="576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456"/>
                    <a:ext cx="547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896" y="3168"/>
                    <a:ext cx="504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68" y="2592"/>
                    <a:ext cx="1728" cy="57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68" y="2880"/>
                    <a:ext cx="1728" cy="576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" name="Line 16"/>
                <p:cNvSpPr>
                  <a:spLocks noChangeShapeType="1"/>
                </p:cNvSpPr>
                <p:nvPr/>
              </p:nvSpPr>
              <p:spPr bwMode="auto">
                <a:xfrm>
                  <a:off x="2160" y="1728"/>
                  <a:ext cx="576" cy="57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2160" y="3600"/>
                  <a:ext cx="576" cy="11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176" y="2592"/>
                  <a:ext cx="1152" cy="2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7920" y="2016"/>
                  <a:ext cx="288" cy="11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3888" y="3168"/>
                  <a:ext cx="288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Line 21"/>
              <p:cNvSpPr>
                <a:spLocks noChangeShapeType="1"/>
              </p:cNvSpPr>
              <p:nvPr/>
            </p:nvSpPr>
            <p:spPr bwMode="auto">
              <a:xfrm>
                <a:off x="2736" y="2592"/>
                <a:ext cx="3024" cy="115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 flipV="1">
                <a:off x="2736" y="3168"/>
                <a:ext cx="4176" cy="28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3"/>
              <p:cNvSpPr>
                <a:spLocks noChangeShapeType="1"/>
              </p:cNvSpPr>
              <p:nvPr/>
            </p:nvSpPr>
            <p:spPr bwMode="auto">
              <a:xfrm>
                <a:off x="6768" y="3168"/>
                <a:ext cx="345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736" y="3168"/>
                <a:ext cx="1728" cy="144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4464" y="3312"/>
                <a:ext cx="720" cy="43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6"/>
              <p:cNvSpPr>
                <a:spLocks noChangeShapeType="1"/>
              </p:cNvSpPr>
              <p:nvPr/>
            </p:nvSpPr>
            <p:spPr bwMode="auto">
              <a:xfrm>
                <a:off x="2736" y="2448"/>
                <a:ext cx="1296" cy="72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>
                <a:off x="4032" y="3168"/>
                <a:ext cx="2592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V="1">
                <a:off x="6624" y="3168"/>
                <a:ext cx="3600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9"/>
              <p:cNvSpPr>
                <a:spLocks noChangeShapeType="1"/>
              </p:cNvSpPr>
              <p:nvPr/>
            </p:nvSpPr>
            <p:spPr bwMode="auto">
              <a:xfrm>
                <a:off x="2304" y="5904"/>
                <a:ext cx="158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>
                <a:off x="2304" y="5472"/>
                <a:ext cx="158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31"/>
              <p:cNvSpPr>
                <a:spLocks noChangeArrowheads="1"/>
              </p:cNvSpPr>
              <p:nvPr/>
            </p:nvSpPr>
            <p:spPr bwMode="auto">
              <a:xfrm>
                <a:off x="1152" y="1296"/>
                <a:ext cx="9648" cy="547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9" name="Object 29"/>
            <p:cNvGraphicFramePr>
              <a:graphicFrameLocks noChangeAspect="1"/>
            </p:cNvGraphicFramePr>
            <p:nvPr/>
          </p:nvGraphicFramePr>
          <p:xfrm>
            <a:off x="1447800" y="2743200"/>
            <a:ext cx="5962650" cy="3487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" name="Dokument" r:id="rId4" imgW="5972760" imgH="3489480" progId="Word.Document.8">
                    <p:embed/>
                  </p:oleObj>
                </mc:Choice>
                <mc:Fallback>
                  <p:oleObj name="Dokument" r:id="rId4" imgW="5972760" imgH="3489480" progId="Word.Document.8">
                    <p:embed/>
                    <p:pic>
                      <p:nvPicPr>
                        <p:cNvPr id="9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7800" y="2743200"/>
                          <a:ext cx="5962650" cy="3487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63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6032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Flat moderators offer enhanced brightness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7258" y="4005064"/>
            <a:ext cx="4570512" cy="2718033"/>
          </a:xfrm>
          <a:prstGeom prst="rect">
            <a:avLst/>
          </a:prstGeom>
        </p:spPr>
        <p:txBody>
          <a:bodyPr lIns="85707" tIns="42853" rIns="85707" bIns="42853">
            <a:spAutoFit/>
          </a:bodyPr>
          <a:lstStyle/>
          <a:p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Thermal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neutrons arriving from the surroundings are transformed into cold ones within about 1 cm of the walls of the moderator vessel </a:t>
            </a:r>
            <a:endParaRPr lang="en-US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the direction of these walls this intense layer of cold neutrons can be seen from the outside into depths comparable to 10 cm. </a:t>
            </a:r>
          </a:p>
        </p:txBody>
      </p:sp>
      <p:pic>
        <p:nvPicPr>
          <p:cNvPr id="7" name="Picture 6" descr="Screen Shot 2014-02-26 at 1.24.2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" y="4006553"/>
            <a:ext cx="4141895" cy="2806823"/>
          </a:xfrm>
          <a:prstGeom prst="rect">
            <a:avLst/>
          </a:prstGeom>
        </p:spPr>
      </p:pic>
      <p:pic>
        <p:nvPicPr>
          <p:cNvPr id="9" name="Picture 8" descr="Screen Shot 2014-06-04 at 10.35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124633" cy="21602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4-02-26 at 1.23.33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" y="1049684"/>
            <a:ext cx="4141895" cy="281136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7160" y="-171400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Moderators for high beam intensity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4267200" y="2489200"/>
            <a:ext cx="76200" cy="28448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025525" y="792163"/>
            <a:ext cx="8118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Part of spectrum used by a diffractometer for large structures (e.g. biological membranes) </a:t>
            </a:r>
          </a:p>
          <a:p>
            <a:pPr eaLnBrk="1" hangingPunct="1"/>
            <a:r>
              <a:rPr lang="en-GB" altLang="en-US" sz="2400" dirty="0"/>
              <a:t>			</a:t>
            </a:r>
            <a:r>
              <a:rPr lang="en-GB" altLang="en-US" sz="2000" dirty="0"/>
              <a:t>continuous source 	</a:t>
            </a:r>
            <a:endParaRPr lang="en-GB" altLang="en-US" sz="2400" dirty="0"/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5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096541"/>
            <a:ext cx="5554663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160" y="-243408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1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5-08-17 at 17.13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08" y="3850238"/>
            <a:ext cx="5127104" cy="3467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434538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confirmation at J-PARC of physics effects behind flat moderator concept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10" name="Picture 9" descr="Screen Shot 2014-01-27 at 9.34.1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2314" r="7273" b="25521"/>
          <a:stretch/>
        </p:blipFill>
        <p:spPr>
          <a:xfrm>
            <a:off x="909968" y="4345783"/>
            <a:ext cx="3112139" cy="23955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6453336"/>
            <a:ext cx="106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(Kai, 2004)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stomShape 2"/>
          <p:cNvSpPr/>
          <p:nvPr/>
        </p:nvSpPr>
        <p:spPr>
          <a:xfrm>
            <a:off x="179512" y="611789"/>
            <a:ext cx="5904656" cy="18722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Brightness distribution of cold coupled moderator performed at MLF at J-PARC in April 2015 by J-PARC-ESS team</a:t>
            </a:r>
          </a:p>
          <a:p>
            <a:pPr>
              <a:lnSpc>
                <a:spcPct val="100000"/>
              </a:lnSpc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Preliminary results give full confirmation of the brightness distribution across the moderator: higher in target and reflector side</a:t>
            </a:r>
          </a:p>
          <a:p>
            <a:pPr>
              <a:lnSpc>
                <a:spcPct val="100000"/>
              </a:lnSpc>
            </a:pPr>
            <a:endParaRPr lang="en-US" b="1" u="sng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confirmation of physics</a:t>
            </a: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principles of flat moderators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81006" y="480984"/>
            <a:ext cx="3262994" cy="2542600"/>
            <a:chOff x="4572001" y="2555841"/>
            <a:chExt cx="4466151" cy="3465447"/>
          </a:xfrm>
        </p:grpSpPr>
        <p:pic>
          <p:nvPicPr>
            <p:cNvPr id="15" name="Kép 8"/>
            <p:cNvPicPr/>
            <p:nvPr/>
          </p:nvPicPr>
          <p:blipFill>
            <a:blip r:embed="rId4"/>
            <a:srcRect l="27626" t="23091" r="39397" b="15808"/>
            <a:stretch>
              <a:fillRect/>
            </a:stretch>
          </p:blipFill>
          <p:spPr bwMode="auto">
            <a:xfrm>
              <a:off x="4572001" y="2797686"/>
              <a:ext cx="3589733" cy="322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973539" y="5445224"/>
              <a:ext cx="822597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5719" rtlCol="0" anchor="t">
              <a:spAutoFit/>
            </a:bodyPr>
            <a:lstStyle/>
            <a:p>
              <a:pPr defTabSz="428625" latinLnBrk="1" hangingPunct="0"/>
              <a:r>
                <a:rPr lang="en-US" sz="2300" b="1" dirty="0">
                  <a:solidFill>
                    <a:schemeClr val="bg1"/>
                  </a:solidFill>
                  <a:latin typeface="+mj-lt"/>
                </a:rPr>
                <a:t>J-PARC</a:t>
              </a:r>
              <a:endParaRPr lang="sv-SE" sz="2300" b="1" dirty="0">
                <a:solidFill>
                  <a:schemeClr val="bg1"/>
                </a:solidFill>
                <a:latin typeface="+mj-lt"/>
                <a:sym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24147" y="2555841"/>
              <a:ext cx="1714005" cy="35656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5719" rtlCol="0" anchor="t">
              <a:spAutoFit/>
            </a:bodyPr>
            <a:lstStyle/>
            <a:p>
              <a:pPr defTabSz="428625" latinLnBrk="1" hangingPunct="0"/>
              <a:r>
                <a:rPr lang="en-US" sz="1700" b="1" dirty="0">
                  <a:solidFill>
                    <a:srgbClr val="000000"/>
                  </a:solidFill>
                  <a:latin typeface="+mj-lt"/>
                  <a:ea typeface="Helvetica"/>
                  <a:cs typeface="Helvetica"/>
                  <a:sym typeface="Helvetica"/>
                </a:rPr>
                <a:t> &gt;99% </a:t>
              </a:r>
              <a:r>
                <a:rPr lang="en-US" sz="1700" b="1" dirty="0" smtClean="0">
                  <a:solidFill>
                    <a:srgbClr val="000000"/>
                  </a:solidFill>
                  <a:latin typeface="+mj-lt"/>
                  <a:ea typeface="Helvetica"/>
                  <a:cs typeface="Helvetica"/>
                  <a:sym typeface="Helvetica"/>
                </a:rPr>
                <a:t>para-H</a:t>
              </a:r>
              <a:endParaRPr lang="sv-SE" sz="1700" b="1" dirty="0">
                <a:solidFill>
                  <a:srgbClr val="000000"/>
                </a:solidFill>
                <a:latin typeface="+mj-lt"/>
                <a:ea typeface="Helvetica"/>
                <a:cs typeface="Helvetica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5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Shape 266"/>
          <p:cNvSpPr txBox="1">
            <a:spLocks/>
          </p:cNvSpPr>
          <p:nvPr/>
        </p:nvSpPr>
        <p:spPr>
          <a:xfrm>
            <a:off x="357187" y="-99392"/>
            <a:ext cx="7139138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l" defTabSz="914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2pPr>
            <a:lvl3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3pPr>
            <a:lvl4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4pPr>
            <a:lvl5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5pPr>
            <a:lvl6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6pPr>
            <a:lvl7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7pPr>
            <a:lvl8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8pPr>
            <a:lvl9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Perturbed flux increase vs. wavelength 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495" y="5253007"/>
            <a:ext cx="338546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Thermal flux: not directional,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also enhanced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- less reflector removed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- center closer to target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 - …?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" y="939049"/>
            <a:ext cx="5203319" cy="34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679949" y="720871"/>
            <a:ext cx="4500563" cy="3921991"/>
            <a:chOff x="228600" y="2667001"/>
            <a:chExt cx="4800600" cy="4183457"/>
          </a:xfrm>
        </p:grpSpPr>
        <p:pic>
          <p:nvPicPr>
            <p:cNvPr id="14" name="Picture 1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67001"/>
              <a:ext cx="4343400" cy="364183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295400" y="5486400"/>
              <a:ext cx="2514600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95400" y="5562600"/>
              <a:ext cx="2667000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ash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447800" y="5562600"/>
              <a:ext cx="228600" cy="1010859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Box 17"/>
            <p:cNvSpPr txBox="1"/>
            <p:nvPr/>
          </p:nvSpPr>
          <p:spPr>
            <a:xfrm>
              <a:off x="533400" y="6573459"/>
              <a:ext cx="4495800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defTabSz="428625" latinLnBrk="1" hangingPunct="0"/>
              <a:r>
                <a:rPr lang="en-US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Conv. </a:t>
              </a:r>
              <a:r>
                <a:rPr lang="en-US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moderator</a:t>
              </a:r>
              <a:r>
                <a:rPr lang="en-US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       Volume moderator</a:t>
              </a:r>
              <a:endParaRPr lang="sv-SE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3581400" y="5257800"/>
              <a:ext cx="152400" cy="1315660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5050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939" y="4581128"/>
            <a:ext cx="2791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Low-D xyz moderator</a:t>
            </a:r>
          </a:p>
          <a:p>
            <a:r>
              <a:rPr lang="en-US" sz="2000" b="1" dirty="0" smtClean="0">
                <a:latin typeface="Arial"/>
                <a:cs typeface="Arial"/>
              </a:rPr>
              <a:t>brightness </a:t>
            </a:r>
          </a:p>
          <a:p>
            <a:r>
              <a:rPr lang="en-US" sz="2000" b="1" dirty="0" smtClean="0">
                <a:latin typeface="Arial"/>
                <a:cs typeface="Arial"/>
              </a:rPr>
              <a:t>(depth z = 15 cm)</a:t>
            </a:r>
            <a:endParaRPr lang="en-US" sz="2000" b="1" dirty="0" smtClean="0">
              <a:latin typeface="Arial"/>
              <a:cs typeface="Arial"/>
              <a:sym typeface="Symbo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4744" y="2105561"/>
            <a:ext cx="4158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Directionality:</a:t>
            </a:r>
          </a:p>
          <a:p>
            <a:r>
              <a:rPr lang="en-US" sz="2000" b="1" dirty="0" smtClean="0">
                <a:latin typeface="Arial"/>
                <a:cs typeface="Arial"/>
              </a:rPr>
              <a:t>1.5 cm x 1.5 cm</a:t>
            </a:r>
          </a:p>
          <a:p>
            <a:r>
              <a:rPr lang="en-US" sz="2000" b="1" dirty="0" smtClean="0">
                <a:latin typeface="Arial"/>
                <a:cs typeface="Arial"/>
                <a:sym typeface="Symbol"/>
              </a:rPr>
              <a:t>tube moderator</a:t>
            </a:r>
          </a:p>
          <a:p>
            <a:r>
              <a:rPr lang="en-US" sz="2000" b="1" dirty="0" smtClean="0">
                <a:latin typeface="Arial"/>
                <a:cs typeface="Arial"/>
                <a:sym typeface="Symbol"/>
              </a:rPr>
              <a:t> </a:t>
            </a:r>
          </a:p>
        </p:txBody>
      </p:sp>
      <p:sp>
        <p:nvSpPr>
          <p:cNvPr id="11" name="Shape 266"/>
          <p:cNvSpPr txBox="1">
            <a:spLocks/>
          </p:cNvSpPr>
          <p:nvPr/>
        </p:nvSpPr>
        <p:spPr>
          <a:xfrm>
            <a:off x="357187" y="-99392"/>
            <a:ext cx="7139138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l" defTabSz="914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2pPr>
            <a:lvl3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3pPr>
            <a:lvl4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4pPr>
            <a:lvl5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5pPr>
            <a:lvl6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6pPr>
            <a:lvl7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7pPr>
            <a:lvl8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8pPr>
            <a:lvl9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dimensional para-H</a:t>
            </a:r>
            <a:r>
              <a:rPr lang="en-US" sz="2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moderators: </a:t>
            </a: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for reactors,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65104"/>
            <a:ext cx="3509676" cy="239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92280" y="4725144"/>
            <a:ext cx="4158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Directional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oderator:</a:t>
            </a:r>
          </a:p>
          <a:p>
            <a:r>
              <a:rPr lang="en-US" sz="2000" b="1" dirty="0">
                <a:latin typeface="Arial"/>
                <a:cs typeface="Arial"/>
              </a:rPr>
              <a:t>s</a:t>
            </a:r>
            <a:r>
              <a:rPr lang="en-US" sz="2000" b="1" dirty="0" smtClean="0">
                <a:latin typeface="Arial"/>
                <a:cs typeface="Arial"/>
              </a:rPr>
              <a:t>hape induced</a:t>
            </a:r>
          </a:p>
          <a:p>
            <a:endParaRPr lang="en-US" sz="2000" b="1" dirty="0" smtClean="0">
              <a:latin typeface="Arial"/>
              <a:cs typeface="Arial"/>
              <a:sym typeface="Symbol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3203848" y="5560606"/>
            <a:ext cx="288032" cy="820722"/>
          </a:xfrm>
          <a:prstGeom prst="trapezoid">
            <a:avLst/>
          </a:prstGeom>
          <a:solidFill>
            <a:srgbClr val="63AA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381598" y="5560606"/>
            <a:ext cx="2009136" cy="41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3333"/>
          <a:stretch/>
        </p:blipFill>
        <p:spPr bwMode="auto">
          <a:xfrm>
            <a:off x="-36512" y="620688"/>
            <a:ext cx="7388226" cy="283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60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-900608" y="-338983"/>
            <a:ext cx="10621888" cy="8160471"/>
            <a:chOff x="-900608" y="-338983"/>
            <a:chExt cx="10621888" cy="8160471"/>
          </a:xfrm>
        </p:grpSpPr>
        <p:pic>
          <p:nvPicPr>
            <p:cNvPr id="97" name="Picture 96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082" t="13655" r="-138" b="62279"/>
            <a:stretch/>
          </p:blipFill>
          <p:spPr bwMode="auto">
            <a:xfrm>
              <a:off x="7633094" y="1952483"/>
              <a:ext cx="1584130" cy="885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TextBox 97"/>
            <p:cNvSpPr txBox="1"/>
            <p:nvPr/>
          </p:nvSpPr>
          <p:spPr>
            <a:xfrm>
              <a:off x="7712007" y="1137518"/>
              <a:ext cx="1505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“Butterfly “  bi-spectral moderator</a:t>
              </a:r>
              <a:endParaRPr lang="sv-SE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065096" y="4581128"/>
              <a:ext cx="1358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ESS pulse shapes</a:t>
              </a:r>
              <a:endParaRPr lang="sv-SE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8840416" y="2837766"/>
              <a:ext cx="304800" cy="194391"/>
            </a:xfrm>
            <a:prstGeom prst="straightConnector1">
              <a:avLst/>
            </a:prstGeom>
            <a:ln w="38100">
              <a:solidFill>
                <a:srgbClr val="5FA7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H="1">
              <a:off x="7690757" y="2841673"/>
              <a:ext cx="230323" cy="299295"/>
            </a:xfrm>
            <a:prstGeom prst="straightConnector1">
              <a:avLst/>
            </a:prstGeom>
            <a:ln w="38100">
              <a:solidFill>
                <a:srgbClr val="5FA7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8762224" y="2852936"/>
              <a:ext cx="22952" cy="368182"/>
            </a:xfrm>
            <a:prstGeom prst="straightConnector1">
              <a:avLst/>
            </a:prstGeom>
            <a:ln w="38100">
              <a:solidFill>
                <a:srgbClr val="5FA7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7993088" y="2851338"/>
              <a:ext cx="0" cy="361638"/>
            </a:xfrm>
            <a:prstGeom prst="straightConnector1">
              <a:avLst/>
            </a:prstGeom>
            <a:ln w="38100">
              <a:solidFill>
                <a:srgbClr val="5FA7E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8429135" y="2744259"/>
              <a:ext cx="186691" cy="2564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8137104" y="2740496"/>
              <a:ext cx="186691" cy="2564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>
              <a:off x="8376040" y="2783777"/>
              <a:ext cx="0" cy="3571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241176" y="832104"/>
              <a:ext cx="9144000" cy="120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224" y="4287709"/>
              <a:ext cx="5638800" cy="255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70417" y="3441844"/>
              <a:ext cx="4647559" cy="2994794"/>
              <a:chOff x="965091" y="2895600"/>
              <a:chExt cx="4647559" cy="2994794"/>
            </a:xfrm>
          </p:grpSpPr>
          <p:sp>
            <p:nvSpPr>
              <p:cNvPr id="73" name="Rectangle 72"/>
              <p:cNvSpPr/>
              <p:nvPr/>
            </p:nvSpPr>
            <p:spPr>
              <a:xfrm rot="303801">
                <a:off x="965091" y="2918594"/>
                <a:ext cx="478751" cy="2971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622050" y="4503465"/>
                <a:ext cx="990600" cy="13449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5400000">
                <a:off x="1947672" y="2533650"/>
                <a:ext cx="990600" cy="1714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5400000">
                <a:off x="2590800" y="1988866"/>
                <a:ext cx="990600" cy="3429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926976" y="3906709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7376" y="4744909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5598" y="4744909"/>
              <a:ext cx="1500378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32248" y="1524001"/>
              <a:ext cx="1086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ym typeface="Symbol"/>
                </a:rPr>
                <a:t> = 3 Å</a:t>
              </a:r>
              <a:endParaRPr lang="sv-SE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91048" y="2514601"/>
              <a:ext cx="1714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h=3 cm, w=8 cm </a:t>
              </a:r>
            </a:p>
            <a:p>
              <a:r>
                <a:rPr lang="en-US" dirty="0" smtClean="0"/>
                <a:t>cold  moderator</a:t>
              </a:r>
              <a:endParaRPr lang="sv-SE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4176" y="4491402"/>
              <a:ext cx="1519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TDR (2013)</a:t>
              </a:r>
              <a:endParaRPr lang="sv-SE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863403" y="5622734"/>
              <a:ext cx="1844084" cy="787474"/>
            </a:xfrm>
            <a:custGeom>
              <a:avLst/>
              <a:gdLst>
                <a:gd name="connsiteX0" fmla="*/ 0 w 1967023"/>
                <a:gd name="connsiteY0" fmla="*/ 839972 h 839972"/>
                <a:gd name="connsiteX1" fmla="*/ 138223 w 1967023"/>
                <a:gd name="connsiteY1" fmla="*/ 425302 h 839972"/>
                <a:gd name="connsiteX2" fmla="*/ 265814 w 1967023"/>
                <a:gd name="connsiteY2" fmla="*/ 223284 h 839972"/>
                <a:gd name="connsiteX3" fmla="*/ 414670 w 1967023"/>
                <a:gd name="connsiteY3" fmla="*/ 106326 h 839972"/>
                <a:gd name="connsiteX4" fmla="*/ 574158 w 1967023"/>
                <a:gd name="connsiteY4" fmla="*/ 42530 h 839972"/>
                <a:gd name="connsiteX5" fmla="*/ 744279 w 1967023"/>
                <a:gd name="connsiteY5" fmla="*/ 10633 h 839972"/>
                <a:gd name="connsiteX6" fmla="*/ 1967023 w 1967023"/>
                <a:gd name="connsiteY6" fmla="*/ 0 h 83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7023" h="839972">
                  <a:moveTo>
                    <a:pt x="0" y="839972"/>
                  </a:moveTo>
                  <a:cubicBezTo>
                    <a:pt x="46960" y="684027"/>
                    <a:pt x="93921" y="528083"/>
                    <a:pt x="138223" y="425302"/>
                  </a:cubicBezTo>
                  <a:cubicBezTo>
                    <a:pt x="182525" y="322521"/>
                    <a:pt x="219740" y="276447"/>
                    <a:pt x="265814" y="223284"/>
                  </a:cubicBezTo>
                  <a:cubicBezTo>
                    <a:pt x="311888" y="170121"/>
                    <a:pt x="363279" y="136452"/>
                    <a:pt x="414670" y="106326"/>
                  </a:cubicBezTo>
                  <a:cubicBezTo>
                    <a:pt x="466061" y="76200"/>
                    <a:pt x="519223" y="58479"/>
                    <a:pt x="574158" y="42530"/>
                  </a:cubicBezTo>
                  <a:cubicBezTo>
                    <a:pt x="629093" y="26581"/>
                    <a:pt x="512135" y="17721"/>
                    <a:pt x="744279" y="10633"/>
                  </a:cubicBezTo>
                  <a:cubicBezTo>
                    <a:pt x="976423" y="3545"/>
                    <a:pt x="1471723" y="1772"/>
                    <a:pt x="1967023" y="0"/>
                  </a:cubicBezTo>
                </a:path>
              </a:pathLst>
            </a:custGeom>
            <a:noFill/>
            <a:ln w="28575" cap="flat">
              <a:solidFill>
                <a:schemeClr val="tx1"/>
              </a:solidFill>
              <a:prstDash val="dash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5724" tIns="42862" rIns="85724" bIns="42862" numCol="1" spcCol="35719" rtlCol="0" anchor="t">
              <a:noAutofit/>
            </a:bodyPr>
            <a:lstStyle/>
            <a:p>
              <a:pPr defTabSz="857250" latinLnBrk="1" hangingPunct="0"/>
              <a:endParaRPr lang="sv-SE" sz="1700">
                <a:solidFill>
                  <a:srgbClr val="000000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747359" y="5650166"/>
              <a:ext cx="757570" cy="777505"/>
            </a:xfrm>
            <a:custGeom>
              <a:avLst/>
              <a:gdLst>
                <a:gd name="connsiteX0" fmla="*/ 0 w 808075"/>
                <a:gd name="connsiteY0" fmla="*/ 0 h 829339"/>
                <a:gd name="connsiteX1" fmla="*/ 95693 w 808075"/>
                <a:gd name="connsiteY1" fmla="*/ 350874 h 829339"/>
                <a:gd name="connsiteX2" fmla="*/ 191386 w 808075"/>
                <a:gd name="connsiteY2" fmla="*/ 552893 h 829339"/>
                <a:gd name="connsiteX3" fmla="*/ 329610 w 808075"/>
                <a:gd name="connsiteY3" fmla="*/ 701749 h 829339"/>
                <a:gd name="connsiteX4" fmla="*/ 499731 w 808075"/>
                <a:gd name="connsiteY4" fmla="*/ 776177 h 829339"/>
                <a:gd name="connsiteX5" fmla="*/ 808075 w 808075"/>
                <a:gd name="connsiteY5" fmla="*/ 829339 h 82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8075" h="829339">
                  <a:moveTo>
                    <a:pt x="0" y="0"/>
                  </a:moveTo>
                  <a:cubicBezTo>
                    <a:pt x="31897" y="129362"/>
                    <a:pt x="63795" y="258725"/>
                    <a:pt x="95693" y="350874"/>
                  </a:cubicBezTo>
                  <a:cubicBezTo>
                    <a:pt x="127591" y="443023"/>
                    <a:pt x="152400" y="494414"/>
                    <a:pt x="191386" y="552893"/>
                  </a:cubicBezTo>
                  <a:cubicBezTo>
                    <a:pt x="230372" y="611372"/>
                    <a:pt x="278219" y="664535"/>
                    <a:pt x="329610" y="701749"/>
                  </a:cubicBezTo>
                  <a:cubicBezTo>
                    <a:pt x="381001" y="738963"/>
                    <a:pt x="419987" y="754912"/>
                    <a:pt x="499731" y="776177"/>
                  </a:cubicBezTo>
                  <a:cubicBezTo>
                    <a:pt x="579475" y="797442"/>
                    <a:pt x="693775" y="813390"/>
                    <a:pt x="808075" y="829339"/>
                  </a:cubicBezTo>
                </a:path>
              </a:pathLst>
            </a:custGeom>
            <a:noFill/>
            <a:ln w="28575" cap="flat">
              <a:solidFill>
                <a:schemeClr val="tx1"/>
              </a:solidFill>
              <a:prstDash val="dash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5724" tIns="42862" rIns="85724" bIns="42862" numCol="1" spcCol="35719" rtlCol="0" anchor="t">
              <a:noAutofit/>
            </a:bodyPr>
            <a:lstStyle/>
            <a:p>
              <a:pPr defTabSz="857250" latinLnBrk="1" hangingPunct="0"/>
              <a:endParaRPr lang="sv-SE" sz="170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31776" y="5013134"/>
              <a:ext cx="1649169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5719" rtlCol="0" anchor="t">
              <a:spAutoFit/>
            </a:bodyPr>
            <a:lstStyle/>
            <a:p>
              <a:pPr defTabSz="428625" latinLnBrk="1" hangingPunct="0"/>
              <a:endParaRPr lang="en-US" dirty="0">
                <a:solidFill>
                  <a:srgbClr val="000000"/>
                </a:solidFill>
                <a:cs typeface="Arial" panose="020B0604020202020204" pitchFamily="34" charset="0"/>
                <a:sym typeface="Helvetica"/>
              </a:endParaRPr>
            </a:p>
            <a:p>
              <a:pPr defTabSz="428625" latinLnBrk="1" hangingPunct="0"/>
              <a:r>
                <a:rPr lang="en-US" dirty="0">
                  <a:solidFill>
                    <a:srgbClr val="000000"/>
                  </a:solidFill>
                  <a:cs typeface="Helvetica" panose="020B0604020202020204" pitchFamily="34" charset="0"/>
                </a:rPr>
                <a:t>Conv. mod</a:t>
              </a:r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 (2010)</a:t>
              </a:r>
              <a:endParaRPr lang="sv-SE" dirty="0">
                <a:solidFill>
                  <a:srgbClr val="000000"/>
                </a:solidFill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63552" y="5387296"/>
              <a:ext cx="87747" cy="3348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667225" y="5536865"/>
              <a:ext cx="3723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3319536" y="5291469"/>
              <a:ext cx="807840" cy="51379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3535560" y="3240062"/>
              <a:ext cx="3723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 rot="16200000">
              <a:off x="3250663" y="3067397"/>
              <a:ext cx="92013" cy="3337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031504" y="2996953"/>
              <a:ext cx="936104" cy="51379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463552" y="5507941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</a:t>
              </a:r>
              <a:r>
                <a:rPr lang="en-US" sz="1600" baseline="-25000" dirty="0"/>
                <a:t>2</a:t>
              </a:r>
              <a:endParaRPr lang="sv-SE" sz="16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39888" y="3200401"/>
              <a:ext cx="711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p-H</a:t>
              </a:r>
              <a:r>
                <a:rPr lang="en-US" sz="1600" baseline="-25000" dirty="0" smtClean="0"/>
                <a:t>2</a:t>
              </a:r>
              <a:endParaRPr lang="sv-SE" sz="16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>
              <a:off x="2855598" y="3510748"/>
              <a:ext cx="184290" cy="940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2852032" y="5797297"/>
              <a:ext cx="475875" cy="1806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3751584" y="2924945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</a:t>
              </a:r>
              <a:endParaRPr lang="sv-SE" sz="16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91564" y="5229201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</a:t>
              </a:r>
              <a:endParaRPr lang="sv-SE" sz="16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-115286" y="836713"/>
              <a:ext cx="40453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4556448" y="1569664"/>
              <a:ext cx="4788599" cy="5288337"/>
              <a:chOff x="4535929" y="1052549"/>
              <a:chExt cx="4788599" cy="5824437"/>
            </a:xfrm>
          </p:grpSpPr>
          <p:pic>
            <p:nvPicPr>
              <p:cNvPr id="33" name="Picture 3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5929" y="4208460"/>
                <a:ext cx="4788599" cy="2668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 rot="303801">
                <a:off x="5002498" y="3552131"/>
                <a:ext cx="526079" cy="2971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269729" y="5049707"/>
                <a:ext cx="970788" cy="13449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5400000">
                <a:off x="6012313" y="3097037"/>
                <a:ext cx="990600" cy="16802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506717" y="3906707"/>
                <a:ext cx="298704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909309" y="4744907"/>
                <a:ext cx="298704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5400000">
                <a:off x="6551435" y="2549926"/>
                <a:ext cx="990600" cy="3360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471443" y="4655945"/>
                <a:ext cx="1470371" cy="738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45" name="Rectangle 5"/>
              <p:cNvSpPr>
                <a:spLocks noChangeArrowheads="1"/>
              </p:cNvSpPr>
              <p:nvPr/>
            </p:nvSpPr>
            <p:spPr bwMode="auto">
              <a:xfrm>
                <a:off x="5305111" y="6319644"/>
                <a:ext cx="84960" cy="203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</a:t>
                </a:r>
                <a:endParaRPr kumimoji="0" lang="sv-SE" altLang="sv-S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966870" y="2033394"/>
                <a:ext cx="543775" cy="4400550"/>
                <a:chOff x="4859337" y="790575"/>
                <a:chExt cx="533401" cy="5362575"/>
              </a:xfrm>
            </p:grpSpPr>
            <p:sp>
              <p:nvSpPr>
                <p:cNvPr id="51" name="Rectangle 6"/>
                <p:cNvSpPr>
                  <a:spLocks noChangeArrowheads="1"/>
                </p:cNvSpPr>
                <p:nvPr/>
              </p:nvSpPr>
              <p:spPr bwMode="auto">
                <a:xfrm>
                  <a:off x="4859337" y="4635498"/>
                  <a:ext cx="333354" cy="24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12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2x10</a:t>
                  </a:r>
                  <a:endParaRPr kumimoji="0" lang="sv-SE" altLang="sv-S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7"/>
                <p:cNvSpPr>
                  <a:spLocks noChangeArrowheads="1"/>
                </p:cNvSpPr>
                <p:nvPr/>
              </p:nvSpPr>
              <p:spPr bwMode="auto">
                <a:xfrm>
                  <a:off x="5173662" y="4616451"/>
                  <a:ext cx="97490" cy="1445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7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14</a:t>
                  </a:r>
                  <a:endParaRPr kumimoji="0" lang="sv-SE" altLang="sv-S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ectangle 8"/>
                <p:cNvSpPr>
                  <a:spLocks noChangeArrowheads="1"/>
                </p:cNvSpPr>
                <p:nvPr/>
              </p:nvSpPr>
              <p:spPr bwMode="auto">
                <a:xfrm>
                  <a:off x="4859337" y="3208339"/>
                  <a:ext cx="333354" cy="24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12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4x10</a:t>
                  </a:r>
                  <a:endParaRPr kumimoji="0" lang="sv-SE" altLang="sv-S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Rectangle 9"/>
                <p:cNvSpPr>
                  <a:spLocks noChangeArrowheads="1"/>
                </p:cNvSpPr>
                <p:nvPr/>
              </p:nvSpPr>
              <p:spPr bwMode="auto">
                <a:xfrm>
                  <a:off x="5173662" y="3189288"/>
                  <a:ext cx="97490" cy="1445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7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14</a:t>
                  </a:r>
                  <a:endParaRPr kumimoji="0" lang="sv-SE" altLang="sv-S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Rectangle 10"/>
                <p:cNvSpPr>
                  <a:spLocks noChangeArrowheads="1"/>
                </p:cNvSpPr>
                <p:nvPr/>
              </p:nvSpPr>
              <p:spPr bwMode="auto">
                <a:xfrm>
                  <a:off x="4859337" y="1763712"/>
                  <a:ext cx="333354" cy="24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6x10</a:t>
                  </a:r>
                  <a:endParaRPr kumimoji="0" lang="sv-SE" altLang="sv-SE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Rectangle 11"/>
                <p:cNvSpPr>
                  <a:spLocks noChangeArrowheads="1"/>
                </p:cNvSpPr>
                <p:nvPr/>
              </p:nvSpPr>
              <p:spPr bwMode="auto">
                <a:xfrm>
                  <a:off x="5173662" y="1758950"/>
                  <a:ext cx="97490" cy="1445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sv-SE" altLang="sv-SE" sz="7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14</a:t>
                  </a:r>
                  <a:endParaRPr kumimoji="0" lang="sv-SE" altLang="sv-S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Line 12"/>
                <p:cNvSpPr>
                  <a:spLocks noChangeShapeType="1"/>
                </p:cNvSpPr>
                <p:nvPr/>
              </p:nvSpPr>
              <p:spPr bwMode="auto">
                <a:xfrm>
                  <a:off x="5334000" y="6153150"/>
                  <a:ext cx="5873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58" name="Line 13"/>
                <p:cNvSpPr>
                  <a:spLocks noChangeShapeType="1"/>
                </p:cNvSpPr>
                <p:nvPr/>
              </p:nvSpPr>
              <p:spPr bwMode="auto">
                <a:xfrm>
                  <a:off x="5334000" y="5794375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59" name="Line 14"/>
                <p:cNvSpPr>
                  <a:spLocks noChangeShapeType="1"/>
                </p:cNvSpPr>
                <p:nvPr/>
              </p:nvSpPr>
              <p:spPr bwMode="auto">
                <a:xfrm>
                  <a:off x="5334000" y="5438775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0" name="Line 15"/>
                <p:cNvSpPr>
                  <a:spLocks noChangeShapeType="1"/>
                </p:cNvSpPr>
                <p:nvPr/>
              </p:nvSpPr>
              <p:spPr bwMode="auto">
                <a:xfrm>
                  <a:off x="5334000" y="5081588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1" name="Line 16"/>
                <p:cNvSpPr>
                  <a:spLocks noChangeShapeType="1"/>
                </p:cNvSpPr>
                <p:nvPr/>
              </p:nvSpPr>
              <p:spPr bwMode="auto">
                <a:xfrm>
                  <a:off x="5334000" y="4722813"/>
                  <a:ext cx="5873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2" name="Line 17"/>
                <p:cNvSpPr>
                  <a:spLocks noChangeShapeType="1"/>
                </p:cNvSpPr>
                <p:nvPr/>
              </p:nvSpPr>
              <p:spPr bwMode="auto">
                <a:xfrm>
                  <a:off x="5334000" y="4367213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3" name="Line 18"/>
                <p:cNvSpPr>
                  <a:spLocks noChangeShapeType="1"/>
                </p:cNvSpPr>
                <p:nvPr/>
              </p:nvSpPr>
              <p:spPr bwMode="auto">
                <a:xfrm>
                  <a:off x="5334000" y="4008438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4" name="Line 19"/>
                <p:cNvSpPr>
                  <a:spLocks noChangeShapeType="1"/>
                </p:cNvSpPr>
                <p:nvPr/>
              </p:nvSpPr>
              <p:spPr bwMode="auto">
                <a:xfrm>
                  <a:off x="5334000" y="3649663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5" name="Line 20"/>
                <p:cNvSpPr>
                  <a:spLocks noChangeShapeType="1"/>
                </p:cNvSpPr>
                <p:nvPr/>
              </p:nvSpPr>
              <p:spPr bwMode="auto">
                <a:xfrm>
                  <a:off x="5334000" y="3294063"/>
                  <a:ext cx="5873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6" name="Line 21"/>
                <p:cNvSpPr>
                  <a:spLocks noChangeShapeType="1"/>
                </p:cNvSpPr>
                <p:nvPr/>
              </p:nvSpPr>
              <p:spPr bwMode="auto">
                <a:xfrm>
                  <a:off x="5334000" y="2936875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7" name="Line 22"/>
                <p:cNvSpPr>
                  <a:spLocks noChangeShapeType="1"/>
                </p:cNvSpPr>
                <p:nvPr/>
              </p:nvSpPr>
              <p:spPr bwMode="auto">
                <a:xfrm>
                  <a:off x="5334000" y="2578100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8" name="Line 23"/>
                <p:cNvSpPr>
                  <a:spLocks noChangeShapeType="1"/>
                </p:cNvSpPr>
                <p:nvPr/>
              </p:nvSpPr>
              <p:spPr bwMode="auto">
                <a:xfrm>
                  <a:off x="5334000" y="2222500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69" name="Line 24"/>
                <p:cNvSpPr>
                  <a:spLocks noChangeShapeType="1"/>
                </p:cNvSpPr>
                <p:nvPr/>
              </p:nvSpPr>
              <p:spPr bwMode="auto">
                <a:xfrm>
                  <a:off x="5334000" y="1863725"/>
                  <a:ext cx="58738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70" name="Line 25"/>
                <p:cNvSpPr>
                  <a:spLocks noChangeShapeType="1"/>
                </p:cNvSpPr>
                <p:nvPr/>
              </p:nvSpPr>
              <p:spPr bwMode="auto">
                <a:xfrm>
                  <a:off x="5334000" y="1504950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71" name="Line 26"/>
                <p:cNvSpPr>
                  <a:spLocks noChangeShapeType="1"/>
                </p:cNvSpPr>
                <p:nvPr/>
              </p:nvSpPr>
              <p:spPr bwMode="auto">
                <a:xfrm>
                  <a:off x="5334000" y="1149350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  <p:sp>
              <p:nvSpPr>
                <p:cNvPr id="72" name="Line 27"/>
                <p:cNvSpPr>
                  <a:spLocks noChangeShapeType="1"/>
                </p:cNvSpPr>
                <p:nvPr/>
              </p:nvSpPr>
              <p:spPr bwMode="auto">
                <a:xfrm>
                  <a:off x="5334000" y="790575"/>
                  <a:ext cx="30163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sv-SE"/>
                </a:p>
              </p:txBody>
            </p:sp>
          </p:grp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 flipH="1" flipV="1">
                <a:off x="5441054" y="1804793"/>
                <a:ext cx="9710" cy="46767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5450764" y="1593526"/>
                <a:ext cx="1304409" cy="4825816"/>
              </a:xfrm>
              <a:custGeom>
                <a:avLst/>
                <a:gdLst>
                  <a:gd name="T0" fmla="*/ 9 w 806"/>
                  <a:gd name="T1" fmla="*/ 2934 h 3148"/>
                  <a:gd name="T2" fmla="*/ 18 w 806"/>
                  <a:gd name="T3" fmla="*/ 2642 h 3148"/>
                  <a:gd name="T4" fmla="*/ 28 w 806"/>
                  <a:gd name="T5" fmla="*/ 2397 h 3148"/>
                  <a:gd name="T6" fmla="*/ 37 w 806"/>
                  <a:gd name="T7" fmla="*/ 2190 h 3148"/>
                  <a:gd name="T8" fmla="*/ 46 w 806"/>
                  <a:gd name="T9" fmla="*/ 2012 h 3148"/>
                  <a:gd name="T10" fmla="*/ 55 w 806"/>
                  <a:gd name="T11" fmla="*/ 1854 h 3148"/>
                  <a:gd name="T12" fmla="*/ 65 w 806"/>
                  <a:gd name="T13" fmla="*/ 1712 h 3148"/>
                  <a:gd name="T14" fmla="*/ 74 w 806"/>
                  <a:gd name="T15" fmla="*/ 1583 h 3148"/>
                  <a:gd name="T16" fmla="*/ 83 w 806"/>
                  <a:gd name="T17" fmla="*/ 1463 h 3148"/>
                  <a:gd name="T18" fmla="*/ 92 w 806"/>
                  <a:gd name="T19" fmla="*/ 1355 h 3148"/>
                  <a:gd name="T20" fmla="*/ 102 w 806"/>
                  <a:gd name="T21" fmla="*/ 1254 h 3148"/>
                  <a:gd name="T22" fmla="*/ 111 w 806"/>
                  <a:gd name="T23" fmla="*/ 1161 h 3148"/>
                  <a:gd name="T24" fmla="*/ 120 w 806"/>
                  <a:gd name="T25" fmla="*/ 1074 h 3148"/>
                  <a:gd name="T26" fmla="*/ 129 w 806"/>
                  <a:gd name="T27" fmla="*/ 995 h 3148"/>
                  <a:gd name="T28" fmla="*/ 140 w 806"/>
                  <a:gd name="T29" fmla="*/ 921 h 3148"/>
                  <a:gd name="T30" fmla="*/ 148 w 806"/>
                  <a:gd name="T31" fmla="*/ 852 h 3148"/>
                  <a:gd name="T32" fmla="*/ 157 w 806"/>
                  <a:gd name="T33" fmla="*/ 790 h 3148"/>
                  <a:gd name="T34" fmla="*/ 166 w 806"/>
                  <a:gd name="T35" fmla="*/ 731 h 3148"/>
                  <a:gd name="T36" fmla="*/ 177 w 806"/>
                  <a:gd name="T37" fmla="*/ 678 h 3148"/>
                  <a:gd name="T38" fmla="*/ 186 w 806"/>
                  <a:gd name="T39" fmla="*/ 626 h 3148"/>
                  <a:gd name="T40" fmla="*/ 194 w 806"/>
                  <a:gd name="T41" fmla="*/ 581 h 3148"/>
                  <a:gd name="T42" fmla="*/ 203 w 806"/>
                  <a:gd name="T43" fmla="*/ 537 h 3148"/>
                  <a:gd name="T44" fmla="*/ 214 w 806"/>
                  <a:gd name="T45" fmla="*/ 497 h 3148"/>
                  <a:gd name="T46" fmla="*/ 223 w 806"/>
                  <a:gd name="T47" fmla="*/ 459 h 3148"/>
                  <a:gd name="T48" fmla="*/ 231 w 806"/>
                  <a:gd name="T49" fmla="*/ 425 h 3148"/>
                  <a:gd name="T50" fmla="*/ 240 w 806"/>
                  <a:gd name="T51" fmla="*/ 395 h 3148"/>
                  <a:gd name="T52" fmla="*/ 251 w 806"/>
                  <a:gd name="T53" fmla="*/ 365 h 3148"/>
                  <a:gd name="T54" fmla="*/ 260 w 806"/>
                  <a:gd name="T55" fmla="*/ 338 h 3148"/>
                  <a:gd name="T56" fmla="*/ 269 w 806"/>
                  <a:gd name="T57" fmla="*/ 311 h 3148"/>
                  <a:gd name="T58" fmla="*/ 279 w 806"/>
                  <a:gd name="T59" fmla="*/ 289 h 3148"/>
                  <a:gd name="T60" fmla="*/ 288 w 806"/>
                  <a:gd name="T61" fmla="*/ 268 h 3148"/>
                  <a:gd name="T62" fmla="*/ 297 w 806"/>
                  <a:gd name="T63" fmla="*/ 247 h 3148"/>
                  <a:gd name="T64" fmla="*/ 307 w 806"/>
                  <a:gd name="T65" fmla="*/ 226 h 3148"/>
                  <a:gd name="T66" fmla="*/ 318 w 806"/>
                  <a:gd name="T67" fmla="*/ 205 h 3148"/>
                  <a:gd name="T68" fmla="*/ 330 w 806"/>
                  <a:gd name="T69" fmla="*/ 186 h 3148"/>
                  <a:gd name="T70" fmla="*/ 341 w 806"/>
                  <a:gd name="T71" fmla="*/ 169 h 3148"/>
                  <a:gd name="T72" fmla="*/ 353 w 806"/>
                  <a:gd name="T73" fmla="*/ 154 h 3148"/>
                  <a:gd name="T74" fmla="*/ 368 w 806"/>
                  <a:gd name="T75" fmla="*/ 137 h 3148"/>
                  <a:gd name="T76" fmla="*/ 378 w 806"/>
                  <a:gd name="T77" fmla="*/ 124 h 3148"/>
                  <a:gd name="T78" fmla="*/ 389 w 806"/>
                  <a:gd name="T79" fmla="*/ 114 h 3148"/>
                  <a:gd name="T80" fmla="*/ 405 w 806"/>
                  <a:gd name="T81" fmla="*/ 99 h 3148"/>
                  <a:gd name="T82" fmla="*/ 417 w 806"/>
                  <a:gd name="T83" fmla="*/ 89 h 3148"/>
                  <a:gd name="T84" fmla="*/ 433 w 806"/>
                  <a:gd name="T85" fmla="*/ 78 h 3148"/>
                  <a:gd name="T86" fmla="*/ 447 w 806"/>
                  <a:gd name="T87" fmla="*/ 69 h 3148"/>
                  <a:gd name="T88" fmla="*/ 465 w 806"/>
                  <a:gd name="T89" fmla="*/ 59 h 3148"/>
                  <a:gd name="T90" fmla="*/ 481 w 806"/>
                  <a:gd name="T91" fmla="*/ 51 h 3148"/>
                  <a:gd name="T92" fmla="*/ 495 w 806"/>
                  <a:gd name="T93" fmla="*/ 44 h 3148"/>
                  <a:gd name="T94" fmla="*/ 512 w 806"/>
                  <a:gd name="T95" fmla="*/ 38 h 3148"/>
                  <a:gd name="T96" fmla="*/ 530 w 806"/>
                  <a:gd name="T97" fmla="*/ 32 h 3148"/>
                  <a:gd name="T98" fmla="*/ 550 w 806"/>
                  <a:gd name="T99" fmla="*/ 27 h 3148"/>
                  <a:gd name="T100" fmla="*/ 567 w 806"/>
                  <a:gd name="T101" fmla="*/ 23 h 3148"/>
                  <a:gd name="T102" fmla="*/ 585 w 806"/>
                  <a:gd name="T103" fmla="*/ 19 h 3148"/>
                  <a:gd name="T104" fmla="*/ 603 w 806"/>
                  <a:gd name="T105" fmla="*/ 15 h 3148"/>
                  <a:gd name="T106" fmla="*/ 622 w 806"/>
                  <a:gd name="T107" fmla="*/ 13 h 3148"/>
                  <a:gd name="T108" fmla="*/ 640 w 806"/>
                  <a:gd name="T109" fmla="*/ 10 h 3148"/>
                  <a:gd name="T110" fmla="*/ 659 w 806"/>
                  <a:gd name="T111" fmla="*/ 8 h 3148"/>
                  <a:gd name="T112" fmla="*/ 679 w 806"/>
                  <a:gd name="T113" fmla="*/ 6 h 3148"/>
                  <a:gd name="T114" fmla="*/ 696 w 806"/>
                  <a:gd name="T115" fmla="*/ 4 h 3148"/>
                  <a:gd name="T116" fmla="*/ 716 w 806"/>
                  <a:gd name="T117" fmla="*/ 4 h 3148"/>
                  <a:gd name="T118" fmla="*/ 735 w 806"/>
                  <a:gd name="T119" fmla="*/ 2 h 3148"/>
                  <a:gd name="T120" fmla="*/ 755 w 806"/>
                  <a:gd name="T121" fmla="*/ 2 h 3148"/>
                  <a:gd name="T122" fmla="*/ 774 w 806"/>
                  <a:gd name="T123" fmla="*/ 0 h 3148"/>
                  <a:gd name="T124" fmla="*/ 793 w 806"/>
                  <a:gd name="T125" fmla="*/ 0 h 3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6" h="3148">
                    <a:moveTo>
                      <a:pt x="0" y="3148"/>
                    </a:moveTo>
                    <a:lnTo>
                      <a:pt x="2" y="3143"/>
                    </a:lnTo>
                    <a:lnTo>
                      <a:pt x="2" y="3129"/>
                    </a:lnTo>
                    <a:lnTo>
                      <a:pt x="4" y="3110"/>
                    </a:lnTo>
                    <a:lnTo>
                      <a:pt x="4" y="3089"/>
                    </a:lnTo>
                    <a:lnTo>
                      <a:pt x="5" y="3067"/>
                    </a:lnTo>
                    <a:lnTo>
                      <a:pt x="5" y="3042"/>
                    </a:lnTo>
                    <a:lnTo>
                      <a:pt x="7" y="3015"/>
                    </a:lnTo>
                    <a:lnTo>
                      <a:pt x="7" y="2989"/>
                    </a:lnTo>
                    <a:lnTo>
                      <a:pt x="9" y="2962"/>
                    </a:lnTo>
                    <a:lnTo>
                      <a:pt x="9" y="2934"/>
                    </a:lnTo>
                    <a:lnTo>
                      <a:pt x="9" y="2907"/>
                    </a:lnTo>
                    <a:lnTo>
                      <a:pt x="11" y="2879"/>
                    </a:lnTo>
                    <a:lnTo>
                      <a:pt x="11" y="2850"/>
                    </a:lnTo>
                    <a:lnTo>
                      <a:pt x="12" y="2824"/>
                    </a:lnTo>
                    <a:lnTo>
                      <a:pt x="12" y="2797"/>
                    </a:lnTo>
                    <a:lnTo>
                      <a:pt x="14" y="2771"/>
                    </a:lnTo>
                    <a:lnTo>
                      <a:pt x="14" y="2744"/>
                    </a:lnTo>
                    <a:lnTo>
                      <a:pt x="16" y="2717"/>
                    </a:lnTo>
                    <a:lnTo>
                      <a:pt x="16" y="2693"/>
                    </a:lnTo>
                    <a:lnTo>
                      <a:pt x="18" y="2666"/>
                    </a:lnTo>
                    <a:lnTo>
                      <a:pt x="18" y="2642"/>
                    </a:lnTo>
                    <a:lnTo>
                      <a:pt x="19" y="2619"/>
                    </a:lnTo>
                    <a:lnTo>
                      <a:pt x="19" y="2594"/>
                    </a:lnTo>
                    <a:lnTo>
                      <a:pt x="21" y="2571"/>
                    </a:lnTo>
                    <a:lnTo>
                      <a:pt x="21" y="2547"/>
                    </a:lnTo>
                    <a:lnTo>
                      <a:pt x="23" y="2524"/>
                    </a:lnTo>
                    <a:lnTo>
                      <a:pt x="23" y="2503"/>
                    </a:lnTo>
                    <a:lnTo>
                      <a:pt x="25" y="2480"/>
                    </a:lnTo>
                    <a:lnTo>
                      <a:pt x="25" y="2459"/>
                    </a:lnTo>
                    <a:lnTo>
                      <a:pt x="26" y="2439"/>
                    </a:lnTo>
                    <a:lnTo>
                      <a:pt x="26" y="2418"/>
                    </a:lnTo>
                    <a:lnTo>
                      <a:pt x="28" y="2397"/>
                    </a:lnTo>
                    <a:lnTo>
                      <a:pt x="28" y="2376"/>
                    </a:lnTo>
                    <a:lnTo>
                      <a:pt x="28" y="2357"/>
                    </a:lnTo>
                    <a:lnTo>
                      <a:pt x="30" y="2336"/>
                    </a:lnTo>
                    <a:lnTo>
                      <a:pt x="30" y="2317"/>
                    </a:lnTo>
                    <a:lnTo>
                      <a:pt x="32" y="2298"/>
                    </a:lnTo>
                    <a:lnTo>
                      <a:pt x="32" y="2279"/>
                    </a:lnTo>
                    <a:lnTo>
                      <a:pt x="34" y="2260"/>
                    </a:lnTo>
                    <a:lnTo>
                      <a:pt x="34" y="2243"/>
                    </a:lnTo>
                    <a:lnTo>
                      <a:pt x="35" y="2224"/>
                    </a:lnTo>
                    <a:lnTo>
                      <a:pt x="35" y="2207"/>
                    </a:lnTo>
                    <a:lnTo>
                      <a:pt x="37" y="2190"/>
                    </a:lnTo>
                    <a:lnTo>
                      <a:pt x="37" y="2173"/>
                    </a:lnTo>
                    <a:lnTo>
                      <a:pt x="39" y="2156"/>
                    </a:lnTo>
                    <a:lnTo>
                      <a:pt x="39" y="2139"/>
                    </a:lnTo>
                    <a:lnTo>
                      <a:pt x="41" y="2122"/>
                    </a:lnTo>
                    <a:lnTo>
                      <a:pt x="41" y="2106"/>
                    </a:lnTo>
                    <a:lnTo>
                      <a:pt x="42" y="2089"/>
                    </a:lnTo>
                    <a:lnTo>
                      <a:pt x="42" y="2074"/>
                    </a:lnTo>
                    <a:lnTo>
                      <a:pt x="44" y="2057"/>
                    </a:lnTo>
                    <a:lnTo>
                      <a:pt x="44" y="2042"/>
                    </a:lnTo>
                    <a:lnTo>
                      <a:pt x="46" y="2027"/>
                    </a:lnTo>
                    <a:lnTo>
                      <a:pt x="46" y="2012"/>
                    </a:lnTo>
                    <a:lnTo>
                      <a:pt x="48" y="1996"/>
                    </a:lnTo>
                    <a:lnTo>
                      <a:pt x="48" y="1981"/>
                    </a:lnTo>
                    <a:lnTo>
                      <a:pt x="48" y="1966"/>
                    </a:lnTo>
                    <a:lnTo>
                      <a:pt x="49" y="1953"/>
                    </a:lnTo>
                    <a:lnTo>
                      <a:pt x="49" y="1938"/>
                    </a:lnTo>
                    <a:lnTo>
                      <a:pt x="51" y="1922"/>
                    </a:lnTo>
                    <a:lnTo>
                      <a:pt x="51" y="1909"/>
                    </a:lnTo>
                    <a:lnTo>
                      <a:pt x="53" y="1896"/>
                    </a:lnTo>
                    <a:lnTo>
                      <a:pt x="53" y="1881"/>
                    </a:lnTo>
                    <a:lnTo>
                      <a:pt x="55" y="1867"/>
                    </a:lnTo>
                    <a:lnTo>
                      <a:pt x="55" y="1854"/>
                    </a:lnTo>
                    <a:lnTo>
                      <a:pt x="57" y="1841"/>
                    </a:lnTo>
                    <a:lnTo>
                      <a:pt x="57" y="1828"/>
                    </a:lnTo>
                    <a:lnTo>
                      <a:pt x="58" y="1814"/>
                    </a:lnTo>
                    <a:lnTo>
                      <a:pt x="58" y="1801"/>
                    </a:lnTo>
                    <a:lnTo>
                      <a:pt x="60" y="1788"/>
                    </a:lnTo>
                    <a:lnTo>
                      <a:pt x="60" y="1774"/>
                    </a:lnTo>
                    <a:lnTo>
                      <a:pt x="62" y="1761"/>
                    </a:lnTo>
                    <a:lnTo>
                      <a:pt x="62" y="1750"/>
                    </a:lnTo>
                    <a:lnTo>
                      <a:pt x="64" y="1736"/>
                    </a:lnTo>
                    <a:lnTo>
                      <a:pt x="64" y="1725"/>
                    </a:lnTo>
                    <a:lnTo>
                      <a:pt x="65" y="1712"/>
                    </a:lnTo>
                    <a:lnTo>
                      <a:pt x="65" y="1700"/>
                    </a:lnTo>
                    <a:lnTo>
                      <a:pt x="67" y="1687"/>
                    </a:lnTo>
                    <a:lnTo>
                      <a:pt x="67" y="1676"/>
                    </a:lnTo>
                    <a:lnTo>
                      <a:pt x="67" y="1664"/>
                    </a:lnTo>
                    <a:lnTo>
                      <a:pt x="69" y="1651"/>
                    </a:lnTo>
                    <a:lnTo>
                      <a:pt x="69" y="1640"/>
                    </a:lnTo>
                    <a:lnTo>
                      <a:pt x="71" y="1628"/>
                    </a:lnTo>
                    <a:lnTo>
                      <a:pt x="71" y="1617"/>
                    </a:lnTo>
                    <a:lnTo>
                      <a:pt x="72" y="1606"/>
                    </a:lnTo>
                    <a:lnTo>
                      <a:pt x="72" y="1594"/>
                    </a:lnTo>
                    <a:lnTo>
                      <a:pt x="74" y="1583"/>
                    </a:lnTo>
                    <a:lnTo>
                      <a:pt x="74" y="1571"/>
                    </a:lnTo>
                    <a:lnTo>
                      <a:pt x="76" y="1560"/>
                    </a:lnTo>
                    <a:lnTo>
                      <a:pt x="76" y="1549"/>
                    </a:lnTo>
                    <a:lnTo>
                      <a:pt x="78" y="1539"/>
                    </a:lnTo>
                    <a:lnTo>
                      <a:pt x="78" y="1528"/>
                    </a:lnTo>
                    <a:lnTo>
                      <a:pt x="80" y="1516"/>
                    </a:lnTo>
                    <a:lnTo>
                      <a:pt x="80" y="1507"/>
                    </a:lnTo>
                    <a:lnTo>
                      <a:pt x="81" y="1495"/>
                    </a:lnTo>
                    <a:lnTo>
                      <a:pt x="81" y="1484"/>
                    </a:lnTo>
                    <a:lnTo>
                      <a:pt x="83" y="1475"/>
                    </a:lnTo>
                    <a:lnTo>
                      <a:pt x="83" y="1463"/>
                    </a:lnTo>
                    <a:lnTo>
                      <a:pt x="85" y="1454"/>
                    </a:lnTo>
                    <a:lnTo>
                      <a:pt x="85" y="1444"/>
                    </a:lnTo>
                    <a:lnTo>
                      <a:pt x="87" y="1433"/>
                    </a:lnTo>
                    <a:lnTo>
                      <a:pt x="87" y="1423"/>
                    </a:lnTo>
                    <a:lnTo>
                      <a:pt x="87" y="1414"/>
                    </a:lnTo>
                    <a:lnTo>
                      <a:pt x="88" y="1402"/>
                    </a:lnTo>
                    <a:lnTo>
                      <a:pt x="88" y="1393"/>
                    </a:lnTo>
                    <a:lnTo>
                      <a:pt x="90" y="1384"/>
                    </a:lnTo>
                    <a:lnTo>
                      <a:pt x="90" y="1374"/>
                    </a:lnTo>
                    <a:lnTo>
                      <a:pt x="92" y="1365"/>
                    </a:lnTo>
                    <a:lnTo>
                      <a:pt x="92" y="1355"/>
                    </a:lnTo>
                    <a:lnTo>
                      <a:pt x="94" y="1346"/>
                    </a:lnTo>
                    <a:lnTo>
                      <a:pt x="94" y="1336"/>
                    </a:lnTo>
                    <a:lnTo>
                      <a:pt x="95" y="1327"/>
                    </a:lnTo>
                    <a:lnTo>
                      <a:pt x="95" y="1317"/>
                    </a:lnTo>
                    <a:lnTo>
                      <a:pt x="97" y="1308"/>
                    </a:lnTo>
                    <a:lnTo>
                      <a:pt x="97" y="1298"/>
                    </a:lnTo>
                    <a:lnTo>
                      <a:pt x="99" y="1291"/>
                    </a:lnTo>
                    <a:lnTo>
                      <a:pt x="99" y="1281"/>
                    </a:lnTo>
                    <a:lnTo>
                      <a:pt x="101" y="1272"/>
                    </a:lnTo>
                    <a:lnTo>
                      <a:pt x="101" y="1262"/>
                    </a:lnTo>
                    <a:lnTo>
                      <a:pt x="102" y="1254"/>
                    </a:lnTo>
                    <a:lnTo>
                      <a:pt x="102" y="1245"/>
                    </a:lnTo>
                    <a:lnTo>
                      <a:pt x="104" y="1237"/>
                    </a:lnTo>
                    <a:lnTo>
                      <a:pt x="104" y="1228"/>
                    </a:lnTo>
                    <a:lnTo>
                      <a:pt x="106" y="1220"/>
                    </a:lnTo>
                    <a:lnTo>
                      <a:pt x="106" y="1211"/>
                    </a:lnTo>
                    <a:lnTo>
                      <a:pt x="106" y="1203"/>
                    </a:lnTo>
                    <a:lnTo>
                      <a:pt x="108" y="1194"/>
                    </a:lnTo>
                    <a:lnTo>
                      <a:pt x="108" y="1186"/>
                    </a:lnTo>
                    <a:lnTo>
                      <a:pt x="110" y="1177"/>
                    </a:lnTo>
                    <a:lnTo>
                      <a:pt x="110" y="1169"/>
                    </a:lnTo>
                    <a:lnTo>
                      <a:pt x="111" y="1161"/>
                    </a:lnTo>
                    <a:lnTo>
                      <a:pt x="111" y="1152"/>
                    </a:lnTo>
                    <a:lnTo>
                      <a:pt x="113" y="1144"/>
                    </a:lnTo>
                    <a:lnTo>
                      <a:pt x="113" y="1137"/>
                    </a:lnTo>
                    <a:lnTo>
                      <a:pt x="115" y="1129"/>
                    </a:lnTo>
                    <a:lnTo>
                      <a:pt x="115" y="1122"/>
                    </a:lnTo>
                    <a:lnTo>
                      <a:pt x="117" y="1114"/>
                    </a:lnTo>
                    <a:lnTo>
                      <a:pt x="117" y="1105"/>
                    </a:lnTo>
                    <a:lnTo>
                      <a:pt x="118" y="1097"/>
                    </a:lnTo>
                    <a:lnTo>
                      <a:pt x="118" y="1089"/>
                    </a:lnTo>
                    <a:lnTo>
                      <a:pt x="120" y="1082"/>
                    </a:lnTo>
                    <a:lnTo>
                      <a:pt x="120" y="1074"/>
                    </a:lnTo>
                    <a:lnTo>
                      <a:pt x="122" y="1067"/>
                    </a:lnTo>
                    <a:lnTo>
                      <a:pt x="122" y="1059"/>
                    </a:lnTo>
                    <a:lnTo>
                      <a:pt x="124" y="1053"/>
                    </a:lnTo>
                    <a:lnTo>
                      <a:pt x="124" y="1046"/>
                    </a:lnTo>
                    <a:lnTo>
                      <a:pt x="125" y="1038"/>
                    </a:lnTo>
                    <a:lnTo>
                      <a:pt x="125" y="1031"/>
                    </a:lnTo>
                    <a:lnTo>
                      <a:pt x="125" y="1023"/>
                    </a:lnTo>
                    <a:lnTo>
                      <a:pt x="127" y="1017"/>
                    </a:lnTo>
                    <a:lnTo>
                      <a:pt x="127" y="1010"/>
                    </a:lnTo>
                    <a:lnTo>
                      <a:pt x="129" y="1002"/>
                    </a:lnTo>
                    <a:lnTo>
                      <a:pt x="129" y="995"/>
                    </a:lnTo>
                    <a:lnTo>
                      <a:pt x="131" y="989"/>
                    </a:lnTo>
                    <a:lnTo>
                      <a:pt x="131" y="981"/>
                    </a:lnTo>
                    <a:lnTo>
                      <a:pt x="133" y="974"/>
                    </a:lnTo>
                    <a:lnTo>
                      <a:pt x="133" y="968"/>
                    </a:lnTo>
                    <a:lnTo>
                      <a:pt x="134" y="960"/>
                    </a:lnTo>
                    <a:lnTo>
                      <a:pt x="134" y="955"/>
                    </a:lnTo>
                    <a:lnTo>
                      <a:pt x="136" y="947"/>
                    </a:lnTo>
                    <a:lnTo>
                      <a:pt x="136" y="941"/>
                    </a:lnTo>
                    <a:lnTo>
                      <a:pt x="138" y="934"/>
                    </a:lnTo>
                    <a:lnTo>
                      <a:pt x="138" y="928"/>
                    </a:lnTo>
                    <a:lnTo>
                      <a:pt x="140" y="921"/>
                    </a:lnTo>
                    <a:lnTo>
                      <a:pt x="140" y="915"/>
                    </a:lnTo>
                    <a:lnTo>
                      <a:pt x="141" y="909"/>
                    </a:lnTo>
                    <a:lnTo>
                      <a:pt x="141" y="902"/>
                    </a:lnTo>
                    <a:lnTo>
                      <a:pt x="143" y="896"/>
                    </a:lnTo>
                    <a:lnTo>
                      <a:pt x="143" y="890"/>
                    </a:lnTo>
                    <a:lnTo>
                      <a:pt x="143" y="883"/>
                    </a:lnTo>
                    <a:lnTo>
                      <a:pt x="145" y="877"/>
                    </a:lnTo>
                    <a:lnTo>
                      <a:pt x="145" y="871"/>
                    </a:lnTo>
                    <a:lnTo>
                      <a:pt x="147" y="865"/>
                    </a:lnTo>
                    <a:lnTo>
                      <a:pt x="147" y="860"/>
                    </a:lnTo>
                    <a:lnTo>
                      <a:pt x="148" y="852"/>
                    </a:lnTo>
                    <a:lnTo>
                      <a:pt x="148" y="846"/>
                    </a:lnTo>
                    <a:lnTo>
                      <a:pt x="150" y="841"/>
                    </a:lnTo>
                    <a:lnTo>
                      <a:pt x="150" y="835"/>
                    </a:lnTo>
                    <a:lnTo>
                      <a:pt x="152" y="829"/>
                    </a:lnTo>
                    <a:lnTo>
                      <a:pt x="152" y="824"/>
                    </a:lnTo>
                    <a:lnTo>
                      <a:pt x="154" y="818"/>
                    </a:lnTo>
                    <a:lnTo>
                      <a:pt x="154" y="812"/>
                    </a:lnTo>
                    <a:lnTo>
                      <a:pt x="155" y="807"/>
                    </a:lnTo>
                    <a:lnTo>
                      <a:pt x="155" y="801"/>
                    </a:lnTo>
                    <a:lnTo>
                      <a:pt x="157" y="795"/>
                    </a:lnTo>
                    <a:lnTo>
                      <a:pt x="157" y="790"/>
                    </a:lnTo>
                    <a:lnTo>
                      <a:pt x="159" y="784"/>
                    </a:lnTo>
                    <a:lnTo>
                      <a:pt x="159" y="778"/>
                    </a:lnTo>
                    <a:lnTo>
                      <a:pt x="161" y="772"/>
                    </a:lnTo>
                    <a:lnTo>
                      <a:pt x="161" y="769"/>
                    </a:lnTo>
                    <a:lnTo>
                      <a:pt x="163" y="763"/>
                    </a:lnTo>
                    <a:lnTo>
                      <a:pt x="163" y="757"/>
                    </a:lnTo>
                    <a:lnTo>
                      <a:pt x="163" y="752"/>
                    </a:lnTo>
                    <a:lnTo>
                      <a:pt x="164" y="746"/>
                    </a:lnTo>
                    <a:lnTo>
                      <a:pt x="164" y="742"/>
                    </a:lnTo>
                    <a:lnTo>
                      <a:pt x="166" y="736"/>
                    </a:lnTo>
                    <a:lnTo>
                      <a:pt x="166" y="731"/>
                    </a:lnTo>
                    <a:lnTo>
                      <a:pt x="168" y="727"/>
                    </a:lnTo>
                    <a:lnTo>
                      <a:pt x="168" y="721"/>
                    </a:lnTo>
                    <a:lnTo>
                      <a:pt x="170" y="716"/>
                    </a:lnTo>
                    <a:lnTo>
                      <a:pt x="170" y="712"/>
                    </a:lnTo>
                    <a:lnTo>
                      <a:pt x="171" y="706"/>
                    </a:lnTo>
                    <a:lnTo>
                      <a:pt x="171" y="700"/>
                    </a:lnTo>
                    <a:lnTo>
                      <a:pt x="173" y="697"/>
                    </a:lnTo>
                    <a:lnTo>
                      <a:pt x="173" y="691"/>
                    </a:lnTo>
                    <a:lnTo>
                      <a:pt x="175" y="687"/>
                    </a:lnTo>
                    <a:lnTo>
                      <a:pt x="175" y="681"/>
                    </a:lnTo>
                    <a:lnTo>
                      <a:pt x="177" y="678"/>
                    </a:lnTo>
                    <a:lnTo>
                      <a:pt x="177" y="672"/>
                    </a:lnTo>
                    <a:lnTo>
                      <a:pt x="178" y="668"/>
                    </a:lnTo>
                    <a:lnTo>
                      <a:pt x="178" y="662"/>
                    </a:lnTo>
                    <a:lnTo>
                      <a:pt x="180" y="659"/>
                    </a:lnTo>
                    <a:lnTo>
                      <a:pt x="180" y="653"/>
                    </a:lnTo>
                    <a:lnTo>
                      <a:pt x="182" y="649"/>
                    </a:lnTo>
                    <a:lnTo>
                      <a:pt x="182" y="645"/>
                    </a:lnTo>
                    <a:lnTo>
                      <a:pt x="182" y="640"/>
                    </a:lnTo>
                    <a:lnTo>
                      <a:pt x="184" y="636"/>
                    </a:lnTo>
                    <a:lnTo>
                      <a:pt x="184" y="630"/>
                    </a:lnTo>
                    <a:lnTo>
                      <a:pt x="186" y="626"/>
                    </a:lnTo>
                    <a:lnTo>
                      <a:pt x="186" y="623"/>
                    </a:lnTo>
                    <a:lnTo>
                      <a:pt x="187" y="619"/>
                    </a:lnTo>
                    <a:lnTo>
                      <a:pt x="187" y="613"/>
                    </a:lnTo>
                    <a:lnTo>
                      <a:pt x="189" y="609"/>
                    </a:lnTo>
                    <a:lnTo>
                      <a:pt x="189" y="606"/>
                    </a:lnTo>
                    <a:lnTo>
                      <a:pt x="191" y="602"/>
                    </a:lnTo>
                    <a:lnTo>
                      <a:pt x="191" y="596"/>
                    </a:lnTo>
                    <a:lnTo>
                      <a:pt x="193" y="592"/>
                    </a:lnTo>
                    <a:lnTo>
                      <a:pt x="193" y="588"/>
                    </a:lnTo>
                    <a:lnTo>
                      <a:pt x="194" y="585"/>
                    </a:lnTo>
                    <a:lnTo>
                      <a:pt x="194" y="581"/>
                    </a:lnTo>
                    <a:lnTo>
                      <a:pt x="196" y="575"/>
                    </a:lnTo>
                    <a:lnTo>
                      <a:pt x="196" y="571"/>
                    </a:lnTo>
                    <a:lnTo>
                      <a:pt x="198" y="568"/>
                    </a:lnTo>
                    <a:lnTo>
                      <a:pt x="198" y="564"/>
                    </a:lnTo>
                    <a:lnTo>
                      <a:pt x="200" y="560"/>
                    </a:lnTo>
                    <a:lnTo>
                      <a:pt x="200" y="556"/>
                    </a:lnTo>
                    <a:lnTo>
                      <a:pt x="201" y="552"/>
                    </a:lnTo>
                    <a:lnTo>
                      <a:pt x="201" y="549"/>
                    </a:lnTo>
                    <a:lnTo>
                      <a:pt x="201" y="545"/>
                    </a:lnTo>
                    <a:lnTo>
                      <a:pt x="203" y="541"/>
                    </a:lnTo>
                    <a:lnTo>
                      <a:pt x="203" y="537"/>
                    </a:lnTo>
                    <a:lnTo>
                      <a:pt x="205" y="533"/>
                    </a:lnTo>
                    <a:lnTo>
                      <a:pt x="205" y="530"/>
                    </a:lnTo>
                    <a:lnTo>
                      <a:pt x="207" y="526"/>
                    </a:lnTo>
                    <a:lnTo>
                      <a:pt x="207" y="522"/>
                    </a:lnTo>
                    <a:lnTo>
                      <a:pt x="209" y="518"/>
                    </a:lnTo>
                    <a:lnTo>
                      <a:pt x="209" y="514"/>
                    </a:lnTo>
                    <a:lnTo>
                      <a:pt x="210" y="511"/>
                    </a:lnTo>
                    <a:lnTo>
                      <a:pt x="210" y="507"/>
                    </a:lnTo>
                    <a:lnTo>
                      <a:pt x="212" y="505"/>
                    </a:lnTo>
                    <a:lnTo>
                      <a:pt x="212" y="501"/>
                    </a:lnTo>
                    <a:lnTo>
                      <a:pt x="214" y="497"/>
                    </a:lnTo>
                    <a:lnTo>
                      <a:pt x="214" y="494"/>
                    </a:lnTo>
                    <a:lnTo>
                      <a:pt x="216" y="490"/>
                    </a:lnTo>
                    <a:lnTo>
                      <a:pt x="216" y="486"/>
                    </a:lnTo>
                    <a:lnTo>
                      <a:pt x="217" y="484"/>
                    </a:lnTo>
                    <a:lnTo>
                      <a:pt x="217" y="480"/>
                    </a:lnTo>
                    <a:lnTo>
                      <a:pt x="219" y="476"/>
                    </a:lnTo>
                    <a:lnTo>
                      <a:pt x="219" y="473"/>
                    </a:lnTo>
                    <a:lnTo>
                      <a:pt x="221" y="469"/>
                    </a:lnTo>
                    <a:lnTo>
                      <a:pt x="221" y="467"/>
                    </a:lnTo>
                    <a:lnTo>
                      <a:pt x="221" y="463"/>
                    </a:lnTo>
                    <a:lnTo>
                      <a:pt x="223" y="459"/>
                    </a:lnTo>
                    <a:lnTo>
                      <a:pt x="223" y="458"/>
                    </a:lnTo>
                    <a:lnTo>
                      <a:pt x="224" y="454"/>
                    </a:lnTo>
                    <a:lnTo>
                      <a:pt x="224" y="450"/>
                    </a:lnTo>
                    <a:lnTo>
                      <a:pt x="226" y="448"/>
                    </a:lnTo>
                    <a:lnTo>
                      <a:pt x="226" y="444"/>
                    </a:lnTo>
                    <a:lnTo>
                      <a:pt x="228" y="440"/>
                    </a:lnTo>
                    <a:lnTo>
                      <a:pt x="228" y="439"/>
                    </a:lnTo>
                    <a:lnTo>
                      <a:pt x="230" y="435"/>
                    </a:lnTo>
                    <a:lnTo>
                      <a:pt x="230" y="431"/>
                    </a:lnTo>
                    <a:lnTo>
                      <a:pt x="231" y="429"/>
                    </a:lnTo>
                    <a:lnTo>
                      <a:pt x="231" y="425"/>
                    </a:lnTo>
                    <a:lnTo>
                      <a:pt x="233" y="423"/>
                    </a:lnTo>
                    <a:lnTo>
                      <a:pt x="233" y="420"/>
                    </a:lnTo>
                    <a:lnTo>
                      <a:pt x="235" y="418"/>
                    </a:lnTo>
                    <a:lnTo>
                      <a:pt x="235" y="414"/>
                    </a:lnTo>
                    <a:lnTo>
                      <a:pt x="237" y="410"/>
                    </a:lnTo>
                    <a:lnTo>
                      <a:pt x="237" y="408"/>
                    </a:lnTo>
                    <a:lnTo>
                      <a:pt x="239" y="404"/>
                    </a:lnTo>
                    <a:lnTo>
                      <a:pt x="239" y="402"/>
                    </a:lnTo>
                    <a:lnTo>
                      <a:pt x="240" y="399"/>
                    </a:lnTo>
                    <a:lnTo>
                      <a:pt x="240" y="397"/>
                    </a:lnTo>
                    <a:lnTo>
                      <a:pt x="240" y="395"/>
                    </a:lnTo>
                    <a:lnTo>
                      <a:pt x="242" y="391"/>
                    </a:lnTo>
                    <a:lnTo>
                      <a:pt x="242" y="389"/>
                    </a:lnTo>
                    <a:lnTo>
                      <a:pt x="244" y="385"/>
                    </a:lnTo>
                    <a:lnTo>
                      <a:pt x="244" y="383"/>
                    </a:lnTo>
                    <a:lnTo>
                      <a:pt x="246" y="380"/>
                    </a:lnTo>
                    <a:lnTo>
                      <a:pt x="246" y="378"/>
                    </a:lnTo>
                    <a:lnTo>
                      <a:pt x="247" y="376"/>
                    </a:lnTo>
                    <a:lnTo>
                      <a:pt x="247" y="372"/>
                    </a:lnTo>
                    <a:lnTo>
                      <a:pt x="249" y="370"/>
                    </a:lnTo>
                    <a:lnTo>
                      <a:pt x="249" y="366"/>
                    </a:lnTo>
                    <a:lnTo>
                      <a:pt x="251" y="365"/>
                    </a:lnTo>
                    <a:lnTo>
                      <a:pt x="251" y="363"/>
                    </a:lnTo>
                    <a:lnTo>
                      <a:pt x="253" y="359"/>
                    </a:lnTo>
                    <a:lnTo>
                      <a:pt x="253" y="357"/>
                    </a:lnTo>
                    <a:lnTo>
                      <a:pt x="254" y="355"/>
                    </a:lnTo>
                    <a:lnTo>
                      <a:pt x="254" y="351"/>
                    </a:lnTo>
                    <a:lnTo>
                      <a:pt x="256" y="349"/>
                    </a:lnTo>
                    <a:lnTo>
                      <a:pt x="256" y="347"/>
                    </a:lnTo>
                    <a:lnTo>
                      <a:pt x="258" y="344"/>
                    </a:lnTo>
                    <a:lnTo>
                      <a:pt x="258" y="342"/>
                    </a:lnTo>
                    <a:lnTo>
                      <a:pt x="260" y="340"/>
                    </a:lnTo>
                    <a:lnTo>
                      <a:pt x="260" y="338"/>
                    </a:lnTo>
                    <a:lnTo>
                      <a:pt x="260" y="334"/>
                    </a:lnTo>
                    <a:lnTo>
                      <a:pt x="262" y="332"/>
                    </a:lnTo>
                    <a:lnTo>
                      <a:pt x="262" y="330"/>
                    </a:lnTo>
                    <a:lnTo>
                      <a:pt x="263" y="328"/>
                    </a:lnTo>
                    <a:lnTo>
                      <a:pt x="263" y="327"/>
                    </a:lnTo>
                    <a:lnTo>
                      <a:pt x="265" y="323"/>
                    </a:lnTo>
                    <a:lnTo>
                      <a:pt x="265" y="321"/>
                    </a:lnTo>
                    <a:lnTo>
                      <a:pt x="267" y="319"/>
                    </a:lnTo>
                    <a:lnTo>
                      <a:pt x="267" y="317"/>
                    </a:lnTo>
                    <a:lnTo>
                      <a:pt x="269" y="315"/>
                    </a:lnTo>
                    <a:lnTo>
                      <a:pt x="269" y="311"/>
                    </a:lnTo>
                    <a:lnTo>
                      <a:pt x="270" y="309"/>
                    </a:lnTo>
                    <a:lnTo>
                      <a:pt x="270" y="308"/>
                    </a:lnTo>
                    <a:lnTo>
                      <a:pt x="272" y="306"/>
                    </a:lnTo>
                    <a:lnTo>
                      <a:pt x="272" y="304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6" y="296"/>
                    </a:lnTo>
                    <a:lnTo>
                      <a:pt x="276" y="294"/>
                    </a:lnTo>
                    <a:lnTo>
                      <a:pt x="277" y="292"/>
                    </a:lnTo>
                    <a:lnTo>
                      <a:pt x="277" y="291"/>
                    </a:lnTo>
                    <a:lnTo>
                      <a:pt x="279" y="289"/>
                    </a:lnTo>
                    <a:lnTo>
                      <a:pt x="279" y="287"/>
                    </a:lnTo>
                    <a:lnTo>
                      <a:pt x="279" y="285"/>
                    </a:lnTo>
                    <a:lnTo>
                      <a:pt x="281" y="283"/>
                    </a:lnTo>
                    <a:lnTo>
                      <a:pt x="281" y="281"/>
                    </a:lnTo>
                    <a:lnTo>
                      <a:pt x="283" y="279"/>
                    </a:lnTo>
                    <a:lnTo>
                      <a:pt x="283" y="277"/>
                    </a:lnTo>
                    <a:lnTo>
                      <a:pt x="284" y="275"/>
                    </a:lnTo>
                    <a:lnTo>
                      <a:pt x="284" y="273"/>
                    </a:lnTo>
                    <a:lnTo>
                      <a:pt x="286" y="272"/>
                    </a:lnTo>
                    <a:lnTo>
                      <a:pt x="286" y="270"/>
                    </a:lnTo>
                    <a:lnTo>
                      <a:pt x="288" y="268"/>
                    </a:lnTo>
                    <a:lnTo>
                      <a:pt x="288" y="266"/>
                    </a:lnTo>
                    <a:lnTo>
                      <a:pt x="290" y="264"/>
                    </a:lnTo>
                    <a:lnTo>
                      <a:pt x="290" y="262"/>
                    </a:lnTo>
                    <a:lnTo>
                      <a:pt x="292" y="260"/>
                    </a:lnTo>
                    <a:lnTo>
                      <a:pt x="292" y="258"/>
                    </a:lnTo>
                    <a:lnTo>
                      <a:pt x="293" y="256"/>
                    </a:lnTo>
                    <a:lnTo>
                      <a:pt x="293" y="254"/>
                    </a:lnTo>
                    <a:lnTo>
                      <a:pt x="295" y="253"/>
                    </a:lnTo>
                    <a:lnTo>
                      <a:pt x="295" y="251"/>
                    </a:lnTo>
                    <a:lnTo>
                      <a:pt x="297" y="249"/>
                    </a:lnTo>
                    <a:lnTo>
                      <a:pt x="297" y="247"/>
                    </a:lnTo>
                    <a:lnTo>
                      <a:pt x="297" y="245"/>
                    </a:lnTo>
                    <a:lnTo>
                      <a:pt x="299" y="243"/>
                    </a:lnTo>
                    <a:lnTo>
                      <a:pt x="299" y="241"/>
                    </a:lnTo>
                    <a:lnTo>
                      <a:pt x="300" y="239"/>
                    </a:lnTo>
                    <a:lnTo>
                      <a:pt x="302" y="237"/>
                    </a:lnTo>
                    <a:lnTo>
                      <a:pt x="302" y="235"/>
                    </a:lnTo>
                    <a:lnTo>
                      <a:pt x="304" y="234"/>
                    </a:lnTo>
                    <a:lnTo>
                      <a:pt x="304" y="232"/>
                    </a:lnTo>
                    <a:lnTo>
                      <a:pt x="306" y="230"/>
                    </a:lnTo>
                    <a:lnTo>
                      <a:pt x="306" y="228"/>
                    </a:lnTo>
                    <a:lnTo>
                      <a:pt x="307" y="226"/>
                    </a:lnTo>
                    <a:lnTo>
                      <a:pt x="309" y="224"/>
                    </a:lnTo>
                    <a:lnTo>
                      <a:pt x="309" y="222"/>
                    </a:lnTo>
                    <a:lnTo>
                      <a:pt x="311" y="220"/>
                    </a:lnTo>
                    <a:lnTo>
                      <a:pt x="311" y="218"/>
                    </a:lnTo>
                    <a:lnTo>
                      <a:pt x="313" y="217"/>
                    </a:lnTo>
                    <a:lnTo>
                      <a:pt x="315" y="215"/>
                    </a:lnTo>
                    <a:lnTo>
                      <a:pt x="315" y="213"/>
                    </a:lnTo>
                    <a:lnTo>
                      <a:pt x="316" y="211"/>
                    </a:lnTo>
                    <a:lnTo>
                      <a:pt x="316" y="209"/>
                    </a:lnTo>
                    <a:lnTo>
                      <a:pt x="318" y="207"/>
                    </a:lnTo>
                    <a:lnTo>
                      <a:pt x="318" y="205"/>
                    </a:lnTo>
                    <a:lnTo>
                      <a:pt x="320" y="203"/>
                    </a:lnTo>
                    <a:lnTo>
                      <a:pt x="322" y="201"/>
                    </a:lnTo>
                    <a:lnTo>
                      <a:pt x="322" y="199"/>
                    </a:lnTo>
                    <a:lnTo>
                      <a:pt x="323" y="198"/>
                    </a:lnTo>
                    <a:lnTo>
                      <a:pt x="325" y="196"/>
                    </a:lnTo>
                    <a:lnTo>
                      <a:pt x="325" y="194"/>
                    </a:lnTo>
                    <a:lnTo>
                      <a:pt x="327" y="192"/>
                    </a:lnTo>
                    <a:lnTo>
                      <a:pt x="329" y="190"/>
                    </a:lnTo>
                    <a:lnTo>
                      <a:pt x="329" y="188"/>
                    </a:lnTo>
                    <a:lnTo>
                      <a:pt x="330" y="188"/>
                    </a:lnTo>
                    <a:lnTo>
                      <a:pt x="330" y="186"/>
                    </a:lnTo>
                    <a:lnTo>
                      <a:pt x="332" y="184"/>
                    </a:lnTo>
                    <a:lnTo>
                      <a:pt x="332" y="182"/>
                    </a:lnTo>
                    <a:lnTo>
                      <a:pt x="334" y="182"/>
                    </a:lnTo>
                    <a:lnTo>
                      <a:pt x="334" y="180"/>
                    </a:lnTo>
                    <a:lnTo>
                      <a:pt x="336" y="179"/>
                    </a:lnTo>
                    <a:lnTo>
                      <a:pt x="336" y="177"/>
                    </a:lnTo>
                    <a:lnTo>
                      <a:pt x="338" y="175"/>
                    </a:lnTo>
                    <a:lnTo>
                      <a:pt x="339" y="173"/>
                    </a:lnTo>
                    <a:lnTo>
                      <a:pt x="339" y="171"/>
                    </a:lnTo>
                    <a:lnTo>
                      <a:pt x="341" y="171"/>
                    </a:lnTo>
                    <a:lnTo>
                      <a:pt x="341" y="169"/>
                    </a:lnTo>
                    <a:lnTo>
                      <a:pt x="343" y="169"/>
                    </a:lnTo>
                    <a:lnTo>
                      <a:pt x="343" y="167"/>
                    </a:lnTo>
                    <a:lnTo>
                      <a:pt x="345" y="165"/>
                    </a:lnTo>
                    <a:lnTo>
                      <a:pt x="346" y="163"/>
                    </a:lnTo>
                    <a:lnTo>
                      <a:pt x="346" y="161"/>
                    </a:lnTo>
                    <a:lnTo>
                      <a:pt x="348" y="161"/>
                    </a:lnTo>
                    <a:lnTo>
                      <a:pt x="348" y="160"/>
                    </a:lnTo>
                    <a:lnTo>
                      <a:pt x="350" y="160"/>
                    </a:lnTo>
                    <a:lnTo>
                      <a:pt x="350" y="158"/>
                    </a:lnTo>
                    <a:lnTo>
                      <a:pt x="352" y="156"/>
                    </a:lnTo>
                    <a:lnTo>
                      <a:pt x="353" y="154"/>
                    </a:lnTo>
                    <a:lnTo>
                      <a:pt x="355" y="152"/>
                    </a:lnTo>
                    <a:lnTo>
                      <a:pt x="355" y="150"/>
                    </a:lnTo>
                    <a:lnTo>
                      <a:pt x="357" y="148"/>
                    </a:lnTo>
                    <a:lnTo>
                      <a:pt x="359" y="146"/>
                    </a:lnTo>
                    <a:lnTo>
                      <a:pt x="360" y="144"/>
                    </a:lnTo>
                    <a:lnTo>
                      <a:pt x="362" y="143"/>
                    </a:lnTo>
                    <a:lnTo>
                      <a:pt x="364" y="141"/>
                    </a:lnTo>
                    <a:lnTo>
                      <a:pt x="364" y="139"/>
                    </a:lnTo>
                    <a:lnTo>
                      <a:pt x="366" y="139"/>
                    </a:lnTo>
                    <a:lnTo>
                      <a:pt x="366" y="137"/>
                    </a:lnTo>
                    <a:lnTo>
                      <a:pt x="368" y="137"/>
                    </a:lnTo>
                    <a:lnTo>
                      <a:pt x="368" y="135"/>
                    </a:lnTo>
                    <a:lnTo>
                      <a:pt x="369" y="135"/>
                    </a:lnTo>
                    <a:lnTo>
                      <a:pt x="369" y="133"/>
                    </a:lnTo>
                    <a:lnTo>
                      <a:pt x="371" y="133"/>
                    </a:lnTo>
                    <a:lnTo>
                      <a:pt x="371" y="131"/>
                    </a:lnTo>
                    <a:lnTo>
                      <a:pt x="373" y="131"/>
                    </a:lnTo>
                    <a:lnTo>
                      <a:pt x="373" y="129"/>
                    </a:lnTo>
                    <a:lnTo>
                      <a:pt x="375" y="129"/>
                    </a:lnTo>
                    <a:lnTo>
                      <a:pt x="375" y="127"/>
                    </a:lnTo>
                    <a:lnTo>
                      <a:pt x="376" y="125"/>
                    </a:lnTo>
                    <a:lnTo>
                      <a:pt x="378" y="124"/>
                    </a:lnTo>
                    <a:lnTo>
                      <a:pt x="380" y="124"/>
                    </a:lnTo>
                    <a:lnTo>
                      <a:pt x="380" y="122"/>
                    </a:lnTo>
                    <a:lnTo>
                      <a:pt x="382" y="122"/>
                    </a:lnTo>
                    <a:lnTo>
                      <a:pt x="382" y="120"/>
                    </a:lnTo>
                    <a:lnTo>
                      <a:pt x="383" y="120"/>
                    </a:lnTo>
                    <a:lnTo>
                      <a:pt x="383" y="118"/>
                    </a:lnTo>
                    <a:lnTo>
                      <a:pt x="385" y="118"/>
                    </a:lnTo>
                    <a:lnTo>
                      <a:pt x="385" y="116"/>
                    </a:lnTo>
                    <a:lnTo>
                      <a:pt x="387" y="116"/>
                    </a:lnTo>
                    <a:lnTo>
                      <a:pt x="387" y="114"/>
                    </a:lnTo>
                    <a:lnTo>
                      <a:pt x="389" y="114"/>
                    </a:lnTo>
                    <a:lnTo>
                      <a:pt x="391" y="112"/>
                    </a:lnTo>
                    <a:lnTo>
                      <a:pt x="392" y="110"/>
                    </a:lnTo>
                    <a:lnTo>
                      <a:pt x="394" y="108"/>
                    </a:lnTo>
                    <a:lnTo>
                      <a:pt x="396" y="106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3"/>
                    </a:lnTo>
                    <a:lnTo>
                      <a:pt x="401" y="103"/>
                    </a:lnTo>
                    <a:lnTo>
                      <a:pt x="401" y="101"/>
                    </a:lnTo>
                    <a:lnTo>
                      <a:pt x="403" y="101"/>
                    </a:lnTo>
                    <a:lnTo>
                      <a:pt x="405" y="99"/>
                    </a:lnTo>
                    <a:lnTo>
                      <a:pt x="406" y="99"/>
                    </a:lnTo>
                    <a:lnTo>
                      <a:pt x="406" y="97"/>
                    </a:lnTo>
                    <a:lnTo>
                      <a:pt x="408" y="97"/>
                    </a:lnTo>
                    <a:lnTo>
                      <a:pt x="408" y="95"/>
                    </a:lnTo>
                    <a:lnTo>
                      <a:pt x="410" y="95"/>
                    </a:lnTo>
                    <a:lnTo>
                      <a:pt x="412" y="93"/>
                    </a:lnTo>
                    <a:lnTo>
                      <a:pt x="413" y="93"/>
                    </a:lnTo>
                    <a:lnTo>
                      <a:pt x="413" y="91"/>
                    </a:lnTo>
                    <a:lnTo>
                      <a:pt x="415" y="91"/>
                    </a:lnTo>
                    <a:lnTo>
                      <a:pt x="415" y="89"/>
                    </a:lnTo>
                    <a:lnTo>
                      <a:pt x="417" y="89"/>
                    </a:lnTo>
                    <a:lnTo>
                      <a:pt x="419" y="87"/>
                    </a:lnTo>
                    <a:lnTo>
                      <a:pt x="421" y="86"/>
                    </a:lnTo>
                    <a:lnTo>
                      <a:pt x="422" y="86"/>
                    </a:lnTo>
                    <a:lnTo>
                      <a:pt x="424" y="84"/>
                    </a:lnTo>
                    <a:lnTo>
                      <a:pt x="426" y="84"/>
                    </a:lnTo>
                    <a:lnTo>
                      <a:pt x="426" y="82"/>
                    </a:lnTo>
                    <a:lnTo>
                      <a:pt x="428" y="82"/>
                    </a:lnTo>
                    <a:lnTo>
                      <a:pt x="429" y="80"/>
                    </a:lnTo>
                    <a:lnTo>
                      <a:pt x="431" y="80"/>
                    </a:lnTo>
                    <a:lnTo>
                      <a:pt x="431" y="78"/>
                    </a:lnTo>
                    <a:lnTo>
                      <a:pt x="433" y="78"/>
                    </a:lnTo>
                    <a:lnTo>
                      <a:pt x="433" y="76"/>
                    </a:lnTo>
                    <a:lnTo>
                      <a:pt x="435" y="76"/>
                    </a:lnTo>
                    <a:lnTo>
                      <a:pt x="436" y="76"/>
                    </a:lnTo>
                    <a:lnTo>
                      <a:pt x="436" y="74"/>
                    </a:lnTo>
                    <a:lnTo>
                      <a:pt x="438" y="74"/>
                    </a:lnTo>
                    <a:lnTo>
                      <a:pt x="440" y="72"/>
                    </a:lnTo>
                    <a:lnTo>
                      <a:pt x="442" y="72"/>
                    </a:lnTo>
                    <a:lnTo>
                      <a:pt x="444" y="70"/>
                    </a:lnTo>
                    <a:lnTo>
                      <a:pt x="445" y="70"/>
                    </a:lnTo>
                    <a:lnTo>
                      <a:pt x="445" y="69"/>
                    </a:lnTo>
                    <a:lnTo>
                      <a:pt x="447" y="69"/>
                    </a:lnTo>
                    <a:lnTo>
                      <a:pt x="449" y="69"/>
                    </a:lnTo>
                    <a:lnTo>
                      <a:pt x="449" y="67"/>
                    </a:lnTo>
                    <a:lnTo>
                      <a:pt x="451" y="67"/>
                    </a:lnTo>
                    <a:lnTo>
                      <a:pt x="452" y="65"/>
                    </a:lnTo>
                    <a:lnTo>
                      <a:pt x="454" y="65"/>
                    </a:lnTo>
                    <a:lnTo>
                      <a:pt x="456" y="63"/>
                    </a:lnTo>
                    <a:lnTo>
                      <a:pt x="458" y="63"/>
                    </a:lnTo>
                    <a:lnTo>
                      <a:pt x="459" y="61"/>
                    </a:lnTo>
                    <a:lnTo>
                      <a:pt x="461" y="61"/>
                    </a:lnTo>
                    <a:lnTo>
                      <a:pt x="463" y="59"/>
                    </a:lnTo>
                    <a:lnTo>
                      <a:pt x="465" y="59"/>
                    </a:lnTo>
                    <a:lnTo>
                      <a:pt x="467" y="57"/>
                    </a:lnTo>
                    <a:lnTo>
                      <a:pt x="468" y="57"/>
                    </a:lnTo>
                    <a:lnTo>
                      <a:pt x="470" y="57"/>
                    </a:lnTo>
                    <a:lnTo>
                      <a:pt x="470" y="55"/>
                    </a:lnTo>
                    <a:lnTo>
                      <a:pt x="472" y="55"/>
                    </a:lnTo>
                    <a:lnTo>
                      <a:pt x="474" y="53"/>
                    </a:lnTo>
                    <a:lnTo>
                      <a:pt x="475" y="53"/>
                    </a:lnTo>
                    <a:lnTo>
                      <a:pt x="477" y="53"/>
                    </a:lnTo>
                    <a:lnTo>
                      <a:pt x="477" y="51"/>
                    </a:lnTo>
                    <a:lnTo>
                      <a:pt x="479" y="51"/>
                    </a:lnTo>
                    <a:lnTo>
                      <a:pt x="481" y="51"/>
                    </a:lnTo>
                    <a:lnTo>
                      <a:pt x="482" y="50"/>
                    </a:lnTo>
                    <a:lnTo>
                      <a:pt x="484" y="50"/>
                    </a:lnTo>
                    <a:lnTo>
                      <a:pt x="486" y="50"/>
                    </a:lnTo>
                    <a:lnTo>
                      <a:pt x="486" y="48"/>
                    </a:lnTo>
                    <a:lnTo>
                      <a:pt x="488" y="48"/>
                    </a:lnTo>
                    <a:lnTo>
                      <a:pt x="489" y="48"/>
                    </a:lnTo>
                    <a:lnTo>
                      <a:pt x="489" y="46"/>
                    </a:lnTo>
                    <a:lnTo>
                      <a:pt x="491" y="46"/>
                    </a:lnTo>
                    <a:lnTo>
                      <a:pt x="493" y="46"/>
                    </a:lnTo>
                    <a:lnTo>
                      <a:pt x="495" y="46"/>
                    </a:lnTo>
                    <a:lnTo>
                      <a:pt x="495" y="44"/>
                    </a:lnTo>
                    <a:lnTo>
                      <a:pt x="497" y="44"/>
                    </a:lnTo>
                    <a:lnTo>
                      <a:pt x="498" y="44"/>
                    </a:lnTo>
                    <a:lnTo>
                      <a:pt x="500" y="42"/>
                    </a:lnTo>
                    <a:lnTo>
                      <a:pt x="502" y="42"/>
                    </a:lnTo>
                    <a:lnTo>
                      <a:pt x="504" y="42"/>
                    </a:lnTo>
                    <a:lnTo>
                      <a:pt x="505" y="40"/>
                    </a:lnTo>
                    <a:lnTo>
                      <a:pt x="507" y="40"/>
                    </a:lnTo>
                    <a:lnTo>
                      <a:pt x="509" y="40"/>
                    </a:lnTo>
                    <a:lnTo>
                      <a:pt x="509" y="38"/>
                    </a:lnTo>
                    <a:lnTo>
                      <a:pt x="511" y="38"/>
                    </a:lnTo>
                    <a:lnTo>
                      <a:pt x="512" y="38"/>
                    </a:lnTo>
                    <a:lnTo>
                      <a:pt x="514" y="38"/>
                    </a:lnTo>
                    <a:lnTo>
                      <a:pt x="516" y="36"/>
                    </a:lnTo>
                    <a:lnTo>
                      <a:pt x="518" y="36"/>
                    </a:lnTo>
                    <a:lnTo>
                      <a:pt x="520" y="36"/>
                    </a:lnTo>
                    <a:lnTo>
                      <a:pt x="521" y="34"/>
                    </a:lnTo>
                    <a:lnTo>
                      <a:pt x="523" y="34"/>
                    </a:lnTo>
                    <a:lnTo>
                      <a:pt x="525" y="34"/>
                    </a:lnTo>
                    <a:lnTo>
                      <a:pt x="527" y="34"/>
                    </a:lnTo>
                    <a:lnTo>
                      <a:pt x="527" y="32"/>
                    </a:lnTo>
                    <a:lnTo>
                      <a:pt x="528" y="32"/>
                    </a:lnTo>
                    <a:lnTo>
                      <a:pt x="530" y="32"/>
                    </a:lnTo>
                    <a:lnTo>
                      <a:pt x="532" y="32"/>
                    </a:lnTo>
                    <a:lnTo>
                      <a:pt x="534" y="31"/>
                    </a:lnTo>
                    <a:lnTo>
                      <a:pt x="535" y="31"/>
                    </a:lnTo>
                    <a:lnTo>
                      <a:pt x="537" y="31"/>
                    </a:lnTo>
                    <a:lnTo>
                      <a:pt x="539" y="31"/>
                    </a:lnTo>
                    <a:lnTo>
                      <a:pt x="541" y="29"/>
                    </a:lnTo>
                    <a:lnTo>
                      <a:pt x="542" y="29"/>
                    </a:lnTo>
                    <a:lnTo>
                      <a:pt x="544" y="29"/>
                    </a:lnTo>
                    <a:lnTo>
                      <a:pt x="546" y="29"/>
                    </a:lnTo>
                    <a:lnTo>
                      <a:pt x="548" y="27"/>
                    </a:lnTo>
                    <a:lnTo>
                      <a:pt x="550" y="27"/>
                    </a:lnTo>
                    <a:lnTo>
                      <a:pt x="551" y="27"/>
                    </a:lnTo>
                    <a:lnTo>
                      <a:pt x="553" y="27"/>
                    </a:lnTo>
                    <a:lnTo>
                      <a:pt x="555" y="25"/>
                    </a:lnTo>
                    <a:lnTo>
                      <a:pt x="557" y="25"/>
                    </a:lnTo>
                    <a:lnTo>
                      <a:pt x="558" y="25"/>
                    </a:lnTo>
                    <a:lnTo>
                      <a:pt x="560" y="25"/>
                    </a:lnTo>
                    <a:lnTo>
                      <a:pt x="562" y="25"/>
                    </a:lnTo>
                    <a:lnTo>
                      <a:pt x="562" y="23"/>
                    </a:lnTo>
                    <a:lnTo>
                      <a:pt x="564" y="23"/>
                    </a:lnTo>
                    <a:lnTo>
                      <a:pt x="565" y="23"/>
                    </a:lnTo>
                    <a:lnTo>
                      <a:pt x="567" y="23"/>
                    </a:lnTo>
                    <a:lnTo>
                      <a:pt x="569" y="23"/>
                    </a:lnTo>
                    <a:lnTo>
                      <a:pt x="571" y="21"/>
                    </a:lnTo>
                    <a:lnTo>
                      <a:pt x="573" y="21"/>
                    </a:lnTo>
                    <a:lnTo>
                      <a:pt x="574" y="21"/>
                    </a:lnTo>
                    <a:lnTo>
                      <a:pt x="576" y="21"/>
                    </a:lnTo>
                    <a:lnTo>
                      <a:pt x="578" y="21"/>
                    </a:lnTo>
                    <a:lnTo>
                      <a:pt x="580" y="21"/>
                    </a:lnTo>
                    <a:lnTo>
                      <a:pt x="580" y="19"/>
                    </a:lnTo>
                    <a:lnTo>
                      <a:pt x="581" y="19"/>
                    </a:lnTo>
                    <a:lnTo>
                      <a:pt x="583" y="19"/>
                    </a:lnTo>
                    <a:lnTo>
                      <a:pt x="585" y="19"/>
                    </a:lnTo>
                    <a:lnTo>
                      <a:pt x="587" y="19"/>
                    </a:lnTo>
                    <a:lnTo>
                      <a:pt x="588" y="19"/>
                    </a:lnTo>
                    <a:lnTo>
                      <a:pt x="588" y="17"/>
                    </a:lnTo>
                    <a:lnTo>
                      <a:pt x="590" y="17"/>
                    </a:lnTo>
                    <a:lnTo>
                      <a:pt x="592" y="17"/>
                    </a:lnTo>
                    <a:lnTo>
                      <a:pt x="594" y="17"/>
                    </a:lnTo>
                    <a:lnTo>
                      <a:pt x="596" y="17"/>
                    </a:lnTo>
                    <a:lnTo>
                      <a:pt x="597" y="17"/>
                    </a:lnTo>
                    <a:lnTo>
                      <a:pt x="599" y="17"/>
                    </a:lnTo>
                    <a:lnTo>
                      <a:pt x="601" y="15"/>
                    </a:lnTo>
                    <a:lnTo>
                      <a:pt x="603" y="15"/>
                    </a:lnTo>
                    <a:lnTo>
                      <a:pt x="604" y="15"/>
                    </a:lnTo>
                    <a:lnTo>
                      <a:pt x="606" y="15"/>
                    </a:lnTo>
                    <a:lnTo>
                      <a:pt x="608" y="15"/>
                    </a:lnTo>
                    <a:lnTo>
                      <a:pt x="610" y="15"/>
                    </a:lnTo>
                    <a:lnTo>
                      <a:pt x="611" y="13"/>
                    </a:lnTo>
                    <a:lnTo>
                      <a:pt x="613" y="13"/>
                    </a:lnTo>
                    <a:lnTo>
                      <a:pt x="615" y="13"/>
                    </a:lnTo>
                    <a:lnTo>
                      <a:pt x="617" y="13"/>
                    </a:lnTo>
                    <a:lnTo>
                      <a:pt x="618" y="13"/>
                    </a:lnTo>
                    <a:lnTo>
                      <a:pt x="620" y="13"/>
                    </a:lnTo>
                    <a:lnTo>
                      <a:pt x="622" y="13"/>
                    </a:lnTo>
                    <a:lnTo>
                      <a:pt x="624" y="13"/>
                    </a:lnTo>
                    <a:lnTo>
                      <a:pt x="624" y="12"/>
                    </a:lnTo>
                    <a:lnTo>
                      <a:pt x="626" y="12"/>
                    </a:lnTo>
                    <a:lnTo>
                      <a:pt x="627" y="12"/>
                    </a:lnTo>
                    <a:lnTo>
                      <a:pt x="629" y="12"/>
                    </a:lnTo>
                    <a:lnTo>
                      <a:pt x="631" y="12"/>
                    </a:lnTo>
                    <a:lnTo>
                      <a:pt x="633" y="12"/>
                    </a:lnTo>
                    <a:lnTo>
                      <a:pt x="634" y="12"/>
                    </a:lnTo>
                    <a:lnTo>
                      <a:pt x="636" y="12"/>
                    </a:lnTo>
                    <a:lnTo>
                      <a:pt x="638" y="12"/>
                    </a:lnTo>
                    <a:lnTo>
                      <a:pt x="640" y="10"/>
                    </a:lnTo>
                    <a:lnTo>
                      <a:pt x="641" y="10"/>
                    </a:lnTo>
                    <a:lnTo>
                      <a:pt x="643" y="10"/>
                    </a:lnTo>
                    <a:lnTo>
                      <a:pt x="645" y="10"/>
                    </a:lnTo>
                    <a:lnTo>
                      <a:pt x="647" y="10"/>
                    </a:lnTo>
                    <a:lnTo>
                      <a:pt x="649" y="10"/>
                    </a:lnTo>
                    <a:lnTo>
                      <a:pt x="650" y="10"/>
                    </a:lnTo>
                    <a:lnTo>
                      <a:pt x="652" y="10"/>
                    </a:lnTo>
                    <a:lnTo>
                      <a:pt x="654" y="10"/>
                    </a:lnTo>
                    <a:lnTo>
                      <a:pt x="656" y="8"/>
                    </a:lnTo>
                    <a:lnTo>
                      <a:pt x="657" y="8"/>
                    </a:lnTo>
                    <a:lnTo>
                      <a:pt x="659" y="8"/>
                    </a:lnTo>
                    <a:lnTo>
                      <a:pt x="661" y="8"/>
                    </a:lnTo>
                    <a:lnTo>
                      <a:pt x="663" y="8"/>
                    </a:lnTo>
                    <a:lnTo>
                      <a:pt x="664" y="8"/>
                    </a:lnTo>
                    <a:lnTo>
                      <a:pt x="666" y="8"/>
                    </a:lnTo>
                    <a:lnTo>
                      <a:pt x="668" y="8"/>
                    </a:lnTo>
                    <a:lnTo>
                      <a:pt x="670" y="8"/>
                    </a:lnTo>
                    <a:lnTo>
                      <a:pt x="671" y="8"/>
                    </a:lnTo>
                    <a:lnTo>
                      <a:pt x="673" y="8"/>
                    </a:lnTo>
                    <a:lnTo>
                      <a:pt x="675" y="6"/>
                    </a:lnTo>
                    <a:lnTo>
                      <a:pt x="677" y="6"/>
                    </a:lnTo>
                    <a:lnTo>
                      <a:pt x="679" y="6"/>
                    </a:lnTo>
                    <a:lnTo>
                      <a:pt x="680" y="6"/>
                    </a:lnTo>
                    <a:lnTo>
                      <a:pt x="682" y="6"/>
                    </a:lnTo>
                    <a:lnTo>
                      <a:pt x="684" y="6"/>
                    </a:lnTo>
                    <a:lnTo>
                      <a:pt x="686" y="6"/>
                    </a:lnTo>
                    <a:lnTo>
                      <a:pt x="687" y="6"/>
                    </a:lnTo>
                    <a:lnTo>
                      <a:pt x="689" y="6"/>
                    </a:lnTo>
                    <a:lnTo>
                      <a:pt x="691" y="6"/>
                    </a:lnTo>
                    <a:lnTo>
                      <a:pt x="693" y="6"/>
                    </a:lnTo>
                    <a:lnTo>
                      <a:pt x="694" y="6"/>
                    </a:lnTo>
                    <a:lnTo>
                      <a:pt x="696" y="6"/>
                    </a:lnTo>
                    <a:lnTo>
                      <a:pt x="696" y="4"/>
                    </a:lnTo>
                    <a:lnTo>
                      <a:pt x="698" y="4"/>
                    </a:lnTo>
                    <a:lnTo>
                      <a:pt x="700" y="4"/>
                    </a:lnTo>
                    <a:lnTo>
                      <a:pt x="702" y="4"/>
                    </a:lnTo>
                    <a:lnTo>
                      <a:pt x="703" y="4"/>
                    </a:lnTo>
                    <a:lnTo>
                      <a:pt x="705" y="4"/>
                    </a:lnTo>
                    <a:lnTo>
                      <a:pt x="707" y="4"/>
                    </a:lnTo>
                    <a:lnTo>
                      <a:pt x="709" y="4"/>
                    </a:lnTo>
                    <a:lnTo>
                      <a:pt x="710" y="4"/>
                    </a:lnTo>
                    <a:lnTo>
                      <a:pt x="712" y="4"/>
                    </a:lnTo>
                    <a:lnTo>
                      <a:pt x="714" y="4"/>
                    </a:lnTo>
                    <a:lnTo>
                      <a:pt x="716" y="4"/>
                    </a:lnTo>
                    <a:lnTo>
                      <a:pt x="717" y="4"/>
                    </a:lnTo>
                    <a:lnTo>
                      <a:pt x="719" y="4"/>
                    </a:lnTo>
                    <a:lnTo>
                      <a:pt x="721" y="4"/>
                    </a:lnTo>
                    <a:lnTo>
                      <a:pt x="723" y="4"/>
                    </a:lnTo>
                    <a:lnTo>
                      <a:pt x="725" y="2"/>
                    </a:lnTo>
                    <a:lnTo>
                      <a:pt x="726" y="2"/>
                    </a:lnTo>
                    <a:lnTo>
                      <a:pt x="728" y="2"/>
                    </a:lnTo>
                    <a:lnTo>
                      <a:pt x="730" y="2"/>
                    </a:lnTo>
                    <a:lnTo>
                      <a:pt x="732" y="2"/>
                    </a:lnTo>
                    <a:lnTo>
                      <a:pt x="733" y="2"/>
                    </a:lnTo>
                    <a:lnTo>
                      <a:pt x="735" y="2"/>
                    </a:lnTo>
                    <a:lnTo>
                      <a:pt x="737" y="2"/>
                    </a:lnTo>
                    <a:lnTo>
                      <a:pt x="739" y="2"/>
                    </a:lnTo>
                    <a:lnTo>
                      <a:pt x="740" y="2"/>
                    </a:lnTo>
                    <a:lnTo>
                      <a:pt x="742" y="2"/>
                    </a:lnTo>
                    <a:lnTo>
                      <a:pt x="744" y="2"/>
                    </a:lnTo>
                    <a:lnTo>
                      <a:pt x="746" y="2"/>
                    </a:lnTo>
                    <a:lnTo>
                      <a:pt x="747" y="2"/>
                    </a:lnTo>
                    <a:lnTo>
                      <a:pt x="749" y="2"/>
                    </a:lnTo>
                    <a:lnTo>
                      <a:pt x="751" y="2"/>
                    </a:lnTo>
                    <a:lnTo>
                      <a:pt x="753" y="2"/>
                    </a:lnTo>
                    <a:lnTo>
                      <a:pt x="755" y="2"/>
                    </a:lnTo>
                    <a:lnTo>
                      <a:pt x="756" y="2"/>
                    </a:lnTo>
                    <a:lnTo>
                      <a:pt x="758" y="2"/>
                    </a:lnTo>
                    <a:lnTo>
                      <a:pt x="760" y="0"/>
                    </a:lnTo>
                    <a:lnTo>
                      <a:pt x="762" y="0"/>
                    </a:lnTo>
                    <a:lnTo>
                      <a:pt x="763" y="0"/>
                    </a:lnTo>
                    <a:lnTo>
                      <a:pt x="765" y="0"/>
                    </a:lnTo>
                    <a:lnTo>
                      <a:pt x="767" y="0"/>
                    </a:lnTo>
                    <a:lnTo>
                      <a:pt x="769" y="0"/>
                    </a:lnTo>
                    <a:lnTo>
                      <a:pt x="770" y="0"/>
                    </a:lnTo>
                    <a:lnTo>
                      <a:pt x="772" y="0"/>
                    </a:lnTo>
                    <a:lnTo>
                      <a:pt x="774" y="0"/>
                    </a:lnTo>
                    <a:lnTo>
                      <a:pt x="776" y="0"/>
                    </a:lnTo>
                    <a:lnTo>
                      <a:pt x="778" y="0"/>
                    </a:lnTo>
                    <a:lnTo>
                      <a:pt x="779" y="0"/>
                    </a:lnTo>
                    <a:lnTo>
                      <a:pt x="781" y="0"/>
                    </a:lnTo>
                    <a:lnTo>
                      <a:pt x="783" y="0"/>
                    </a:lnTo>
                    <a:lnTo>
                      <a:pt x="785" y="0"/>
                    </a:lnTo>
                    <a:lnTo>
                      <a:pt x="786" y="0"/>
                    </a:lnTo>
                    <a:lnTo>
                      <a:pt x="788" y="0"/>
                    </a:lnTo>
                    <a:lnTo>
                      <a:pt x="790" y="0"/>
                    </a:lnTo>
                    <a:lnTo>
                      <a:pt x="792" y="0"/>
                    </a:lnTo>
                    <a:lnTo>
                      <a:pt x="793" y="0"/>
                    </a:lnTo>
                    <a:lnTo>
                      <a:pt x="795" y="0"/>
                    </a:lnTo>
                    <a:lnTo>
                      <a:pt x="797" y="0"/>
                    </a:lnTo>
                    <a:lnTo>
                      <a:pt x="799" y="0"/>
                    </a:lnTo>
                    <a:lnTo>
                      <a:pt x="800" y="0"/>
                    </a:lnTo>
                    <a:lnTo>
                      <a:pt x="802" y="0"/>
                    </a:lnTo>
                    <a:lnTo>
                      <a:pt x="804" y="0"/>
                    </a:lnTo>
                    <a:lnTo>
                      <a:pt x="806" y="0"/>
                    </a:lnTo>
                  </a:path>
                </a:pathLst>
              </a:custGeom>
              <a:noFill/>
              <a:ln w="365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6759479" y="1593526"/>
                <a:ext cx="1343250" cy="4723829"/>
              </a:xfrm>
              <a:custGeom>
                <a:avLst/>
                <a:gdLst>
                  <a:gd name="T0" fmla="*/ 17 w 830"/>
                  <a:gd name="T1" fmla="*/ 2 h 3069"/>
                  <a:gd name="T2" fmla="*/ 37 w 830"/>
                  <a:gd name="T3" fmla="*/ 2 h 3069"/>
                  <a:gd name="T4" fmla="*/ 56 w 830"/>
                  <a:gd name="T5" fmla="*/ 2 h 3069"/>
                  <a:gd name="T6" fmla="*/ 76 w 830"/>
                  <a:gd name="T7" fmla="*/ 2 h 3069"/>
                  <a:gd name="T8" fmla="*/ 95 w 830"/>
                  <a:gd name="T9" fmla="*/ 0 h 3069"/>
                  <a:gd name="T10" fmla="*/ 115 w 830"/>
                  <a:gd name="T11" fmla="*/ 0 h 3069"/>
                  <a:gd name="T12" fmla="*/ 134 w 830"/>
                  <a:gd name="T13" fmla="*/ 0 h 3069"/>
                  <a:gd name="T14" fmla="*/ 154 w 830"/>
                  <a:gd name="T15" fmla="*/ 0 h 3069"/>
                  <a:gd name="T16" fmla="*/ 173 w 830"/>
                  <a:gd name="T17" fmla="*/ 0 h 3069"/>
                  <a:gd name="T18" fmla="*/ 192 w 830"/>
                  <a:gd name="T19" fmla="*/ 0 h 3069"/>
                  <a:gd name="T20" fmla="*/ 212 w 830"/>
                  <a:gd name="T21" fmla="*/ 0 h 3069"/>
                  <a:gd name="T22" fmla="*/ 231 w 830"/>
                  <a:gd name="T23" fmla="*/ 0 h 3069"/>
                  <a:gd name="T24" fmla="*/ 251 w 830"/>
                  <a:gd name="T25" fmla="*/ 0 h 3069"/>
                  <a:gd name="T26" fmla="*/ 270 w 830"/>
                  <a:gd name="T27" fmla="*/ 0 h 3069"/>
                  <a:gd name="T28" fmla="*/ 290 w 830"/>
                  <a:gd name="T29" fmla="*/ 0 h 3069"/>
                  <a:gd name="T30" fmla="*/ 309 w 830"/>
                  <a:gd name="T31" fmla="*/ 0 h 3069"/>
                  <a:gd name="T32" fmla="*/ 328 w 830"/>
                  <a:gd name="T33" fmla="*/ 0 h 3069"/>
                  <a:gd name="T34" fmla="*/ 348 w 830"/>
                  <a:gd name="T35" fmla="*/ 0 h 3069"/>
                  <a:gd name="T36" fmla="*/ 367 w 830"/>
                  <a:gd name="T37" fmla="*/ 0 h 3069"/>
                  <a:gd name="T38" fmla="*/ 387 w 830"/>
                  <a:gd name="T39" fmla="*/ 0 h 3069"/>
                  <a:gd name="T40" fmla="*/ 404 w 830"/>
                  <a:gd name="T41" fmla="*/ 21 h 3069"/>
                  <a:gd name="T42" fmla="*/ 413 w 830"/>
                  <a:gd name="T43" fmla="*/ 298 h 3069"/>
                  <a:gd name="T44" fmla="*/ 422 w 830"/>
                  <a:gd name="T45" fmla="*/ 579 h 3069"/>
                  <a:gd name="T46" fmla="*/ 433 w 830"/>
                  <a:gd name="T47" fmla="*/ 813 h 3069"/>
                  <a:gd name="T48" fmla="*/ 442 w 830"/>
                  <a:gd name="T49" fmla="*/ 1012 h 3069"/>
                  <a:gd name="T50" fmla="*/ 450 w 830"/>
                  <a:gd name="T51" fmla="*/ 1183 h 3069"/>
                  <a:gd name="T52" fmla="*/ 459 w 830"/>
                  <a:gd name="T53" fmla="*/ 1336 h 3069"/>
                  <a:gd name="T54" fmla="*/ 470 w 830"/>
                  <a:gd name="T55" fmla="*/ 1475 h 3069"/>
                  <a:gd name="T56" fmla="*/ 479 w 830"/>
                  <a:gd name="T57" fmla="*/ 1600 h 3069"/>
                  <a:gd name="T58" fmla="*/ 488 w 830"/>
                  <a:gd name="T59" fmla="*/ 1716 h 3069"/>
                  <a:gd name="T60" fmla="*/ 496 w 830"/>
                  <a:gd name="T61" fmla="*/ 1824 h 3069"/>
                  <a:gd name="T62" fmla="*/ 507 w 830"/>
                  <a:gd name="T63" fmla="*/ 1923 h 3069"/>
                  <a:gd name="T64" fmla="*/ 516 w 830"/>
                  <a:gd name="T65" fmla="*/ 2014 h 3069"/>
                  <a:gd name="T66" fmla="*/ 525 w 830"/>
                  <a:gd name="T67" fmla="*/ 2097 h 3069"/>
                  <a:gd name="T68" fmla="*/ 533 w 830"/>
                  <a:gd name="T69" fmla="*/ 2175 h 3069"/>
                  <a:gd name="T70" fmla="*/ 544 w 830"/>
                  <a:gd name="T71" fmla="*/ 2247 h 3069"/>
                  <a:gd name="T72" fmla="*/ 553 w 830"/>
                  <a:gd name="T73" fmla="*/ 2314 h 3069"/>
                  <a:gd name="T74" fmla="*/ 562 w 830"/>
                  <a:gd name="T75" fmla="*/ 2376 h 3069"/>
                  <a:gd name="T76" fmla="*/ 571 w 830"/>
                  <a:gd name="T77" fmla="*/ 2433 h 3069"/>
                  <a:gd name="T78" fmla="*/ 581 w 830"/>
                  <a:gd name="T79" fmla="*/ 2486 h 3069"/>
                  <a:gd name="T80" fmla="*/ 590 w 830"/>
                  <a:gd name="T81" fmla="*/ 2536 h 3069"/>
                  <a:gd name="T82" fmla="*/ 599 w 830"/>
                  <a:gd name="T83" fmla="*/ 2581 h 3069"/>
                  <a:gd name="T84" fmla="*/ 608 w 830"/>
                  <a:gd name="T85" fmla="*/ 2625 h 3069"/>
                  <a:gd name="T86" fmla="*/ 618 w 830"/>
                  <a:gd name="T87" fmla="*/ 2663 h 3069"/>
                  <a:gd name="T88" fmla="*/ 627 w 830"/>
                  <a:gd name="T89" fmla="*/ 2699 h 3069"/>
                  <a:gd name="T90" fmla="*/ 636 w 830"/>
                  <a:gd name="T91" fmla="*/ 2733 h 3069"/>
                  <a:gd name="T92" fmla="*/ 645 w 830"/>
                  <a:gd name="T93" fmla="*/ 2763 h 3069"/>
                  <a:gd name="T94" fmla="*/ 655 w 830"/>
                  <a:gd name="T95" fmla="*/ 2794 h 3069"/>
                  <a:gd name="T96" fmla="*/ 664 w 830"/>
                  <a:gd name="T97" fmla="*/ 2820 h 3069"/>
                  <a:gd name="T98" fmla="*/ 673 w 830"/>
                  <a:gd name="T99" fmla="*/ 2845 h 3069"/>
                  <a:gd name="T100" fmla="*/ 682 w 830"/>
                  <a:gd name="T101" fmla="*/ 2868 h 3069"/>
                  <a:gd name="T102" fmla="*/ 693 w 830"/>
                  <a:gd name="T103" fmla="*/ 2888 h 3069"/>
                  <a:gd name="T104" fmla="*/ 701 w 830"/>
                  <a:gd name="T105" fmla="*/ 2907 h 3069"/>
                  <a:gd name="T106" fmla="*/ 712 w 830"/>
                  <a:gd name="T107" fmla="*/ 2928 h 3069"/>
                  <a:gd name="T108" fmla="*/ 723 w 830"/>
                  <a:gd name="T109" fmla="*/ 2949 h 3069"/>
                  <a:gd name="T110" fmla="*/ 733 w 830"/>
                  <a:gd name="T111" fmla="*/ 2964 h 3069"/>
                  <a:gd name="T112" fmla="*/ 744 w 830"/>
                  <a:gd name="T113" fmla="*/ 2981 h 3069"/>
                  <a:gd name="T114" fmla="*/ 758 w 830"/>
                  <a:gd name="T115" fmla="*/ 2999 h 3069"/>
                  <a:gd name="T116" fmla="*/ 770 w 830"/>
                  <a:gd name="T117" fmla="*/ 3014 h 3069"/>
                  <a:gd name="T118" fmla="*/ 781 w 830"/>
                  <a:gd name="T119" fmla="*/ 3027 h 3069"/>
                  <a:gd name="T120" fmla="*/ 793 w 830"/>
                  <a:gd name="T121" fmla="*/ 3038 h 3069"/>
                  <a:gd name="T122" fmla="*/ 809 w 830"/>
                  <a:gd name="T123" fmla="*/ 3052 h 3069"/>
                  <a:gd name="T124" fmla="*/ 822 w 830"/>
                  <a:gd name="T125" fmla="*/ 3063 h 3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30" h="3069">
                    <a:moveTo>
                      <a:pt x="0" y="4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51" y="2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6" y="2"/>
                    </a:lnTo>
                    <a:lnTo>
                      <a:pt x="78" y="2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5" y="2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3" y="0"/>
                    </a:lnTo>
                    <a:lnTo>
                      <a:pt x="95" y="0"/>
                    </a:lnTo>
                    <a:lnTo>
                      <a:pt x="97" y="0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6" y="0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3" y="0"/>
                    </a:lnTo>
                    <a:lnTo>
                      <a:pt x="145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59" y="0"/>
                    </a:lnTo>
                    <a:lnTo>
                      <a:pt x="161" y="0"/>
                    </a:lnTo>
                    <a:lnTo>
                      <a:pt x="162" y="0"/>
                    </a:lnTo>
                    <a:lnTo>
                      <a:pt x="164" y="0"/>
                    </a:lnTo>
                    <a:lnTo>
                      <a:pt x="166" y="0"/>
                    </a:lnTo>
                    <a:lnTo>
                      <a:pt x="168" y="0"/>
                    </a:lnTo>
                    <a:lnTo>
                      <a:pt x="169" y="0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5" y="0"/>
                    </a:lnTo>
                    <a:lnTo>
                      <a:pt x="177" y="0"/>
                    </a:lnTo>
                    <a:lnTo>
                      <a:pt x="178" y="0"/>
                    </a:lnTo>
                    <a:lnTo>
                      <a:pt x="180" y="0"/>
                    </a:lnTo>
                    <a:lnTo>
                      <a:pt x="182" y="0"/>
                    </a:lnTo>
                    <a:lnTo>
                      <a:pt x="184" y="0"/>
                    </a:lnTo>
                    <a:lnTo>
                      <a:pt x="185" y="0"/>
                    </a:lnTo>
                    <a:lnTo>
                      <a:pt x="187" y="0"/>
                    </a:lnTo>
                    <a:lnTo>
                      <a:pt x="189" y="0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196" y="0"/>
                    </a:lnTo>
                    <a:lnTo>
                      <a:pt x="198" y="0"/>
                    </a:lnTo>
                    <a:lnTo>
                      <a:pt x="199" y="0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08" y="0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4" y="0"/>
                    </a:lnTo>
                    <a:lnTo>
                      <a:pt x="215" y="0"/>
                    </a:lnTo>
                    <a:lnTo>
                      <a:pt x="217" y="0"/>
                    </a:lnTo>
                    <a:lnTo>
                      <a:pt x="219" y="0"/>
                    </a:lnTo>
                    <a:lnTo>
                      <a:pt x="221" y="0"/>
                    </a:lnTo>
                    <a:lnTo>
                      <a:pt x="222" y="0"/>
                    </a:lnTo>
                    <a:lnTo>
                      <a:pt x="224" y="0"/>
                    </a:lnTo>
                    <a:lnTo>
                      <a:pt x="226" y="0"/>
                    </a:lnTo>
                    <a:lnTo>
                      <a:pt x="228" y="0"/>
                    </a:lnTo>
                    <a:lnTo>
                      <a:pt x="230" y="0"/>
                    </a:lnTo>
                    <a:lnTo>
                      <a:pt x="231" y="0"/>
                    </a:lnTo>
                    <a:lnTo>
                      <a:pt x="233" y="0"/>
                    </a:lnTo>
                    <a:lnTo>
                      <a:pt x="235" y="0"/>
                    </a:lnTo>
                    <a:lnTo>
                      <a:pt x="237" y="0"/>
                    </a:lnTo>
                    <a:lnTo>
                      <a:pt x="238" y="0"/>
                    </a:lnTo>
                    <a:lnTo>
                      <a:pt x="240" y="0"/>
                    </a:lnTo>
                    <a:lnTo>
                      <a:pt x="242" y="0"/>
                    </a:lnTo>
                    <a:lnTo>
                      <a:pt x="244" y="0"/>
                    </a:lnTo>
                    <a:lnTo>
                      <a:pt x="245" y="0"/>
                    </a:lnTo>
                    <a:lnTo>
                      <a:pt x="247" y="0"/>
                    </a:lnTo>
                    <a:lnTo>
                      <a:pt x="249" y="0"/>
                    </a:lnTo>
                    <a:lnTo>
                      <a:pt x="251" y="0"/>
                    </a:lnTo>
                    <a:lnTo>
                      <a:pt x="252" y="0"/>
                    </a:lnTo>
                    <a:lnTo>
                      <a:pt x="254" y="0"/>
                    </a:lnTo>
                    <a:lnTo>
                      <a:pt x="256" y="0"/>
                    </a:lnTo>
                    <a:lnTo>
                      <a:pt x="258" y="0"/>
                    </a:lnTo>
                    <a:lnTo>
                      <a:pt x="260" y="0"/>
                    </a:lnTo>
                    <a:lnTo>
                      <a:pt x="261" y="0"/>
                    </a:lnTo>
                    <a:lnTo>
                      <a:pt x="263" y="0"/>
                    </a:lnTo>
                    <a:lnTo>
                      <a:pt x="265" y="0"/>
                    </a:lnTo>
                    <a:lnTo>
                      <a:pt x="267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2" y="0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0"/>
                    </a:lnTo>
                    <a:lnTo>
                      <a:pt x="281" y="0"/>
                    </a:lnTo>
                    <a:lnTo>
                      <a:pt x="283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3" y="0"/>
                    </a:lnTo>
                    <a:lnTo>
                      <a:pt x="295" y="0"/>
                    </a:lnTo>
                    <a:lnTo>
                      <a:pt x="297" y="0"/>
                    </a:lnTo>
                    <a:lnTo>
                      <a:pt x="298" y="0"/>
                    </a:lnTo>
                    <a:lnTo>
                      <a:pt x="300" y="0"/>
                    </a:lnTo>
                    <a:lnTo>
                      <a:pt x="302" y="0"/>
                    </a:lnTo>
                    <a:lnTo>
                      <a:pt x="304" y="0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9" y="0"/>
                    </a:lnTo>
                    <a:lnTo>
                      <a:pt x="311" y="0"/>
                    </a:lnTo>
                    <a:lnTo>
                      <a:pt x="313" y="0"/>
                    </a:lnTo>
                    <a:lnTo>
                      <a:pt x="314" y="0"/>
                    </a:lnTo>
                    <a:lnTo>
                      <a:pt x="316" y="0"/>
                    </a:lnTo>
                    <a:lnTo>
                      <a:pt x="318" y="0"/>
                    </a:lnTo>
                    <a:lnTo>
                      <a:pt x="320" y="0"/>
                    </a:lnTo>
                    <a:lnTo>
                      <a:pt x="321" y="0"/>
                    </a:lnTo>
                    <a:lnTo>
                      <a:pt x="323" y="0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8" y="0"/>
                    </a:lnTo>
                    <a:lnTo>
                      <a:pt x="330" y="0"/>
                    </a:lnTo>
                    <a:lnTo>
                      <a:pt x="332" y="0"/>
                    </a:lnTo>
                    <a:lnTo>
                      <a:pt x="334" y="0"/>
                    </a:lnTo>
                    <a:lnTo>
                      <a:pt x="336" y="0"/>
                    </a:lnTo>
                    <a:lnTo>
                      <a:pt x="337" y="0"/>
                    </a:lnTo>
                    <a:lnTo>
                      <a:pt x="339" y="0"/>
                    </a:lnTo>
                    <a:lnTo>
                      <a:pt x="341" y="0"/>
                    </a:lnTo>
                    <a:lnTo>
                      <a:pt x="343" y="0"/>
                    </a:lnTo>
                    <a:lnTo>
                      <a:pt x="344" y="0"/>
                    </a:lnTo>
                    <a:lnTo>
                      <a:pt x="346" y="0"/>
                    </a:lnTo>
                    <a:lnTo>
                      <a:pt x="348" y="0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3" y="0"/>
                    </a:lnTo>
                    <a:lnTo>
                      <a:pt x="355" y="0"/>
                    </a:lnTo>
                    <a:lnTo>
                      <a:pt x="357" y="0"/>
                    </a:lnTo>
                    <a:lnTo>
                      <a:pt x="359" y="0"/>
                    </a:lnTo>
                    <a:lnTo>
                      <a:pt x="360" y="0"/>
                    </a:lnTo>
                    <a:lnTo>
                      <a:pt x="362" y="0"/>
                    </a:lnTo>
                    <a:lnTo>
                      <a:pt x="364" y="0"/>
                    </a:lnTo>
                    <a:lnTo>
                      <a:pt x="366" y="0"/>
                    </a:lnTo>
                    <a:lnTo>
                      <a:pt x="367" y="0"/>
                    </a:lnTo>
                    <a:lnTo>
                      <a:pt x="369" y="0"/>
                    </a:lnTo>
                    <a:lnTo>
                      <a:pt x="371" y="0"/>
                    </a:lnTo>
                    <a:lnTo>
                      <a:pt x="373" y="0"/>
                    </a:lnTo>
                    <a:lnTo>
                      <a:pt x="374" y="0"/>
                    </a:lnTo>
                    <a:lnTo>
                      <a:pt x="376" y="0"/>
                    </a:lnTo>
                    <a:lnTo>
                      <a:pt x="378" y="0"/>
                    </a:lnTo>
                    <a:lnTo>
                      <a:pt x="380" y="0"/>
                    </a:lnTo>
                    <a:lnTo>
                      <a:pt x="381" y="0"/>
                    </a:lnTo>
                    <a:lnTo>
                      <a:pt x="383" y="0"/>
                    </a:lnTo>
                    <a:lnTo>
                      <a:pt x="385" y="0"/>
                    </a:lnTo>
                    <a:lnTo>
                      <a:pt x="387" y="0"/>
                    </a:lnTo>
                    <a:lnTo>
                      <a:pt x="389" y="0"/>
                    </a:lnTo>
                    <a:lnTo>
                      <a:pt x="390" y="0"/>
                    </a:lnTo>
                    <a:lnTo>
                      <a:pt x="392" y="0"/>
                    </a:lnTo>
                    <a:lnTo>
                      <a:pt x="394" y="0"/>
                    </a:lnTo>
                    <a:lnTo>
                      <a:pt x="396" y="0"/>
                    </a:lnTo>
                    <a:lnTo>
                      <a:pt x="397" y="0"/>
                    </a:lnTo>
                    <a:lnTo>
                      <a:pt x="399" y="0"/>
                    </a:lnTo>
                    <a:lnTo>
                      <a:pt x="401" y="0"/>
                    </a:lnTo>
                    <a:lnTo>
                      <a:pt x="403" y="0"/>
                    </a:lnTo>
                    <a:lnTo>
                      <a:pt x="403" y="8"/>
                    </a:lnTo>
                    <a:lnTo>
                      <a:pt x="404" y="21"/>
                    </a:lnTo>
                    <a:lnTo>
                      <a:pt x="404" y="38"/>
                    </a:lnTo>
                    <a:lnTo>
                      <a:pt x="406" y="59"/>
                    </a:lnTo>
                    <a:lnTo>
                      <a:pt x="406" y="82"/>
                    </a:lnTo>
                    <a:lnTo>
                      <a:pt x="408" y="109"/>
                    </a:lnTo>
                    <a:lnTo>
                      <a:pt x="408" y="133"/>
                    </a:lnTo>
                    <a:lnTo>
                      <a:pt x="410" y="160"/>
                    </a:lnTo>
                    <a:lnTo>
                      <a:pt x="410" y="188"/>
                    </a:lnTo>
                    <a:lnTo>
                      <a:pt x="412" y="215"/>
                    </a:lnTo>
                    <a:lnTo>
                      <a:pt x="412" y="243"/>
                    </a:lnTo>
                    <a:lnTo>
                      <a:pt x="413" y="272"/>
                    </a:lnTo>
                    <a:lnTo>
                      <a:pt x="413" y="298"/>
                    </a:lnTo>
                    <a:lnTo>
                      <a:pt x="413" y="327"/>
                    </a:lnTo>
                    <a:lnTo>
                      <a:pt x="415" y="353"/>
                    </a:lnTo>
                    <a:lnTo>
                      <a:pt x="415" y="380"/>
                    </a:lnTo>
                    <a:lnTo>
                      <a:pt x="417" y="406"/>
                    </a:lnTo>
                    <a:lnTo>
                      <a:pt x="417" y="431"/>
                    </a:lnTo>
                    <a:lnTo>
                      <a:pt x="419" y="458"/>
                    </a:lnTo>
                    <a:lnTo>
                      <a:pt x="419" y="482"/>
                    </a:lnTo>
                    <a:lnTo>
                      <a:pt x="420" y="507"/>
                    </a:lnTo>
                    <a:lnTo>
                      <a:pt x="420" y="532"/>
                    </a:lnTo>
                    <a:lnTo>
                      <a:pt x="422" y="556"/>
                    </a:lnTo>
                    <a:lnTo>
                      <a:pt x="422" y="579"/>
                    </a:lnTo>
                    <a:lnTo>
                      <a:pt x="424" y="602"/>
                    </a:lnTo>
                    <a:lnTo>
                      <a:pt x="424" y="625"/>
                    </a:lnTo>
                    <a:lnTo>
                      <a:pt x="426" y="647"/>
                    </a:lnTo>
                    <a:lnTo>
                      <a:pt x="426" y="670"/>
                    </a:lnTo>
                    <a:lnTo>
                      <a:pt x="427" y="691"/>
                    </a:lnTo>
                    <a:lnTo>
                      <a:pt x="427" y="712"/>
                    </a:lnTo>
                    <a:lnTo>
                      <a:pt x="429" y="733"/>
                    </a:lnTo>
                    <a:lnTo>
                      <a:pt x="429" y="754"/>
                    </a:lnTo>
                    <a:lnTo>
                      <a:pt x="431" y="775"/>
                    </a:lnTo>
                    <a:lnTo>
                      <a:pt x="431" y="794"/>
                    </a:lnTo>
                    <a:lnTo>
                      <a:pt x="433" y="813"/>
                    </a:lnTo>
                    <a:lnTo>
                      <a:pt x="433" y="833"/>
                    </a:lnTo>
                    <a:lnTo>
                      <a:pt x="433" y="852"/>
                    </a:lnTo>
                    <a:lnTo>
                      <a:pt x="435" y="869"/>
                    </a:lnTo>
                    <a:lnTo>
                      <a:pt x="435" y="888"/>
                    </a:lnTo>
                    <a:lnTo>
                      <a:pt x="436" y="907"/>
                    </a:lnTo>
                    <a:lnTo>
                      <a:pt x="436" y="925"/>
                    </a:lnTo>
                    <a:lnTo>
                      <a:pt x="438" y="943"/>
                    </a:lnTo>
                    <a:lnTo>
                      <a:pt x="438" y="961"/>
                    </a:lnTo>
                    <a:lnTo>
                      <a:pt x="440" y="978"/>
                    </a:lnTo>
                    <a:lnTo>
                      <a:pt x="440" y="995"/>
                    </a:lnTo>
                    <a:lnTo>
                      <a:pt x="442" y="1012"/>
                    </a:lnTo>
                    <a:lnTo>
                      <a:pt x="442" y="1027"/>
                    </a:lnTo>
                    <a:lnTo>
                      <a:pt x="443" y="1044"/>
                    </a:lnTo>
                    <a:lnTo>
                      <a:pt x="443" y="1061"/>
                    </a:lnTo>
                    <a:lnTo>
                      <a:pt x="445" y="1076"/>
                    </a:lnTo>
                    <a:lnTo>
                      <a:pt x="445" y="1091"/>
                    </a:lnTo>
                    <a:lnTo>
                      <a:pt x="447" y="1107"/>
                    </a:lnTo>
                    <a:lnTo>
                      <a:pt x="447" y="1124"/>
                    </a:lnTo>
                    <a:lnTo>
                      <a:pt x="449" y="1139"/>
                    </a:lnTo>
                    <a:lnTo>
                      <a:pt x="449" y="1154"/>
                    </a:lnTo>
                    <a:lnTo>
                      <a:pt x="450" y="1167"/>
                    </a:lnTo>
                    <a:lnTo>
                      <a:pt x="450" y="1183"/>
                    </a:lnTo>
                    <a:lnTo>
                      <a:pt x="452" y="1198"/>
                    </a:lnTo>
                    <a:lnTo>
                      <a:pt x="452" y="1213"/>
                    </a:lnTo>
                    <a:lnTo>
                      <a:pt x="452" y="1226"/>
                    </a:lnTo>
                    <a:lnTo>
                      <a:pt x="454" y="1241"/>
                    </a:lnTo>
                    <a:lnTo>
                      <a:pt x="454" y="1255"/>
                    </a:lnTo>
                    <a:lnTo>
                      <a:pt x="456" y="1268"/>
                    </a:lnTo>
                    <a:lnTo>
                      <a:pt x="456" y="1283"/>
                    </a:lnTo>
                    <a:lnTo>
                      <a:pt x="457" y="1296"/>
                    </a:lnTo>
                    <a:lnTo>
                      <a:pt x="457" y="1310"/>
                    </a:lnTo>
                    <a:lnTo>
                      <a:pt x="459" y="1323"/>
                    </a:lnTo>
                    <a:lnTo>
                      <a:pt x="459" y="1336"/>
                    </a:lnTo>
                    <a:lnTo>
                      <a:pt x="461" y="1350"/>
                    </a:lnTo>
                    <a:lnTo>
                      <a:pt x="461" y="1363"/>
                    </a:lnTo>
                    <a:lnTo>
                      <a:pt x="463" y="1374"/>
                    </a:lnTo>
                    <a:lnTo>
                      <a:pt x="463" y="1388"/>
                    </a:lnTo>
                    <a:lnTo>
                      <a:pt x="465" y="1401"/>
                    </a:lnTo>
                    <a:lnTo>
                      <a:pt x="465" y="1414"/>
                    </a:lnTo>
                    <a:lnTo>
                      <a:pt x="466" y="1425"/>
                    </a:lnTo>
                    <a:lnTo>
                      <a:pt x="466" y="1439"/>
                    </a:lnTo>
                    <a:lnTo>
                      <a:pt x="468" y="1450"/>
                    </a:lnTo>
                    <a:lnTo>
                      <a:pt x="468" y="1462"/>
                    </a:lnTo>
                    <a:lnTo>
                      <a:pt x="470" y="1475"/>
                    </a:lnTo>
                    <a:lnTo>
                      <a:pt x="470" y="1486"/>
                    </a:lnTo>
                    <a:lnTo>
                      <a:pt x="470" y="1498"/>
                    </a:lnTo>
                    <a:lnTo>
                      <a:pt x="472" y="1511"/>
                    </a:lnTo>
                    <a:lnTo>
                      <a:pt x="472" y="1522"/>
                    </a:lnTo>
                    <a:lnTo>
                      <a:pt x="473" y="1534"/>
                    </a:lnTo>
                    <a:lnTo>
                      <a:pt x="473" y="1545"/>
                    </a:lnTo>
                    <a:lnTo>
                      <a:pt x="475" y="1556"/>
                    </a:lnTo>
                    <a:lnTo>
                      <a:pt x="475" y="1568"/>
                    </a:lnTo>
                    <a:lnTo>
                      <a:pt x="477" y="1579"/>
                    </a:lnTo>
                    <a:lnTo>
                      <a:pt x="477" y="1589"/>
                    </a:lnTo>
                    <a:lnTo>
                      <a:pt x="479" y="1600"/>
                    </a:lnTo>
                    <a:lnTo>
                      <a:pt x="479" y="1611"/>
                    </a:lnTo>
                    <a:lnTo>
                      <a:pt x="480" y="1623"/>
                    </a:lnTo>
                    <a:lnTo>
                      <a:pt x="480" y="1632"/>
                    </a:lnTo>
                    <a:lnTo>
                      <a:pt x="482" y="1644"/>
                    </a:lnTo>
                    <a:lnTo>
                      <a:pt x="482" y="1655"/>
                    </a:lnTo>
                    <a:lnTo>
                      <a:pt x="484" y="1665"/>
                    </a:lnTo>
                    <a:lnTo>
                      <a:pt x="484" y="1676"/>
                    </a:lnTo>
                    <a:lnTo>
                      <a:pt x="486" y="1685"/>
                    </a:lnTo>
                    <a:lnTo>
                      <a:pt x="486" y="1697"/>
                    </a:lnTo>
                    <a:lnTo>
                      <a:pt x="488" y="1706"/>
                    </a:lnTo>
                    <a:lnTo>
                      <a:pt x="488" y="1716"/>
                    </a:lnTo>
                    <a:lnTo>
                      <a:pt x="489" y="1727"/>
                    </a:lnTo>
                    <a:lnTo>
                      <a:pt x="489" y="1737"/>
                    </a:lnTo>
                    <a:lnTo>
                      <a:pt x="489" y="1746"/>
                    </a:lnTo>
                    <a:lnTo>
                      <a:pt x="491" y="1756"/>
                    </a:lnTo>
                    <a:lnTo>
                      <a:pt x="491" y="1765"/>
                    </a:lnTo>
                    <a:lnTo>
                      <a:pt x="493" y="1776"/>
                    </a:lnTo>
                    <a:lnTo>
                      <a:pt x="493" y="1786"/>
                    </a:lnTo>
                    <a:lnTo>
                      <a:pt x="495" y="1795"/>
                    </a:lnTo>
                    <a:lnTo>
                      <a:pt x="495" y="1805"/>
                    </a:lnTo>
                    <a:lnTo>
                      <a:pt x="496" y="1814"/>
                    </a:lnTo>
                    <a:lnTo>
                      <a:pt x="496" y="1824"/>
                    </a:lnTo>
                    <a:lnTo>
                      <a:pt x="498" y="1832"/>
                    </a:lnTo>
                    <a:lnTo>
                      <a:pt x="498" y="1841"/>
                    </a:lnTo>
                    <a:lnTo>
                      <a:pt x="500" y="1851"/>
                    </a:lnTo>
                    <a:lnTo>
                      <a:pt x="500" y="1860"/>
                    </a:lnTo>
                    <a:lnTo>
                      <a:pt x="502" y="1869"/>
                    </a:lnTo>
                    <a:lnTo>
                      <a:pt x="502" y="1877"/>
                    </a:lnTo>
                    <a:lnTo>
                      <a:pt x="503" y="1887"/>
                    </a:lnTo>
                    <a:lnTo>
                      <a:pt x="503" y="1896"/>
                    </a:lnTo>
                    <a:lnTo>
                      <a:pt x="505" y="1904"/>
                    </a:lnTo>
                    <a:lnTo>
                      <a:pt x="505" y="1913"/>
                    </a:lnTo>
                    <a:lnTo>
                      <a:pt x="507" y="1923"/>
                    </a:lnTo>
                    <a:lnTo>
                      <a:pt x="507" y="1930"/>
                    </a:lnTo>
                    <a:lnTo>
                      <a:pt x="509" y="1940"/>
                    </a:lnTo>
                    <a:lnTo>
                      <a:pt x="509" y="1947"/>
                    </a:lnTo>
                    <a:lnTo>
                      <a:pt x="509" y="1955"/>
                    </a:lnTo>
                    <a:lnTo>
                      <a:pt x="510" y="1964"/>
                    </a:lnTo>
                    <a:lnTo>
                      <a:pt x="510" y="1972"/>
                    </a:lnTo>
                    <a:lnTo>
                      <a:pt x="512" y="1981"/>
                    </a:lnTo>
                    <a:lnTo>
                      <a:pt x="512" y="1989"/>
                    </a:lnTo>
                    <a:lnTo>
                      <a:pt x="514" y="1997"/>
                    </a:lnTo>
                    <a:lnTo>
                      <a:pt x="514" y="2004"/>
                    </a:lnTo>
                    <a:lnTo>
                      <a:pt x="516" y="2014"/>
                    </a:lnTo>
                    <a:lnTo>
                      <a:pt x="516" y="2021"/>
                    </a:lnTo>
                    <a:lnTo>
                      <a:pt x="518" y="2029"/>
                    </a:lnTo>
                    <a:lnTo>
                      <a:pt x="518" y="2036"/>
                    </a:lnTo>
                    <a:lnTo>
                      <a:pt x="519" y="2044"/>
                    </a:lnTo>
                    <a:lnTo>
                      <a:pt x="519" y="2052"/>
                    </a:lnTo>
                    <a:lnTo>
                      <a:pt x="521" y="2059"/>
                    </a:lnTo>
                    <a:lnTo>
                      <a:pt x="521" y="2067"/>
                    </a:lnTo>
                    <a:lnTo>
                      <a:pt x="523" y="2074"/>
                    </a:lnTo>
                    <a:lnTo>
                      <a:pt x="523" y="2082"/>
                    </a:lnTo>
                    <a:lnTo>
                      <a:pt x="525" y="2090"/>
                    </a:lnTo>
                    <a:lnTo>
                      <a:pt x="525" y="2097"/>
                    </a:lnTo>
                    <a:lnTo>
                      <a:pt x="526" y="2105"/>
                    </a:lnTo>
                    <a:lnTo>
                      <a:pt x="526" y="2112"/>
                    </a:lnTo>
                    <a:lnTo>
                      <a:pt x="528" y="2120"/>
                    </a:lnTo>
                    <a:lnTo>
                      <a:pt x="528" y="2126"/>
                    </a:lnTo>
                    <a:lnTo>
                      <a:pt x="528" y="2133"/>
                    </a:lnTo>
                    <a:lnTo>
                      <a:pt x="530" y="2141"/>
                    </a:lnTo>
                    <a:lnTo>
                      <a:pt x="530" y="2148"/>
                    </a:lnTo>
                    <a:lnTo>
                      <a:pt x="532" y="2154"/>
                    </a:lnTo>
                    <a:lnTo>
                      <a:pt x="532" y="2162"/>
                    </a:lnTo>
                    <a:lnTo>
                      <a:pt x="533" y="2169"/>
                    </a:lnTo>
                    <a:lnTo>
                      <a:pt x="533" y="2175"/>
                    </a:lnTo>
                    <a:lnTo>
                      <a:pt x="535" y="2183"/>
                    </a:lnTo>
                    <a:lnTo>
                      <a:pt x="535" y="2188"/>
                    </a:lnTo>
                    <a:lnTo>
                      <a:pt x="537" y="2196"/>
                    </a:lnTo>
                    <a:lnTo>
                      <a:pt x="537" y="2202"/>
                    </a:lnTo>
                    <a:lnTo>
                      <a:pt x="539" y="2209"/>
                    </a:lnTo>
                    <a:lnTo>
                      <a:pt x="539" y="2215"/>
                    </a:lnTo>
                    <a:lnTo>
                      <a:pt x="541" y="2222"/>
                    </a:lnTo>
                    <a:lnTo>
                      <a:pt x="541" y="2228"/>
                    </a:lnTo>
                    <a:lnTo>
                      <a:pt x="542" y="2236"/>
                    </a:lnTo>
                    <a:lnTo>
                      <a:pt x="542" y="2241"/>
                    </a:lnTo>
                    <a:lnTo>
                      <a:pt x="544" y="2247"/>
                    </a:lnTo>
                    <a:lnTo>
                      <a:pt x="544" y="2255"/>
                    </a:lnTo>
                    <a:lnTo>
                      <a:pt x="546" y="2260"/>
                    </a:lnTo>
                    <a:lnTo>
                      <a:pt x="546" y="2266"/>
                    </a:lnTo>
                    <a:lnTo>
                      <a:pt x="548" y="2272"/>
                    </a:lnTo>
                    <a:lnTo>
                      <a:pt x="548" y="2279"/>
                    </a:lnTo>
                    <a:lnTo>
                      <a:pt x="548" y="2285"/>
                    </a:lnTo>
                    <a:lnTo>
                      <a:pt x="549" y="2291"/>
                    </a:lnTo>
                    <a:lnTo>
                      <a:pt x="549" y="2296"/>
                    </a:lnTo>
                    <a:lnTo>
                      <a:pt x="551" y="2302"/>
                    </a:lnTo>
                    <a:lnTo>
                      <a:pt x="551" y="2308"/>
                    </a:lnTo>
                    <a:lnTo>
                      <a:pt x="553" y="2314"/>
                    </a:lnTo>
                    <a:lnTo>
                      <a:pt x="553" y="2321"/>
                    </a:lnTo>
                    <a:lnTo>
                      <a:pt x="555" y="2327"/>
                    </a:lnTo>
                    <a:lnTo>
                      <a:pt x="555" y="2332"/>
                    </a:lnTo>
                    <a:lnTo>
                      <a:pt x="556" y="2338"/>
                    </a:lnTo>
                    <a:lnTo>
                      <a:pt x="556" y="2344"/>
                    </a:lnTo>
                    <a:lnTo>
                      <a:pt x="558" y="2350"/>
                    </a:lnTo>
                    <a:lnTo>
                      <a:pt x="558" y="2355"/>
                    </a:lnTo>
                    <a:lnTo>
                      <a:pt x="560" y="2359"/>
                    </a:lnTo>
                    <a:lnTo>
                      <a:pt x="560" y="2365"/>
                    </a:lnTo>
                    <a:lnTo>
                      <a:pt x="562" y="2370"/>
                    </a:lnTo>
                    <a:lnTo>
                      <a:pt x="562" y="2376"/>
                    </a:lnTo>
                    <a:lnTo>
                      <a:pt x="564" y="2382"/>
                    </a:lnTo>
                    <a:lnTo>
                      <a:pt x="564" y="2388"/>
                    </a:lnTo>
                    <a:lnTo>
                      <a:pt x="565" y="2393"/>
                    </a:lnTo>
                    <a:lnTo>
                      <a:pt x="565" y="2397"/>
                    </a:lnTo>
                    <a:lnTo>
                      <a:pt x="567" y="2403"/>
                    </a:lnTo>
                    <a:lnTo>
                      <a:pt x="567" y="2408"/>
                    </a:lnTo>
                    <a:lnTo>
                      <a:pt x="567" y="2414"/>
                    </a:lnTo>
                    <a:lnTo>
                      <a:pt x="569" y="2418"/>
                    </a:lnTo>
                    <a:lnTo>
                      <a:pt x="569" y="2424"/>
                    </a:lnTo>
                    <a:lnTo>
                      <a:pt x="571" y="2429"/>
                    </a:lnTo>
                    <a:lnTo>
                      <a:pt x="571" y="2433"/>
                    </a:lnTo>
                    <a:lnTo>
                      <a:pt x="572" y="2439"/>
                    </a:lnTo>
                    <a:lnTo>
                      <a:pt x="572" y="2444"/>
                    </a:lnTo>
                    <a:lnTo>
                      <a:pt x="574" y="2448"/>
                    </a:lnTo>
                    <a:lnTo>
                      <a:pt x="574" y="2454"/>
                    </a:lnTo>
                    <a:lnTo>
                      <a:pt x="576" y="2458"/>
                    </a:lnTo>
                    <a:lnTo>
                      <a:pt x="576" y="2463"/>
                    </a:lnTo>
                    <a:lnTo>
                      <a:pt x="578" y="2467"/>
                    </a:lnTo>
                    <a:lnTo>
                      <a:pt x="578" y="2473"/>
                    </a:lnTo>
                    <a:lnTo>
                      <a:pt x="579" y="2477"/>
                    </a:lnTo>
                    <a:lnTo>
                      <a:pt x="579" y="2482"/>
                    </a:lnTo>
                    <a:lnTo>
                      <a:pt x="581" y="2486"/>
                    </a:lnTo>
                    <a:lnTo>
                      <a:pt x="581" y="2492"/>
                    </a:lnTo>
                    <a:lnTo>
                      <a:pt x="583" y="2496"/>
                    </a:lnTo>
                    <a:lnTo>
                      <a:pt x="583" y="2501"/>
                    </a:lnTo>
                    <a:lnTo>
                      <a:pt x="585" y="2505"/>
                    </a:lnTo>
                    <a:lnTo>
                      <a:pt x="585" y="2509"/>
                    </a:lnTo>
                    <a:lnTo>
                      <a:pt x="586" y="2515"/>
                    </a:lnTo>
                    <a:lnTo>
                      <a:pt x="586" y="2518"/>
                    </a:lnTo>
                    <a:lnTo>
                      <a:pt x="586" y="2522"/>
                    </a:lnTo>
                    <a:lnTo>
                      <a:pt x="588" y="2528"/>
                    </a:lnTo>
                    <a:lnTo>
                      <a:pt x="588" y="2532"/>
                    </a:lnTo>
                    <a:lnTo>
                      <a:pt x="590" y="2536"/>
                    </a:lnTo>
                    <a:lnTo>
                      <a:pt x="590" y="2541"/>
                    </a:lnTo>
                    <a:lnTo>
                      <a:pt x="592" y="2545"/>
                    </a:lnTo>
                    <a:lnTo>
                      <a:pt x="592" y="2549"/>
                    </a:lnTo>
                    <a:lnTo>
                      <a:pt x="594" y="2553"/>
                    </a:lnTo>
                    <a:lnTo>
                      <a:pt x="594" y="2556"/>
                    </a:lnTo>
                    <a:lnTo>
                      <a:pt x="595" y="2562"/>
                    </a:lnTo>
                    <a:lnTo>
                      <a:pt x="595" y="2566"/>
                    </a:lnTo>
                    <a:lnTo>
                      <a:pt x="597" y="2570"/>
                    </a:lnTo>
                    <a:lnTo>
                      <a:pt x="597" y="2573"/>
                    </a:lnTo>
                    <a:lnTo>
                      <a:pt x="599" y="2577"/>
                    </a:lnTo>
                    <a:lnTo>
                      <a:pt x="599" y="2581"/>
                    </a:lnTo>
                    <a:lnTo>
                      <a:pt x="601" y="2585"/>
                    </a:lnTo>
                    <a:lnTo>
                      <a:pt x="601" y="2591"/>
                    </a:lnTo>
                    <a:lnTo>
                      <a:pt x="602" y="2594"/>
                    </a:lnTo>
                    <a:lnTo>
                      <a:pt x="602" y="2598"/>
                    </a:lnTo>
                    <a:lnTo>
                      <a:pt x="604" y="2602"/>
                    </a:lnTo>
                    <a:lnTo>
                      <a:pt x="604" y="2606"/>
                    </a:lnTo>
                    <a:lnTo>
                      <a:pt x="604" y="2610"/>
                    </a:lnTo>
                    <a:lnTo>
                      <a:pt x="606" y="2613"/>
                    </a:lnTo>
                    <a:lnTo>
                      <a:pt x="606" y="2617"/>
                    </a:lnTo>
                    <a:lnTo>
                      <a:pt x="608" y="2621"/>
                    </a:lnTo>
                    <a:lnTo>
                      <a:pt x="608" y="2625"/>
                    </a:lnTo>
                    <a:lnTo>
                      <a:pt x="609" y="2628"/>
                    </a:lnTo>
                    <a:lnTo>
                      <a:pt x="609" y="2632"/>
                    </a:lnTo>
                    <a:lnTo>
                      <a:pt x="611" y="2634"/>
                    </a:lnTo>
                    <a:lnTo>
                      <a:pt x="611" y="2638"/>
                    </a:lnTo>
                    <a:lnTo>
                      <a:pt x="613" y="2642"/>
                    </a:lnTo>
                    <a:lnTo>
                      <a:pt x="613" y="2646"/>
                    </a:lnTo>
                    <a:lnTo>
                      <a:pt x="615" y="2649"/>
                    </a:lnTo>
                    <a:lnTo>
                      <a:pt x="615" y="2653"/>
                    </a:lnTo>
                    <a:lnTo>
                      <a:pt x="617" y="2657"/>
                    </a:lnTo>
                    <a:lnTo>
                      <a:pt x="617" y="2659"/>
                    </a:lnTo>
                    <a:lnTo>
                      <a:pt x="618" y="2663"/>
                    </a:lnTo>
                    <a:lnTo>
                      <a:pt x="618" y="2666"/>
                    </a:lnTo>
                    <a:lnTo>
                      <a:pt x="620" y="2670"/>
                    </a:lnTo>
                    <a:lnTo>
                      <a:pt x="620" y="2674"/>
                    </a:lnTo>
                    <a:lnTo>
                      <a:pt x="622" y="2676"/>
                    </a:lnTo>
                    <a:lnTo>
                      <a:pt x="622" y="2680"/>
                    </a:lnTo>
                    <a:lnTo>
                      <a:pt x="624" y="2684"/>
                    </a:lnTo>
                    <a:lnTo>
                      <a:pt x="624" y="2687"/>
                    </a:lnTo>
                    <a:lnTo>
                      <a:pt x="624" y="2689"/>
                    </a:lnTo>
                    <a:lnTo>
                      <a:pt x="625" y="2693"/>
                    </a:lnTo>
                    <a:lnTo>
                      <a:pt x="625" y="2697"/>
                    </a:lnTo>
                    <a:lnTo>
                      <a:pt x="627" y="2699"/>
                    </a:lnTo>
                    <a:lnTo>
                      <a:pt x="627" y="2702"/>
                    </a:lnTo>
                    <a:lnTo>
                      <a:pt x="629" y="2706"/>
                    </a:lnTo>
                    <a:lnTo>
                      <a:pt x="629" y="2708"/>
                    </a:lnTo>
                    <a:lnTo>
                      <a:pt x="631" y="2712"/>
                    </a:lnTo>
                    <a:lnTo>
                      <a:pt x="631" y="2716"/>
                    </a:lnTo>
                    <a:lnTo>
                      <a:pt x="632" y="2718"/>
                    </a:lnTo>
                    <a:lnTo>
                      <a:pt x="632" y="2721"/>
                    </a:lnTo>
                    <a:lnTo>
                      <a:pt x="634" y="2723"/>
                    </a:lnTo>
                    <a:lnTo>
                      <a:pt x="634" y="2727"/>
                    </a:lnTo>
                    <a:lnTo>
                      <a:pt x="636" y="2729"/>
                    </a:lnTo>
                    <a:lnTo>
                      <a:pt x="636" y="2733"/>
                    </a:lnTo>
                    <a:lnTo>
                      <a:pt x="638" y="2737"/>
                    </a:lnTo>
                    <a:lnTo>
                      <a:pt x="638" y="2739"/>
                    </a:lnTo>
                    <a:lnTo>
                      <a:pt x="639" y="2742"/>
                    </a:lnTo>
                    <a:lnTo>
                      <a:pt x="639" y="2744"/>
                    </a:lnTo>
                    <a:lnTo>
                      <a:pt x="641" y="2748"/>
                    </a:lnTo>
                    <a:lnTo>
                      <a:pt x="641" y="2750"/>
                    </a:lnTo>
                    <a:lnTo>
                      <a:pt x="643" y="2754"/>
                    </a:lnTo>
                    <a:lnTo>
                      <a:pt x="643" y="2756"/>
                    </a:lnTo>
                    <a:lnTo>
                      <a:pt x="643" y="2759"/>
                    </a:lnTo>
                    <a:lnTo>
                      <a:pt x="645" y="2761"/>
                    </a:lnTo>
                    <a:lnTo>
                      <a:pt x="645" y="2763"/>
                    </a:lnTo>
                    <a:lnTo>
                      <a:pt x="647" y="2767"/>
                    </a:lnTo>
                    <a:lnTo>
                      <a:pt x="647" y="2769"/>
                    </a:lnTo>
                    <a:lnTo>
                      <a:pt x="648" y="2773"/>
                    </a:lnTo>
                    <a:lnTo>
                      <a:pt x="648" y="2775"/>
                    </a:lnTo>
                    <a:lnTo>
                      <a:pt x="650" y="2777"/>
                    </a:lnTo>
                    <a:lnTo>
                      <a:pt x="650" y="2780"/>
                    </a:lnTo>
                    <a:lnTo>
                      <a:pt x="652" y="2782"/>
                    </a:lnTo>
                    <a:lnTo>
                      <a:pt x="652" y="2786"/>
                    </a:lnTo>
                    <a:lnTo>
                      <a:pt x="654" y="2788"/>
                    </a:lnTo>
                    <a:lnTo>
                      <a:pt x="654" y="2790"/>
                    </a:lnTo>
                    <a:lnTo>
                      <a:pt x="655" y="2794"/>
                    </a:lnTo>
                    <a:lnTo>
                      <a:pt x="655" y="2795"/>
                    </a:lnTo>
                    <a:lnTo>
                      <a:pt x="657" y="2797"/>
                    </a:lnTo>
                    <a:lnTo>
                      <a:pt x="657" y="2801"/>
                    </a:lnTo>
                    <a:lnTo>
                      <a:pt x="659" y="2803"/>
                    </a:lnTo>
                    <a:lnTo>
                      <a:pt x="659" y="2805"/>
                    </a:lnTo>
                    <a:lnTo>
                      <a:pt x="661" y="2807"/>
                    </a:lnTo>
                    <a:lnTo>
                      <a:pt x="661" y="2811"/>
                    </a:lnTo>
                    <a:lnTo>
                      <a:pt x="662" y="2813"/>
                    </a:lnTo>
                    <a:lnTo>
                      <a:pt x="662" y="2814"/>
                    </a:lnTo>
                    <a:lnTo>
                      <a:pt x="662" y="2816"/>
                    </a:lnTo>
                    <a:lnTo>
                      <a:pt x="664" y="2820"/>
                    </a:lnTo>
                    <a:lnTo>
                      <a:pt x="664" y="2822"/>
                    </a:lnTo>
                    <a:lnTo>
                      <a:pt x="666" y="2824"/>
                    </a:lnTo>
                    <a:lnTo>
                      <a:pt x="666" y="2826"/>
                    </a:lnTo>
                    <a:lnTo>
                      <a:pt x="668" y="2828"/>
                    </a:lnTo>
                    <a:lnTo>
                      <a:pt x="668" y="2832"/>
                    </a:lnTo>
                    <a:lnTo>
                      <a:pt x="670" y="2833"/>
                    </a:lnTo>
                    <a:lnTo>
                      <a:pt x="670" y="2835"/>
                    </a:lnTo>
                    <a:lnTo>
                      <a:pt x="671" y="2837"/>
                    </a:lnTo>
                    <a:lnTo>
                      <a:pt x="671" y="2839"/>
                    </a:lnTo>
                    <a:lnTo>
                      <a:pt x="673" y="2843"/>
                    </a:lnTo>
                    <a:lnTo>
                      <a:pt x="673" y="2845"/>
                    </a:lnTo>
                    <a:lnTo>
                      <a:pt x="675" y="2847"/>
                    </a:lnTo>
                    <a:lnTo>
                      <a:pt x="675" y="2849"/>
                    </a:lnTo>
                    <a:lnTo>
                      <a:pt x="677" y="2851"/>
                    </a:lnTo>
                    <a:lnTo>
                      <a:pt x="677" y="2852"/>
                    </a:lnTo>
                    <a:lnTo>
                      <a:pt x="678" y="2854"/>
                    </a:lnTo>
                    <a:lnTo>
                      <a:pt x="678" y="2856"/>
                    </a:lnTo>
                    <a:lnTo>
                      <a:pt x="680" y="2858"/>
                    </a:lnTo>
                    <a:lnTo>
                      <a:pt x="680" y="2862"/>
                    </a:lnTo>
                    <a:lnTo>
                      <a:pt x="682" y="2864"/>
                    </a:lnTo>
                    <a:lnTo>
                      <a:pt x="682" y="2866"/>
                    </a:lnTo>
                    <a:lnTo>
                      <a:pt x="682" y="2868"/>
                    </a:lnTo>
                    <a:lnTo>
                      <a:pt x="684" y="2869"/>
                    </a:lnTo>
                    <a:lnTo>
                      <a:pt x="684" y="2871"/>
                    </a:lnTo>
                    <a:lnTo>
                      <a:pt x="685" y="2873"/>
                    </a:lnTo>
                    <a:lnTo>
                      <a:pt x="685" y="2875"/>
                    </a:lnTo>
                    <a:lnTo>
                      <a:pt x="687" y="2877"/>
                    </a:lnTo>
                    <a:lnTo>
                      <a:pt x="687" y="2879"/>
                    </a:lnTo>
                    <a:lnTo>
                      <a:pt x="689" y="2881"/>
                    </a:lnTo>
                    <a:lnTo>
                      <a:pt x="689" y="2883"/>
                    </a:lnTo>
                    <a:lnTo>
                      <a:pt x="691" y="2885"/>
                    </a:lnTo>
                    <a:lnTo>
                      <a:pt x="691" y="2887"/>
                    </a:lnTo>
                    <a:lnTo>
                      <a:pt x="693" y="2888"/>
                    </a:lnTo>
                    <a:lnTo>
                      <a:pt x="693" y="2890"/>
                    </a:lnTo>
                    <a:lnTo>
                      <a:pt x="694" y="2892"/>
                    </a:lnTo>
                    <a:lnTo>
                      <a:pt x="694" y="2894"/>
                    </a:lnTo>
                    <a:lnTo>
                      <a:pt x="696" y="2896"/>
                    </a:lnTo>
                    <a:lnTo>
                      <a:pt x="696" y="2898"/>
                    </a:lnTo>
                    <a:lnTo>
                      <a:pt x="698" y="2900"/>
                    </a:lnTo>
                    <a:lnTo>
                      <a:pt x="698" y="2902"/>
                    </a:lnTo>
                    <a:lnTo>
                      <a:pt x="700" y="2902"/>
                    </a:lnTo>
                    <a:lnTo>
                      <a:pt x="700" y="2904"/>
                    </a:lnTo>
                    <a:lnTo>
                      <a:pt x="701" y="2906"/>
                    </a:lnTo>
                    <a:lnTo>
                      <a:pt x="701" y="2907"/>
                    </a:lnTo>
                    <a:lnTo>
                      <a:pt x="701" y="2909"/>
                    </a:lnTo>
                    <a:lnTo>
                      <a:pt x="703" y="2911"/>
                    </a:lnTo>
                    <a:lnTo>
                      <a:pt x="703" y="2913"/>
                    </a:lnTo>
                    <a:lnTo>
                      <a:pt x="705" y="2915"/>
                    </a:lnTo>
                    <a:lnTo>
                      <a:pt x="705" y="2917"/>
                    </a:lnTo>
                    <a:lnTo>
                      <a:pt x="707" y="2919"/>
                    </a:lnTo>
                    <a:lnTo>
                      <a:pt x="708" y="2921"/>
                    </a:lnTo>
                    <a:lnTo>
                      <a:pt x="708" y="2923"/>
                    </a:lnTo>
                    <a:lnTo>
                      <a:pt x="710" y="2925"/>
                    </a:lnTo>
                    <a:lnTo>
                      <a:pt x="710" y="2926"/>
                    </a:lnTo>
                    <a:lnTo>
                      <a:pt x="712" y="2928"/>
                    </a:lnTo>
                    <a:lnTo>
                      <a:pt x="714" y="2930"/>
                    </a:lnTo>
                    <a:lnTo>
                      <a:pt x="714" y="2932"/>
                    </a:lnTo>
                    <a:lnTo>
                      <a:pt x="715" y="2934"/>
                    </a:lnTo>
                    <a:lnTo>
                      <a:pt x="715" y="2936"/>
                    </a:lnTo>
                    <a:lnTo>
                      <a:pt x="717" y="2938"/>
                    </a:lnTo>
                    <a:lnTo>
                      <a:pt x="719" y="2940"/>
                    </a:lnTo>
                    <a:lnTo>
                      <a:pt x="719" y="2942"/>
                    </a:lnTo>
                    <a:lnTo>
                      <a:pt x="721" y="2943"/>
                    </a:lnTo>
                    <a:lnTo>
                      <a:pt x="721" y="2945"/>
                    </a:lnTo>
                    <a:lnTo>
                      <a:pt x="723" y="2947"/>
                    </a:lnTo>
                    <a:lnTo>
                      <a:pt x="723" y="2949"/>
                    </a:lnTo>
                    <a:lnTo>
                      <a:pt x="724" y="2949"/>
                    </a:lnTo>
                    <a:lnTo>
                      <a:pt x="724" y="2951"/>
                    </a:lnTo>
                    <a:lnTo>
                      <a:pt x="726" y="2953"/>
                    </a:lnTo>
                    <a:lnTo>
                      <a:pt x="726" y="2955"/>
                    </a:lnTo>
                    <a:lnTo>
                      <a:pt x="728" y="2955"/>
                    </a:lnTo>
                    <a:lnTo>
                      <a:pt x="728" y="2957"/>
                    </a:lnTo>
                    <a:lnTo>
                      <a:pt x="730" y="2959"/>
                    </a:lnTo>
                    <a:lnTo>
                      <a:pt x="730" y="2961"/>
                    </a:lnTo>
                    <a:lnTo>
                      <a:pt x="731" y="2961"/>
                    </a:lnTo>
                    <a:lnTo>
                      <a:pt x="731" y="2962"/>
                    </a:lnTo>
                    <a:lnTo>
                      <a:pt x="733" y="2964"/>
                    </a:lnTo>
                    <a:lnTo>
                      <a:pt x="735" y="2966"/>
                    </a:lnTo>
                    <a:lnTo>
                      <a:pt x="735" y="2968"/>
                    </a:lnTo>
                    <a:lnTo>
                      <a:pt x="737" y="2968"/>
                    </a:lnTo>
                    <a:lnTo>
                      <a:pt x="737" y="2970"/>
                    </a:lnTo>
                    <a:lnTo>
                      <a:pt x="738" y="2972"/>
                    </a:lnTo>
                    <a:lnTo>
                      <a:pt x="740" y="2974"/>
                    </a:lnTo>
                    <a:lnTo>
                      <a:pt x="740" y="2976"/>
                    </a:lnTo>
                    <a:lnTo>
                      <a:pt x="742" y="2978"/>
                    </a:lnTo>
                    <a:lnTo>
                      <a:pt x="742" y="2980"/>
                    </a:lnTo>
                    <a:lnTo>
                      <a:pt x="744" y="2980"/>
                    </a:lnTo>
                    <a:lnTo>
                      <a:pt x="744" y="2981"/>
                    </a:lnTo>
                    <a:lnTo>
                      <a:pt x="746" y="2983"/>
                    </a:lnTo>
                    <a:lnTo>
                      <a:pt x="747" y="2985"/>
                    </a:lnTo>
                    <a:lnTo>
                      <a:pt x="747" y="2987"/>
                    </a:lnTo>
                    <a:lnTo>
                      <a:pt x="749" y="2987"/>
                    </a:lnTo>
                    <a:lnTo>
                      <a:pt x="749" y="2989"/>
                    </a:lnTo>
                    <a:lnTo>
                      <a:pt x="751" y="2989"/>
                    </a:lnTo>
                    <a:lnTo>
                      <a:pt x="751" y="2991"/>
                    </a:lnTo>
                    <a:lnTo>
                      <a:pt x="753" y="2993"/>
                    </a:lnTo>
                    <a:lnTo>
                      <a:pt x="754" y="2995"/>
                    </a:lnTo>
                    <a:lnTo>
                      <a:pt x="756" y="2997"/>
                    </a:lnTo>
                    <a:lnTo>
                      <a:pt x="758" y="2999"/>
                    </a:lnTo>
                    <a:lnTo>
                      <a:pt x="758" y="3000"/>
                    </a:lnTo>
                    <a:lnTo>
                      <a:pt x="760" y="3002"/>
                    </a:lnTo>
                    <a:lnTo>
                      <a:pt x="761" y="3004"/>
                    </a:lnTo>
                    <a:lnTo>
                      <a:pt x="763" y="3006"/>
                    </a:lnTo>
                    <a:lnTo>
                      <a:pt x="765" y="3008"/>
                    </a:lnTo>
                    <a:lnTo>
                      <a:pt x="765" y="3010"/>
                    </a:lnTo>
                    <a:lnTo>
                      <a:pt x="767" y="3010"/>
                    </a:lnTo>
                    <a:lnTo>
                      <a:pt x="767" y="3012"/>
                    </a:lnTo>
                    <a:lnTo>
                      <a:pt x="768" y="3012"/>
                    </a:lnTo>
                    <a:lnTo>
                      <a:pt x="768" y="3014"/>
                    </a:lnTo>
                    <a:lnTo>
                      <a:pt x="770" y="3014"/>
                    </a:lnTo>
                    <a:lnTo>
                      <a:pt x="770" y="3016"/>
                    </a:lnTo>
                    <a:lnTo>
                      <a:pt x="772" y="3016"/>
                    </a:lnTo>
                    <a:lnTo>
                      <a:pt x="772" y="3017"/>
                    </a:lnTo>
                    <a:lnTo>
                      <a:pt x="774" y="3017"/>
                    </a:lnTo>
                    <a:lnTo>
                      <a:pt x="774" y="3019"/>
                    </a:lnTo>
                    <a:lnTo>
                      <a:pt x="776" y="3019"/>
                    </a:lnTo>
                    <a:lnTo>
                      <a:pt x="776" y="3021"/>
                    </a:lnTo>
                    <a:lnTo>
                      <a:pt x="777" y="3021"/>
                    </a:lnTo>
                    <a:lnTo>
                      <a:pt x="777" y="3023"/>
                    </a:lnTo>
                    <a:lnTo>
                      <a:pt x="779" y="3025"/>
                    </a:lnTo>
                    <a:lnTo>
                      <a:pt x="781" y="3027"/>
                    </a:lnTo>
                    <a:lnTo>
                      <a:pt x="783" y="3029"/>
                    </a:lnTo>
                    <a:lnTo>
                      <a:pt x="784" y="3029"/>
                    </a:lnTo>
                    <a:lnTo>
                      <a:pt x="784" y="3031"/>
                    </a:lnTo>
                    <a:lnTo>
                      <a:pt x="786" y="3031"/>
                    </a:lnTo>
                    <a:lnTo>
                      <a:pt x="786" y="3033"/>
                    </a:lnTo>
                    <a:lnTo>
                      <a:pt x="788" y="3033"/>
                    </a:lnTo>
                    <a:lnTo>
                      <a:pt x="788" y="3035"/>
                    </a:lnTo>
                    <a:lnTo>
                      <a:pt x="790" y="3035"/>
                    </a:lnTo>
                    <a:lnTo>
                      <a:pt x="790" y="3036"/>
                    </a:lnTo>
                    <a:lnTo>
                      <a:pt x="791" y="3036"/>
                    </a:lnTo>
                    <a:lnTo>
                      <a:pt x="793" y="3038"/>
                    </a:lnTo>
                    <a:lnTo>
                      <a:pt x="795" y="3040"/>
                    </a:lnTo>
                    <a:lnTo>
                      <a:pt x="797" y="3042"/>
                    </a:lnTo>
                    <a:lnTo>
                      <a:pt x="799" y="3044"/>
                    </a:lnTo>
                    <a:lnTo>
                      <a:pt x="800" y="3046"/>
                    </a:lnTo>
                    <a:lnTo>
                      <a:pt x="802" y="3046"/>
                    </a:lnTo>
                    <a:lnTo>
                      <a:pt x="802" y="3048"/>
                    </a:lnTo>
                    <a:lnTo>
                      <a:pt x="804" y="3048"/>
                    </a:lnTo>
                    <a:lnTo>
                      <a:pt x="804" y="3050"/>
                    </a:lnTo>
                    <a:lnTo>
                      <a:pt x="806" y="3050"/>
                    </a:lnTo>
                    <a:lnTo>
                      <a:pt x="807" y="3052"/>
                    </a:lnTo>
                    <a:lnTo>
                      <a:pt x="809" y="3052"/>
                    </a:lnTo>
                    <a:lnTo>
                      <a:pt x="809" y="3054"/>
                    </a:lnTo>
                    <a:lnTo>
                      <a:pt x="811" y="3054"/>
                    </a:lnTo>
                    <a:lnTo>
                      <a:pt x="811" y="3055"/>
                    </a:lnTo>
                    <a:lnTo>
                      <a:pt x="813" y="3055"/>
                    </a:lnTo>
                    <a:lnTo>
                      <a:pt x="814" y="3057"/>
                    </a:lnTo>
                    <a:lnTo>
                      <a:pt x="816" y="3057"/>
                    </a:lnTo>
                    <a:lnTo>
                      <a:pt x="816" y="3059"/>
                    </a:lnTo>
                    <a:lnTo>
                      <a:pt x="818" y="3059"/>
                    </a:lnTo>
                    <a:lnTo>
                      <a:pt x="818" y="3061"/>
                    </a:lnTo>
                    <a:lnTo>
                      <a:pt x="820" y="3061"/>
                    </a:lnTo>
                    <a:lnTo>
                      <a:pt x="822" y="3063"/>
                    </a:lnTo>
                    <a:lnTo>
                      <a:pt x="823" y="3063"/>
                    </a:lnTo>
                    <a:lnTo>
                      <a:pt x="823" y="3065"/>
                    </a:lnTo>
                    <a:lnTo>
                      <a:pt x="825" y="3065"/>
                    </a:lnTo>
                    <a:lnTo>
                      <a:pt x="827" y="3067"/>
                    </a:lnTo>
                    <a:lnTo>
                      <a:pt x="829" y="3067"/>
                    </a:lnTo>
                    <a:lnTo>
                      <a:pt x="829" y="3069"/>
                    </a:lnTo>
                    <a:lnTo>
                      <a:pt x="830" y="3069"/>
                    </a:lnTo>
                  </a:path>
                </a:pathLst>
              </a:custGeom>
              <a:noFill/>
              <a:ln w="365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8098424" y="6324978"/>
                <a:ext cx="770346" cy="114634"/>
              </a:xfrm>
              <a:custGeom>
                <a:avLst/>
                <a:gdLst>
                  <a:gd name="T0" fmla="*/ 6 w 476"/>
                  <a:gd name="T1" fmla="*/ 4 h 83"/>
                  <a:gd name="T2" fmla="*/ 13 w 476"/>
                  <a:gd name="T3" fmla="*/ 7 h 83"/>
                  <a:gd name="T4" fmla="*/ 20 w 476"/>
                  <a:gd name="T5" fmla="*/ 13 h 83"/>
                  <a:gd name="T6" fmla="*/ 27 w 476"/>
                  <a:gd name="T7" fmla="*/ 17 h 83"/>
                  <a:gd name="T8" fmla="*/ 32 w 476"/>
                  <a:gd name="T9" fmla="*/ 21 h 83"/>
                  <a:gd name="T10" fmla="*/ 39 w 476"/>
                  <a:gd name="T11" fmla="*/ 22 h 83"/>
                  <a:gd name="T12" fmla="*/ 46 w 476"/>
                  <a:gd name="T13" fmla="*/ 26 h 83"/>
                  <a:gd name="T14" fmla="*/ 53 w 476"/>
                  <a:gd name="T15" fmla="*/ 30 h 83"/>
                  <a:gd name="T16" fmla="*/ 60 w 476"/>
                  <a:gd name="T17" fmla="*/ 34 h 83"/>
                  <a:gd name="T18" fmla="*/ 69 w 476"/>
                  <a:gd name="T19" fmla="*/ 38 h 83"/>
                  <a:gd name="T20" fmla="*/ 78 w 476"/>
                  <a:gd name="T21" fmla="*/ 40 h 83"/>
                  <a:gd name="T22" fmla="*/ 85 w 476"/>
                  <a:gd name="T23" fmla="*/ 43 h 83"/>
                  <a:gd name="T24" fmla="*/ 94 w 476"/>
                  <a:gd name="T25" fmla="*/ 45 h 83"/>
                  <a:gd name="T26" fmla="*/ 101 w 476"/>
                  <a:gd name="T27" fmla="*/ 49 h 83"/>
                  <a:gd name="T28" fmla="*/ 110 w 476"/>
                  <a:gd name="T29" fmla="*/ 51 h 83"/>
                  <a:gd name="T30" fmla="*/ 119 w 476"/>
                  <a:gd name="T31" fmla="*/ 53 h 83"/>
                  <a:gd name="T32" fmla="*/ 126 w 476"/>
                  <a:gd name="T33" fmla="*/ 55 h 83"/>
                  <a:gd name="T34" fmla="*/ 135 w 476"/>
                  <a:gd name="T35" fmla="*/ 57 h 83"/>
                  <a:gd name="T36" fmla="*/ 143 w 476"/>
                  <a:gd name="T37" fmla="*/ 59 h 83"/>
                  <a:gd name="T38" fmla="*/ 151 w 476"/>
                  <a:gd name="T39" fmla="*/ 60 h 83"/>
                  <a:gd name="T40" fmla="*/ 159 w 476"/>
                  <a:gd name="T41" fmla="*/ 62 h 83"/>
                  <a:gd name="T42" fmla="*/ 166 w 476"/>
                  <a:gd name="T43" fmla="*/ 64 h 83"/>
                  <a:gd name="T44" fmla="*/ 175 w 476"/>
                  <a:gd name="T45" fmla="*/ 64 h 83"/>
                  <a:gd name="T46" fmla="*/ 184 w 476"/>
                  <a:gd name="T47" fmla="*/ 66 h 83"/>
                  <a:gd name="T48" fmla="*/ 193 w 476"/>
                  <a:gd name="T49" fmla="*/ 68 h 83"/>
                  <a:gd name="T50" fmla="*/ 202 w 476"/>
                  <a:gd name="T51" fmla="*/ 68 h 83"/>
                  <a:gd name="T52" fmla="*/ 209 w 476"/>
                  <a:gd name="T53" fmla="*/ 70 h 83"/>
                  <a:gd name="T54" fmla="*/ 218 w 476"/>
                  <a:gd name="T55" fmla="*/ 72 h 83"/>
                  <a:gd name="T56" fmla="*/ 227 w 476"/>
                  <a:gd name="T57" fmla="*/ 72 h 83"/>
                  <a:gd name="T58" fmla="*/ 235 w 476"/>
                  <a:gd name="T59" fmla="*/ 74 h 83"/>
                  <a:gd name="T60" fmla="*/ 244 w 476"/>
                  <a:gd name="T61" fmla="*/ 74 h 83"/>
                  <a:gd name="T62" fmla="*/ 253 w 476"/>
                  <a:gd name="T63" fmla="*/ 74 h 83"/>
                  <a:gd name="T64" fmla="*/ 260 w 476"/>
                  <a:gd name="T65" fmla="*/ 76 h 83"/>
                  <a:gd name="T66" fmla="*/ 269 w 476"/>
                  <a:gd name="T67" fmla="*/ 76 h 83"/>
                  <a:gd name="T68" fmla="*/ 278 w 476"/>
                  <a:gd name="T69" fmla="*/ 76 h 83"/>
                  <a:gd name="T70" fmla="*/ 287 w 476"/>
                  <a:gd name="T71" fmla="*/ 78 h 83"/>
                  <a:gd name="T72" fmla="*/ 295 w 476"/>
                  <a:gd name="T73" fmla="*/ 78 h 83"/>
                  <a:gd name="T74" fmla="*/ 304 w 476"/>
                  <a:gd name="T75" fmla="*/ 78 h 83"/>
                  <a:gd name="T76" fmla="*/ 311 w 476"/>
                  <a:gd name="T77" fmla="*/ 79 h 83"/>
                  <a:gd name="T78" fmla="*/ 320 w 476"/>
                  <a:gd name="T79" fmla="*/ 79 h 83"/>
                  <a:gd name="T80" fmla="*/ 329 w 476"/>
                  <a:gd name="T81" fmla="*/ 79 h 83"/>
                  <a:gd name="T82" fmla="*/ 338 w 476"/>
                  <a:gd name="T83" fmla="*/ 79 h 83"/>
                  <a:gd name="T84" fmla="*/ 347 w 476"/>
                  <a:gd name="T85" fmla="*/ 79 h 83"/>
                  <a:gd name="T86" fmla="*/ 354 w 476"/>
                  <a:gd name="T87" fmla="*/ 81 h 83"/>
                  <a:gd name="T88" fmla="*/ 363 w 476"/>
                  <a:gd name="T89" fmla="*/ 81 h 83"/>
                  <a:gd name="T90" fmla="*/ 371 w 476"/>
                  <a:gd name="T91" fmla="*/ 81 h 83"/>
                  <a:gd name="T92" fmla="*/ 380 w 476"/>
                  <a:gd name="T93" fmla="*/ 81 h 83"/>
                  <a:gd name="T94" fmla="*/ 389 w 476"/>
                  <a:gd name="T95" fmla="*/ 81 h 83"/>
                  <a:gd name="T96" fmla="*/ 398 w 476"/>
                  <a:gd name="T97" fmla="*/ 81 h 83"/>
                  <a:gd name="T98" fmla="*/ 407 w 476"/>
                  <a:gd name="T99" fmla="*/ 81 h 83"/>
                  <a:gd name="T100" fmla="*/ 414 w 476"/>
                  <a:gd name="T101" fmla="*/ 83 h 83"/>
                  <a:gd name="T102" fmla="*/ 423 w 476"/>
                  <a:gd name="T103" fmla="*/ 83 h 83"/>
                  <a:gd name="T104" fmla="*/ 432 w 476"/>
                  <a:gd name="T105" fmla="*/ 83 h 83"/>
                  <a:gd name="T106" fmla="*/ 440 w 476"/>
                  <a:gd name="T107" fmla="*/ 83 h 83"/>
                  <a:gd name="T108" fmla="*/ 449 w 476"/>
                  <a:gd name="T109" fmla="*/ 83 h 83"/>
                  <a:gd name="T110" fmla="*/ 458 w 476"/>
                  <a:gd name="T111" fmla="*/ 83 h 83"/>
                  <a:gd name="T112" fmla="*/ 467 w 476"/>
                  <a:gd name="T113" fmla="*/ 83 h 83"/>
                  <a:gd name="T114" fmla="*/ 476 w 476"/>
                  <a:gd name="T11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6" h="83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5" y="17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2" y="21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2"/>
                    </a:lnTo>
                    <a:lnTo>
                      <a:pt x="37" y="22"/>
                    </a:lnTo>
                    <a:lnTo>
                      <a:pt x="39" y="22"/>
                    </a:lnTo>
                    <a:lnTo>
                      <a:pt x="39" y="24"/>
                    </a:lnTo>
                    <a:lnTo>
                      <a:pt x="41" y="24"/>
                    </a:lnTo>
                    <a:lnTo>
                      <a:pt x="43" y="24"/>
                    </a:lnTo>
                    <a:lnTo>
                      <a:pt x="45" y="26"/>
                    </a:lnTo>
                    <a:lnTo>
                      <a:pt x="46" y="26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0" y="28"/>
                    </a:lnTo>
                    <a:lnTo>
                      <a:pt x="52" y="30"/>
                    </a:lnTo>
                    <a:lnTo>
                      <a:pt x="53" y="30"/>
                    </a:lnTo>
                    <a:lnTo>
                      <a:pt x="55" y="30"/>
                    </a:lnTo>
                    <a:lnTo>
                      <a:pt x="55" y="32"/>
                    </a:lnTo>
                    <a:lnTo>
                      <a:pt x="57" y="32"/>
                    </a:lnTo>
                    <a:lnTo>
                      <a:pt x="59" y="32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67" y="36"/>
                    </a:lnTo>
                    <a:lnTo>
                      <a:pt x="69" y="38"/>
                    </a:lnTo>
                    <a:lnTo>
                      <a:pt x="71" y="38"/>
                    </a:lnTo>
                    <a:lnTo>
                      <a:pt x="73" y="38"/>
                    </a:lnTo>
                    <a:lnTo>
                      <a:pt x="75" y="40"/>
                    </a:lnTo>
                    <a:lnTo>
                      <a:pt x="76" y="40"/>
                    </a:lnTo>
                    <a:lnTo>
                      <a:pt x="78" y="40"/>
                    </a:lnTo>
                    <a:lnTo>
                      <a:pt x="80" y="41"/>
                    </a:lnTo>
                    <a:lnTo>
                      <a:pt x="82" y="41"/>
                    </a:lnTo>
                    <a:lnTo>
                      <a:pt x="83" y="41"/>
                    </a:lnTo>
                    <a:lnTo>
                      <a:pt x="83" y="43"/>
                    </a:lnTo>
                    <a:lnTo>
                      <a:pt x="85" y="43"/>
                    </a:lnTo>
                    <a:lnTo>
                      <a:pt x="87" y="43"/>
                    </a:lnTo>
                    <a:lnTo>
                      <a:pt x="89" y="43"/>
                    </a:lnTo>
                    <a:lnTo>
                      <a:pt x="90" y="45"/>
                    </a:lnTo>
                    <a:lnTo>
                      <a:pt x="92" y="45"/>
                    </a:lnTo>
                    <a:lnTo>
                      <a:pt x="94" y="45"/>
                    </a:lnTo>
                    <a:lnTo>
                      <a:pt x="96" y="47"/>
                    </a:lnTo>
                    <a:lnTo>
                      <a:pt x="98" y="47"/>
                    </a:lnTo>
                    <a:lnTo>
                      <a:pt x="99" y="47"/>
                    </a:lnTo>
                    <a:lnTo>
                      <a:pt x="101" y="47"/>
                    </a:lnTo>
                    <a:lnTo>
                      <a:pt x="101" y="49"/>
                    </a:lnTo>
                    <a:lnTo>
                      <a:pt x="103" y="49"/>
                    </a:lnTo>
                    <a:lnTo>
                      <a:pt x="105" y="49"/>
                    </a:lnTo>
                    <a:lnTo>
                      <a:pt x="106" y="49"/>
                    </a:lnTo>
                    <a:lnTo>
                      <a:pt x="108" y="51"/>
                    </a:lnTo>
                    <a:lnTo>
                      <a:pt x="110" y="51"/>
                    </a:lnTo>
                    <a:lnTo>
                      <a:pt x="112" y="51"/>
                    </a:lnTo>
                    <a:lnTo>
                      <a:pt x="113" y="51"/>
                    </a:lnTo>
                    <a:lnTo>
                      <a:pt x="115" y="53"/>
                    </a:lnTo>
                    <a:lnTo>
                      <a:pt x="117" y="53"/>
                    </a:lnTo>
                    <a:lnTo>
                      <a:pt x="119" y="53"/>
                    </a:lnTo>
                    <a:lnTo>
                      <a:pt x="121" y="53"/>
                    </a:lnTo>
                    <a:lnTo>
                      <a:pt x="121" y="55"/>
                    </a:lnTo>
                    <a:lnTo>
                      <a:pt x="122" y="55"/>
                    </a:lnTo>
                    <a:lnTo>
                      <a:pt x="124" y="55"/>
                    </a:lnTo>
                    <a:lnTo>
                      <a:pt x="126" y="55"/>
                    </a:lnTo>
                    <a:lnTo>
                      <a:pt x="128" y="55"/>
                    </a:lnTo>
                    <a:lnTo>
                      <a:pt x="129" y="57"/>
                    </a:lnTo>
                    <a:lnTo>
                      <a:pt x="131" y="57"/>
                    </a:lnTo>
                    <a:lnTo>
                      <a:pt x="133" y="57"/>
                    </a:lnTo>
                    <a:lnTo>
                      <a:pt x="135" y="57"/>
                    </a:lnTo>
                    <a:lnTo>
                      <a:pt x="136" y="57"/>
                    </a:lnTo>
                    <a:lnTo>
                      <a:pt x="138" y="59"/>
                    </a:lnTo>
                    <a:lnTo>
                      <a:pt x="140" y="59"/>
                    </a:lnTo>
                    <a:lnTo>
                      <a:pt x="142" y="59"/>
                    </a:lnTo>
                    <a:lnTo>
                      <a:pt x="143" y="59"/>
                    </a:lnTo>
                    <a:lnTo>
                      <a:pt x="145" y="59"/>
                    </a:lnTo>
                    <a:lnTo>
                      <a:pt x="145" y="60"/>
                    </a:lnTo>
                    <a:lnTo>
                      <a:pt x="147" y="60"/>
                    </a:lnTo>
                    <a:lnTo>
                      <a:pt x="149" y="60"/>
                    </a:lnTo>
                    <a:lnTo>
                      <a:pt x="151" y="60"/>
                    </a:lnTo>
                    <a:lnTo>
                      <a:pt x="152" y="60"/>
                    </a:lnTo>
                    <a:lnTo>
                      <a:pt x="154" y="60"/>
                    </a:lnTo>
                    <a:lnTo>
                      <a:pt x="156" y="62"/>
                    </a:lnTo>
                    <a:lnTo>
                      <a:pt x="158" y="62"/>
                    </a:lnTo>
                    <a:lnTo>
                      <a:pt x="159" y="62"/>
                    </a:lnTo>
                    <a:lnTo>
                      <a:pt x="161" y="62"/>
                    </a:lnTo>
                    <a:lnTo>
                      <a:pt x="163" y="62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6" y="64"/>
                    </a:lnTo>
                    <a:lnTo>
                      <a:pt x="168" y="64"/>
                    </a:lnTo>
                    <a:lnTo>
                      <a:pt x="170" y="64"/>
                    </a:lnTo>
                    <a:lnTo>
                      <a:pt x="172" y="64"/>
                    </a:lnTo>
                    <a:lnTo>
                      <a:pt x="174" y="64"/>
                    </a:lnTo>
                    <a:lnTo>
                      <a:pt x="175" y="64"/>
                    </a:lnTo>
                    <a:lnTo>
                      <a:pt x="177" y="66"/>
                    </a:lnTo>
                    <a:lnTo>
                      <a:pt x="179" y="66"/>
                    </a:lnTo>
                    <a:lnTo>
                      <a:pt x="181" y="66"/>
                    </a:lnTo>
                    <a:lnTo>
                      <a:pt x="182" y="66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88" y="66"/>
                    </a:lnTo>
                    <a:lnTo>
                      <a:pt x="189" y="68"/>
                    </a:lnTo>
                    <a:lnTo>
                      <a:pt x="191" y="68"/>
                    </a:lnTo>
                    <a:lnTo>
                      <a:pt x="193" y="68"/>
                    </a:lnTo>
                    <a:lnTo>
                      <a:pt x="195" y="68"/>
                    </a:lnTo>
                    <a:lnTo>
                      <a:pt x="196" y="68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2" y="68"/>
                    </a:lnTo>
                    <a:lnTo>
                      <a:pt x="202" y="70"/>
                    </a:lnTo>
                    <a:lnTo>
                      <a:pt x="204" y="70"/>
                    </a:lnTo>
                    <a:lnTo>
                      <a:pt x="205" y="70"/>
                    </a:lnTo>
                    <a:lnTo>
                      <a:pt x="207" y="70"/>
                    </a:lnTo>
                    <a:lnTo>
                      <a:pt x="209" y="70"/>
                    </a:lnTo>
                    <a:lnTo>
                      <a:pt x="211" y="70"/>
                    </a:lnTo>
                    <a:lnTo>
                      <a:pt x="212" y="70"/>
                    </a:lnTo>
                    <a:lnTo>
                      <a:pt x="214" y="70"/>
                    </a:lnTo>
                    <a:lnTo>
                      <a:pt x="216" y="70"/>
                    </a:lnTo>
                    <a:lnTo>
                      <a:pt x="218" y="72"/>
                    </a:lnTo>
                    <a:lnTo>
                      <a:pt x="219" y="72"/>
                    </a:lnTo>
                    <a:lnTo>
                      <a:pt x="221" y="72"/>
                    </a:lnTo>
                    <a:lnTo>
                      <a:pt x="223" y="72"/>
                    </a:lnTo>
                    <a:lnTo>
                      <a:pt x="225" y="72"/>
                    </a:lnTo>
                    <a:lnTo>
                      <a:pt x="227" y="72"/>
                    </a:lnTo>
                    <a:lnTo>
                      <a:pt x="228" y="72"/>
                    </a:lnTo>
                    <a:lnTo>
                      <a:pt x="230" y="72"/>
                    </a:lnTo>
                    <a:lnTo>
                      <a:pt x="232" y="72"/>
                    </a:lnTo>
                    <a:lnTo>
                      <a:pt x="234" y="72"/>
                    </a:lnTo>
                    <a:lnTo>
                      <a:pt x="235" y="74"/>
                    </a:lnTo>
                    <a:lnTo>
                      <a:pt x="237" y="74"/>
                    </a:lnTo>
                    <a:lnTo>
                      <a:pt x="239" y="74"/>
                    </a:lnTo>
                    <a:lnTo>
                      <a:pt x="241" y="74"/>
                    </a:lnTo>
                    <a:lnTo>
                      <a:pt x="242" y="74"/>
                    </a:lnTo>
                    <a:lnTo>
                      <a:pt x="244" y="74"/>
                    </a:lnTo>
                    <a:lnTo>
                      <a:pt x="246" y="74"/>
                    </a:lnTo>
                    <a:lnTo>
                      <a:pt x="248" y="74"/>
                    </a:lnTo>
                    <a:lnTo>
                      <a:pt x="250" y="74"/>
                    </a:lnTo>
                    <a:lnTo>
                      <a:pt x="251" y="74"/>
                    </a:lnTo>
                    <a:lnTo>
                      <a:pt x="253" y="74"/>
                    </a:lnTo>
                    <a:lnTo>
                      <a:pt x="255" y="74"/>
                    </a:lnTo>
                    <a:lnTo>
                      <a:pt x="255" y="76"/>
                    </a:lnTo>
                    <a:lnTo>
                      <a:pt x="257" y="76"/>
                    </a:lnTo>
                    <a:lnTo>
                      <a:pt x="258" y="76"/>
                    </a:lnTo>
                    <a:lnTo>
                      <a:pt x="260" y="76"/>
                    </a:lnTo>
                    <a:lnTo>
                      <a:pt x="262" y="76"/>
                    </a:lnTo>
                    <a:lnTo>
                      <a:pt x="264" y="76"/>
                    </a:lnTo>
                    <a:lnTo>
                      <a:pt x="265" y="76"/>
                    </a:lnTo>
                    <a:lnTo>
                      <a:pt x="267" y="76"/>
                    </a:lnTo>
                    <a:lnTo>
                      <a:pt x="269" y="76"/>
                    </a:lnTo>
                    <a:lnTo>
                      <a:pt x="271" y="76"/>
                    </a:lnTo>
                    <a:lnTo>
                      <a:pt x="272" y="76"/>
                    </a:lnTo>
                    <a:lnTo>
                      <a:pt x="274" y="76"/>
                    </a:lnTo>
                    <a:lnTo>
                      <a:pt x="276" y="76"/>
                    </a:lnTo>
                    <a:lnTo>
                      <a:pt x="278" y="76"/>
                    </a:lnTo>
                    <a:lnTo>
                      <a:pt x="280" y="78"/>
                    </a:lnTo>
                    <a:lnTo>
                      <a:pt x="281" y="78"/>
                    </a:lnTo>
                    <a:lnTo>
                      <a:pt x="283" y="78"/>
                    </a:lnTo>
                    <a:lnTo>
                      <a:pt x="285" y="78"/>
                    </a:lnTo>
                    <a:lnTo>
                      <a:pt x="287" y="78"/>
                    </a:lnTo>
                    <a:lnTo>
                      <a:pt x="288" y="78"/>
                    </a:lnTo>
                    <a:lnTo>
                      <a:pt x="290" y="78"/>
                    </a:lnTo>
                    <a:lnTo>
                      <a:pt x="292" y="78"/>
                    </a:lnTo>
                    <a:lnTo>
                      <a:pt x="294" y="78"/>
                    </a:lnTo>
                    <a:lnTo>
                      <a:pt x="295" y="78"/>
                    </a:lnTo>
                    <a:lnTo>
                      <a:pt x="297" y="78"/>
                    </a:lnTo>
                    <a:lnTo>
                      <a:pt x="299" y="78"/>
                    </a:lnTo>
                    <a:lnTo>
                      <a:pt x="301" y="78"/>
                    </a:lnTo>
                    <a:lnTo>
                      <a:pt x="303" y="78"/>
                    </a:lnTo>
                    <a:lnTo>
                      <a:pt x="304" y="78"/>
                    </a:lnTo>
                    <a:lnTo>
                      <a:pt x="306" y="78"/>
                    </a:lnTo>
                    <a:lnTo>
                      <a:pt x="308" y="78"/>
                    </a:lnTo>
                    <a:lnTo>
                      <a:pt x="310" y="78"/>
                    </a:lnTo>
                    <a:lnTo>
                      <a:pt x="310" y="79"/>
                    </a:lnTo>
                    <a:lnTo>
                      <a:pt x="311" y="79"/>
                    </a:lnTo>
                    <a:lnTo>
                      <a:pt x="313" y="79"/>
                    </a:lnTo>
                    <a:lnTo>
                      <a:pt x="315" y="79"/>
                    </a:lnTo>
                    <a:lnTo>
                      <a:pt x="317" y="79"/>
                    </a:lnTo>
                    <a:lnTo>
                      <a:pt x="318" y="79"/>
                    </a:lnTo>
                    <a:lnTo>
                      <a:pt x="320" y="79"/>
                    </a:lnTo>
                    <a:lnTo>
                      <a:pt x="322" y="79"/>
                    </a:lnTo>
                    <a:lnTo>
                      <a:pt x="324" y="79"/>
                    </a:lnTo>
                    <a:lnTo>
                      <a:pt x="325" y="79"/>
                    </a:lnTo>
                    <a:lnTo>
                      <a:pt x="327" y="79"/>
                    </a:lnTo>
                    <a:lnTo>
                      <a:pt x="329" y="79"/>
                    </a:lnTo>
                    <a:lnTo>
                      <a:pt x="331" y="79"/>
                    </a:lnTo>
                    <a:lnTo>
                      <a:pt x="333" y="79"/>
                    </a:lnTo>
                    <a:lnTo>
                      <a:pt x="334" y="79"/>
                    </a:lnTo>
                    <a:lnTo>
                      <a:pt x="336" y="79"/>
                    </a:lnTo>
                    <a:lnTo>
                      <a:pt x="338" y="79"/>
                    </a:lnTo>
                    <a:lnTo>
                      <a:pt x="340" y="79"/>
                    </a:lnTo>
                    <a:lnTo>
                      <a:pt x="341" y="79"/>
                    </a:lnTo>
                    <a:lnTo>
                      <a:pt x="343" y="79"/>
                    </a:lnTo>
                    <a:lnTo>
                      <a:pt x="345" y="79"/>
                    </a:lnTo>
                    <a:lnTo>
                      <a:pt x="347" y="79"/>
                    </a:lnTo>
                    <a:lnTo>
                      <a:pt x="348" y="79"/>
                    </a:lnTo>
                    <a:lnTo>
                      <a:pt x="350" y="79"/>
                    </a:lnTo>
                    <a:lnTo>
                      <a:pt x="350" y="81"/>
                    </a:lnTo>
                    <a:lnTo>
                      <a:pt x="352" y="81"/>
                    </a:lnTo>
                    <a:lnTo>
                      <a:pt x="354" y="81"/>
                    </a:lnTo>
                    <a:lnTo>
                      <a:pt x="356" y="81"/>
                    </a:lnTo>
                    <a:lnTo>
                      <a:pt x="357" y="81"/>
                    </a:lnTo>
                    <a:lnTo>
                      <a:pt x="359" y="81"/>
                    </a:lnTo>
                    <a:lnTo>
                      <a:pt x="361" y="81"/>
                    </a:lnTo>
                    <a:lnTo>
                      <a:pt x="363" y="81"/>
                    </a:lnTo>
                    <a:lnTo>
                      <a:pt x="364" y="81"/>
                    </a:lnTo>
                    <a:lnTo>
                      <a:pt x="366" y="81"/>
                    </a:lnTo>
                    <a:lnTo>
                      <a:pt x="368" y="81"/>
                    </a:lnTo>
                    <a:lnTo>
                      <a:pt x="370" y="81"/>
                    </a:lnTo>
                    <a:lnTo>
                      <a:pt x="371" y="81"/>
                    </a:lnTo>
                    <a:lnTo>
                      <a:pt x="373" y="81"/>
                    </a:lnTo>
                    <a:lnTo>
                      <a:pt x="375" y="81"/>
                    </a:lnTo>
                    <a:lnTo>
                      <a:pt x="377" y="81"/>
                    </a:lnTo>
                    <a:lnTo>
                      <a:pt x="379" y="81"/>
                    </a:lnTo>
                    <a:lnTo>
                      <a:pt x="380" y="81"/>
                    </a:lnTo>
                    <a:lnTo>
                      <a:pt x="382" y="81"/>
                    </a:lnTo>
                    <a:lnTo>
                      <a:pt x="384" y="81"/>
                    </a:lnTo>
                    <a:lnTo>
                      <a:pt x="386" y="81"/>
                    </a:lnTo>
                    <a:lnTo>
                      <a:pt x="387" y="81"/>
                    </a:lnTo>
                    <a:lnTo>
                      <a:pt x="389" y="81"/>
                    </a:lnTo>
                    <a:lnTo>
                      <a:pt x="391" y="81"/>
                    </a:lnTo>
                    <a:lnTo>
                      <a:pt x="393" y="81"/>
                    </a:lnTo>
                    <a:lnTo>
                      <a:pt x="394" y="81"/>
                    </a:lnTo>
                    <a:lnTo>
                      <a:pt x="396" y="81"/>
                    </a:lnTo>
                    <a:lnTo>
                      <a:pt x="398" y="81"/>
                    </a:lnTo>
                    <a:lnTo>
                      <a:pt x="400" y="81"/>
                    </a:lnTo>
                    <a:lnTo>
                      <a:pt x="401" y="81"/>
                    </a:lnTo>
                    <a:lnTo>
                      <a:pt x="403" y="81"/>
                    </a:lnTo>
                    <a:lnTo>
                      <a:pt x="405" y="81"/>
                    </a:lnTo>
                    <a:lnTo>
                      <a:pt x="407" y="81"/>
                    </a:lnTo>
                    <a:lnTo>
                      <a:pt x="409" y="81"/>
                    </a:lnTo>
                    <a:lnTo>
                      <a:pt x="410" y="81"/>
                    </a:lnTo>
                    <a:lnTo>
                      <a:pt x="412" y="81"/>
                    </a:lnTo>
                    <a:lnTo>
                      <a:pt x="412" y="83"/>
                    </a:lnTo>
                    <a:lnTo>
                      <a:pt x="414" y="83"/>
                    </a:lnTo>
                    <a:lnTo>
                      <a:pt x="416" y="83"/>
                    </a:lnTo>
                    <a:lnTo>
                      <a:pt x="417" y="83"/>
                    </a:lnTo>
                    <a:lnTo>
                      <a:pt x="419" y="83"/>
                    </a:lnTo>
                    <a:lnTo>
                      <a:pt x="421" y="83"/>
                    </a:lnTo>
                    <a:lnTo>
                      <a:pt x="423" y="83"/>
                    </a:lnTo>
                    <a:lnTo>
                      <a:pt x="424" y="83"/>
                    </a:lnTo>
                    <a:lnTo>
                      <a:pt x="426" y="83"/>
                    </a:lnTo>
                    <a:lnTo>
                      <a:pt x="428" y="83"/>
                    </a:lnTo>
                    <a:lnTo>
                      <a:pt x="430" y="83"/>
                    </a:lnTo>
                    <a:lnTo>
                      <a:pt x="432" y="83"/>
                    </a:lnTo>
                    <a:lnTo>
                      <a:pt x="433" y="83"/>
                    </a:lnTo>
                    <a:lnTo>
                      <a:pt x="435" y="83"/>
                    </a:lnTo>
                    <a:lnTo>
                      <a:pt x="437" y="83"/>
                    </a:lnTo>
                    <a:lnTo>
                      <a:pt x="439" y="83"/>
                    </a:lnTo>
                    <a:lnTo>
                      <a:pt x="440" y="83"/>
                    </a:lnTo>
                    <a:lnTo>
                      <a:pt x="442" y="83"/>
                    </a:lnTo>
                    <a:lnTo>
                      <a:pt x="444" y="83"/>
                    </a:lnTo>
                    <a:lnTo>
                      <a:pt x="446" y="83"/>
                    </a:lnTo>
                    <a:lnTo>
                      <a:pt x="447" y="83"/>
                    </a:lnTo>
                    <a:lnTo>
                      <a:pt x="449" y="83"/>
                    </a:lnTo>
                    <a:lnTo>
                      <a:pt x="451" y="83"/>
                    </a:lnTo>
                    <a:lnTo>
                      <a:pt x="453" y="83"/>
                    </a:lnTo>
                    <a:lnTo>
                      <a:pt x="454" y="83"/>
                    </a:lnTo>
                    <a:lnTo>
                      <a:pt x="456" y="83"/>
                    </a:lnTo>
                    <a:lnTo>
                      <a:pt x="458" y="83"/>
                    </a:lnTo>
                    <a:lnTo>
                      <a:pt x="460" y="83"/>
                    </a:lnTo>
                    <a:lnTo>
                      <a:pt x="462" y="83"/>
                    </a:lnTo>
                    <a:lnTo>
                      <a:pt x="463" y="83"/>
                    </a:lnTo>
                    <a:lnTo>
                      <a:pt x="465" y="83"/>
                    </a:lnTo>
                    <a:lnTo>
                      <a:pt x="467" y="83"/>
                    </a:lnTo>
                    <a:lnTo>
                      <a:pt x="469" y="83"/>
                    </a:lnTo>
                    <a:lnTo>
                      <a:pt x="470" y="83"/>
                    </a:lnTo>
                    <a:lnTo>
                      <a:pt x="472" y="83"/>
                    </a:lnTo>
                    <a:lnTo>
                      <a:pt x="474" y="83"/>
                    </a:lnTo>
                    <a:lnTo>
                      <a:pt x="476" y="83"/>
                    </a:lnTo>
                  </a:path>
                </a:pathLst>
              </a:custGeom>
              <a:noFill/>
              <a:ln w="36513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4" name="Rectangle 32"/>
              <p:cNvSpPr>
                <a:spLocks noChangeArrowheads="1"/>
              </p:cNvSpPr>
              <p:nvPr/>
            </p:nvSpPr>
            <p:spPr bwMode="auto">
              <a:xfrm rot="16200000">
                <a:off x="8185247" y="3714351"/>
                <a:ext cx="8651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sv-SE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sv-SE" altLang="sv-S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95510" y="1052549"/>
                <a:ext cx="1252208" cy="406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 = 1.1 Å</a:t>
                </a:r>
                <a:endParaRPr lang="sv-S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36586" y="2571440"/>
                <a:ext cx="1803935" cy="132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h=3 cm, w=8 cm thermal mod. optimal position</a:t>
                </a:r>
              </a:p>
              <a:p>
                <a:endParaRPr lang="sv-SE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608240" y="4396505"/>
                <a:ext cx="1976132" cy="406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Conv. &amp;TDR (2013)</a:t>
                </a:r>
                <a:endParaRPr lang="sv-SE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108648" y="851119"/>
              <a:ext cx="2481730" cy="1815882"/>
              <a:chOff x="3733800" y="1371600"/>
              <a:chExt cx="2481730" cy="1815882"/>
            </a:xfrm>
            <a:solidFill>
              <a:schemeClr val="bg1"/>
            </a:solidFill>
          </p:grpSpPr>
          <p:sp>
            <p:nvSpPr>
              <p:cNvPr id="25" name="TextBox 24"/>
              <p:cNvSpPr txBox="1"/>
              <p:nvPr/>
            </p:nvSpPr>
            <p:spPr>
              <a:xfrm>
                <a:off x="3733800" y="1371600"/>
                <a:ext cx="2481730" cy="181588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</a:rPr>
                  <a:t>         ESS 5 MW, 3 cm flat</a:t>
                </a:r>
              </a:p>
              <a:p>
                <a:r>
                  <a:rPr lang="en-US" sz="1400" dirty="0"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</a:rPr>
                  <a:t>        moderator</a:t>
                </a:r>
              </a:p>
              <a:p>
                <a:r>
                  <a:rPr lang="en-US" sz="1400" dirty="0" smtClean="0">
                    <a:latin typeface="Arial Rounded MT Bold" panose="020F0704030504030204" pitchFamily="34" charset="0"/>
                  </a:rPr>
                  <a:t>          ESS 5 MW, TDR 2013</a:t>
                </a:r>
              </a:p>
              <a:p>
                <a:r>
                  <a:rPr lang="en-US" sz="1400" dirty="0"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</a:rPr>
                  <a:t>         ISIS TS1 128 kW</a:t>
                </a:r>
              </a:p>
              <a:p>
                <a:r>
                  <a:rPr lang="en-US" sz="1400" dirty="0" smtClean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         ISIS TS2 32 kW</a:t>
                </a:r>
              </a:p>
              <a:p>
                <a:r>
                  <a:rPr lang="en-US" sz="14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        SNS 1 MW</a:t>
                </a:r>
              </a:p>
              <a:p>
                <a:r>
                  <a:rPr lang="en-US" sz="14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        J-PARC 300 kW</a:t>
                </a:r>
              </a:p>
              <a:p>
                <a:r>
                  <a:rPr lang="en-US" sz="1400" dirty="0">
                    <a:latin typeface="Arial Rounded MT Bold" panose="020F0704030504030204" pitchFamily="34" charset="0"/>
                  </a:rPr>
                  <a:t> </a:t>
                </a:r>
                <a:r>
                  <a:rPr lang="en-US" sz="1400" dirty="0" smtClean="0">
                    <a:latin typeface="Arial Rounded MT Bold" panose="020F0704030504030204" pitchFamily="34" charset="0"/>
                  </a:rPr>
                  <a:t>         ILL 57 MW</a:t>
                </a:r>
                <a:endParaRPr lang="sv-SE" sz="1400" dirty="0"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3810000" y="1524000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FF33CC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810000" y="1965960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F6AD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3810000" y="2176273"/>
                <a:ext cx="392811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810000" y="2386585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0081E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810000" y="2807209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9933FF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810000" y="2596897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00C057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810000" y="3017520"/>
                <a:ext cx="392811" cy="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0608" y="-338983"/>
              <a:ext cx="9829800" cy="8160471"/>
            </a:xfrm>
            <a:prstGeom prst="rect">
              <a:avLst/>
            </a:prstGeom>
          </p:spPr>
        </p:pic>
        <p:pic>
          <p:nvPicPr>
            <p:cNvPr id="100" name="image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732912" y="20080"/>
              <a:ext cx="1370482" cy="6657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93913" y="116633"/>
              <a:ext cx="681455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Qualitatively new level of  beam performance</a:t>
              </a:r>
            </a:p>
            <a:p>
              <a:endParaRPr lang="sv-SE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589656" y="1124745"/>
              <a:ext cx="202202" cy="95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94" name="Rectangle 93"/>
            <p:cNvSpPr/>
            <p:nvPr/>
          </p:nvSpPr>
          <p:spPr>
            <a:xfrm rot="420000">
              <a:off x="7607944" y="1397210"/>
              <a:ext cx="202202" cy="95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740080" y="4509120"/>
              <a:ext cx="1981200" cy="1579692"/>
              <a:chOff x="533400" y="3259711"/>
              <a:chExt cx="5410200" cy="3674489"/>
            </a:xfrm>
          </p:grpSpPr>
          <p:sp>
            <p:nvSpPr>
              <p:cNvPr id="116" name="Isosceles Triangle 115"/>
              <p:cNvSpPr/>
              <p:nvPr/>
            </p:nvSpPr>
            <p:spPr>
              <a:xfrm>
                <a:off x="2127199" y="5096955"/>
                <a:ext cx="45719" cy="12276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7" name="Isosceles Triangle 116"/>
              <p:cNvSpPr/>
              <p:nvPr/>
            </p:nvSpPr>
            <p:spPr>
              <a:xfrm>
                <a:off x="2307336" y="5093208"/>
                <a:ext cx="207264" cy="1231581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8" name="Trapezoid 117"/>
              <p:cNvSpPr/>
              <p:nvPr/>
            </p:nvSpPr>
            <p:spPr>
              <a:xfrm>
                <a:off x="2656332" y="5111496"/>
                <a:ext cx="315468" cy="1222048"/>
              </a:xfrm>
              <a:prstGeom prst="trapezoid">
                <a:avLst>
                  <a:gd name="adj" fmla="val 27083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124200" y="5093208"/>
                <a:ext cx="712382" cy="1248475"/>
              </a:xfrm>
              <a:custGeom>
                <a:avLst/>
                <a:gdLst>
                  <a:gd name="connsiteX0" fmla="*/ 0 w 712382"/>
                  <a:gd name="connsiteY0" fmla="*/ 1201479 h 1212112"/>
                  <a:gd name="connsiteX1" fmla="*/ 116958 w 712382"/>
                  <a:gd name="connsiteY1" fmla="*/ 0 h 1212112"/>
                  <a:gd name="connsiteX2" fmla="*/ 616689 w 712382"/>
                  <a:gd name="connsiteY2" fmla="*/ 10632 h 1212112"/>
                  <a:gd name="connsiteX3" fmla="*/ 712382 w 712382"/>
                  <a:gd name="connsiteY3" fmla="*/ 1212112 h 1212112"/>
                  <a:gd name="connsiteX4" fmla="*/ 0 w 712382"/>
                  <a:gd name="connsiteY4" fmla="*/ 1201479 h 1212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382" h="1212112">
                    <a:moveTo>
                      <a:pt x="0" y="1201479"/>
                    </a:moveTo>
                    <a:lnTo>
                      <a:pt x="116958" y="0"/>
                    </a:lnTo>
                    <a:lnTo>
                      <a:pt x="616689" y="10632"/>
                    </a:lnTo>
                    <a:lnTo>
                      <a:pt x="712382" y="1212112"/>
                    </a:lnTo>
                    <a:lnTo>
                      <a:pt x="0" y="120147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479580">
                <a:off x="934146" y="3584448"/>
                <a:ext cx="761999" cy="27300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3259711"/>
                <a:ext cx="5410200" cy="3674489"/>
              </a:xfrm>
              <a:prstGeom prst="rect">
                <a:avLst/>
              </a:prstGeom>
            </p:spPr>
          </p:pic>
        </p:grpSp>
        <p:sp>
          <p:nvSpPr>
            <p:cNvPr id="83" name="TextBox 82"/>
            <p:cNvSpPr txBox="1"/>
            <p:nvPr/>
          </p:nvSpPr>
          <p:spPr>
            <a:xfrm>
              <a:off x="7705056" y="932527"/>
              <a:ext cx="14298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“Butterfly”</a:t>
              </a:r>
            </a:p>
            <a:p>
              <a:pPr algn="ctr"/>
              <a:r>
                <a:rPr lang="en-US" dirty="0"/>
                <a:t>b</a:t>
              </a:r>
              <a:r>
                <a:rPr lang="en-US" dirty="0" smtClean="0"/>
                <a:t>i-spectral</a:t>
              </a:r>
            </a:p>
            <a:p>
              <a:pPr algn="ctr"/>
              <a:r>
                <a:rPr lang="en-US" dirty="0" smtClean="0"/>
                <a:t>moderator:</a:t>
              </a:r>
            </a:p>
            <a:p>
              <a:pPr algn="ctr"/>
              <a:r>
                <a:rPr lang="en-US" dirty="0" smtClean="0"/>
                <a:t>cold, thermal</a:t>
              </a:r>
              <a:endParaRPr lang="sv-SE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921080" y="4438853"/>
              <a:ext cx="10608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ESS pulse</a:t>
              </a:r>
            </a:p>
            <a:p>
              <a:pPr algn="ctr"/>
              <a:r>
                <a:rPr lang="en-US" dirty="0" smtClean="0"/>
                <a:t>shapes</a:t>
              </a:r>
              <a:endParaRPr lang="sv-SE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61099" y="3573016"/>
              <a:ext cx="1655925" cy="23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586338" y="6577607"/>
              <a:ext cx="24737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(L. Zanini et al, ECNS, 2015)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85445" y="1536192"/>
              <a:ext cx="7333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2.6 Å</a:t>
              </a:r>
              <a:endParaRPr lang="sv-S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063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215" y="2186136"/>
            <a:ext cx="9100977" cy="4267200"/>
            <a:chOff x="50470" y="2209800"/>
            <a:chExt cx="9100977" cy="4267200"/>
          </a:xfrm>
        </p:grpSpPr>
        <p:pic>
          <p:nvPicPr>
            <p:cNvPr id="3" name="Picture 2"/>
            <p:cNvPicPr/>
            <p:nvPr/>
          </p:nvPicPr>
          <p:blipFill rotWithShape="1">
            <a:blip r:embed="rId3"/>
            <a:srcRect l="26289" t="20344" r="15485" b="7344"/>
            <a:stretch/>
          </p:blipFill>
          <p:spPr bwMode="auto">
            <a:xfrm>
              <a:off x="2999647" y="2209800"/>
              <a:ext cx="2983768" cy="201904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28144" t="23276" r="13608" b="10011"/>
            <a:stretch/>
          </p:blipFill>
          <p:spPr bwMode="auto">
            <a:xfrm>
              <a:off x="6199439" y="3220341"/>
              <a:ext cx="2952008" cy="19962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55" t="23907" r="18069" b="10254"/>
            <a:stretch/>
          </p:blipFill>
          <p:spPr bwMode="auto">
            <a:xfrm>
              <a:off x="3031087" y="4419600"/>
              <a:ext cx="295966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9" t="20559" r="15725" b="8238"/>
            <a:stretch/>
          </p:blipFill>
          <p:spPr bwMode="auto">
            <a:xfrm>
              <a:off x="50470" y="4400519"/>
              <a:ext cx="2845130" cy="19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55576" y="224135"/>
            <a:ext cx="682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novelty: low dimensional moderators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480735"/>
            <a:ext cx="7848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“Moderator” neutron emission at various neutron energies: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heights: 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mm      </a:t>
            </a:r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mm       </a:t>
            </a:r>
            <a:r>
              <a:rPr lang="en-US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		              Thermal                                     Fast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5 – 20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		             50 – 150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    &gt; 1 MeV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sv-S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019500" y="2996952"/>
            <a:ext cx="208684" cy="30963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251520" y="2996952"/>
            <a:ext cx="2463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Thermal moderator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Cold moderator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7784" y="3212976"/>
            <a:ext cx="296561" cy="11747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32800" y="4223100"/>
            <a:ext cx="296561" cy="4060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6216" y="5622339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signal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noise ratio!</a:t>
            </a:r>
            <a:endParaRPr lang="sv-S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87624" y="1268760"/>
            <a:ext cx="7002524" cy="5004048"/>
            <a:chOff x="-54260" y="1593304"/>
            <a:chExt cx="5035498" cy="3943673"/>
          </a:xfrm>
        </p:grpSpPr>
        <p:sp>
          <p:nvSpPr>
            <p:cNvPr id="28" name="TextBox 27"/>
            <p:cNvSpPr txBox="1"/>
            <p:nvPr/>
          </p:nvSpPr>
          <p:spPr>
            <a:xfrm>
              <a:off x="3203849" y="3501008"/>
              <a:ext cx="1777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Steel</a:t>
              </a:r>
            </a:p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shielding</a:t>
              </a:r>
              <a:endParaRPr lang="en-GB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5577" y="3284984"/>
              <a:ext cx="1777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Monolith</a:t>
              </a:r>
            </a:p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/>
                  <a:cs typeface="Arial"/>
                </a:rPr>
                <a:t>liner</a:t>
              </a:r>
              <a:endParaRPr lang="en-GB" sz="14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260" y="2479337"/>
              <a:ext cx="4454653" cy="289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17" b="30377"/>
            <a:stretch/>
          </p:blipFill>
          <p:spPr bwMode="auto">
            <a:xfrm>
              <a:off x="899592" y="1593304"/>
              <a:ext cx="2719999" cy="8995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81285" y="4140369"/>
              <a:ext cx="20345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ILL “options” for</a:t>
              </a:r>
            </a:p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mod. at 55 cm</a:t>
              </a:r>
              <a:endParaRPr lang="sv-S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7584" y="5229200"/>
              <a:ext cx="2352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(F.. Mezei et al, JNR, 2014)</a:t>
              </a:r>
              <a:endParaRPr lang="sv-SE" sz="1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7160" y="-171400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Moderators for high beam intensity: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lso for reactors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0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8880" y="6165304"/>
            <a:ext cx="2133600" cy="365125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Liouville</a:t>
            </a:r>
            <a:endParaRPr lang="sv-S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7139136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(Optical) beam delivery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1700808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Delivering illumination for beam scattering studies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Microscope (XVI. c.):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(divergence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prescribed)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33040"/>
            <a:ext cx="2016224" cy="282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43808" y="4224673"/>
            <a:ext cx="3913251" cy="18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baseline="3000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 = (r,,,) d d</a:t>
            </a:r>
            <a:endParaRPr lang="sv-SE" sz="20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Brightness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 is a constant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of motion along trajectories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(if no beam loss, e.g. absorption)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933056"/>
            <a:ext cx="1856304" cy="22580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4" y="1080120"/>
            <a:ext cx="1872208" cy="234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30" y="1124744"/>
            <a:ext cx="1743745" cy="234888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7160" y="-171400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Optical beam delivery for high intensity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on the samples</a:t>
            </a:r>
          </a:p>
        </p:txBody>
      </p:sp>
    </p:spTree>
    <p:extLst>
      <p:ext uri="{BB962C8B-B14F-4D97-AF65-F5344CB8AC3E}">
        <p14:creationId xmlns:p14="http://schemas.microsoft.com/office/powerpoint/2010/main" val="30028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536" y="12576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Beam delivery including optics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653136"/>
            <a:ext cx="408637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 ~ determined by focusing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  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Xtal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monochromator</a:t>
            </a:r>
          </a:p>
          <a:p>
            <a:endParaRPr lang="en-US" sz="9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Figure of merit: </a:t>
            </a:r>
            <a:r>
              <a:rPr lang="en-US" sz="2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brightness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(above a minimum size)</a:t>
            </a:r>
            <a:endParaRPr lang="sv-S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5782" y="5877272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IN20 (ILL)</a:t>
            </a:r>
            <a:endParaRPr lang="sv-S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" y="1052736"/>
            <a:ext cx="4511715" cy="481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01625" y="1182811"/>
            <a:ext cx="453040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“Virtual source” </a:t>
            </a: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for focusing monochromator</a:t>
            </a:r>
          </a:p>
          <a:p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minimizes extracted neutrons</a:t>
            </a:r>
          </a:p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to reduce background: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not bigger than needed 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sv-S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563888" y="1196752"/>
            <a:ext cx="1296144" cy="1878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9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2060848"/>
            <a:ext cx="8243753" cy="47397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5719" rtlCol="0" anchor="t">
            <a:spAutoFit/>
          </a:bodyPr>
          <a:lstStyle/>
          <a:p>
            <a:pPr defTabSz="428625" latinLnBrk="1" hangingPunct="0"/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  <a:p>
            <a:pPr defTabSz="428625" latinLnBrk="1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Available neutrons  (“phase space”)    </a:t>
            </a:r>
          </a:p>
          <a:p>
            <a:pPr defTabSz="428625" latinLnBrk="1" hangingPunct="0"/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  <a:p>
            <a:pPr latinLnBrk="1" hangingPunct="0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Neutrons available: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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v-S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sv-SE" sz="20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         	</a:t>
            </a:r>
            <a:r>
              <a:rPr lang="sv-S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On sample:  </a:t>
            </a:r>
            <a:r>
              <a:rPr lang="sv-S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F</a:t>
            </a:r>
            <a:r>
              <a:rPr lang="sv-SE" sz="20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</a:t>
            </a:r>
            <a:r>
              <a:rPr lang="sv-S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</a:t>
            </a:r>
            <a:r>
              <a:rPr lang="sv-S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sv-SE" sz="20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 </a:t>
            </a:r>
            <a:r>
              <a:rPr lang="sv-S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</a:t>
            </a:r>
            <a:r>
              <a:rPr lang="sv-SE" sz="20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</a:t>
            </a:r>
            <a:r>
              <a:rPr lang="sv-S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 &lt; 1</a:t>
            </a:r>
          </a:p>
          <a:p>
            <a:pPr latinLnBrk="1" hangingPunct="0"/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latinLnBrk="1" hangingPunct="0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sv-SE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      </a:t>
            </a:r>
            <a:r>
              <a:rPr lang="sv-S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should be &gt;</a:t>
            </a:r>
            <a:r>
              <a:rPr lang="sv-SE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</a:t>
            </a:r>
            <a:r>
              <a:rPr lang="sv-S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</a:t>
            </a:r>
            <a:r>
              <a:rPr lang="sv-SE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</a:t>
            </a:r>
            <a:r>
              <a:rPr lang="sv-S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</a:t>
            </a:r>
            <a:r>
              <a:rPr lang="sv-SE" sz="20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  </a:t>
            </a:r>
            <a:endParaRPr lang="sv-SE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latinLnBrk="1" hangingPunct="0"/>
            <a:endParaRPr 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l" rtl="0" latinLnBrk="1" hangingPunct="0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Beam losses: </a:t>
            </a:r>
          </a:p>
          <a:p>
            <a:pPr algn="l" rtl="0" latinLnBrk="1" hangingPunct="0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 &lt; 100 % reflectivity of (super)mirrors, crystals</a:t>
            </a:r>
          </a:p>
          <a:p>
            <a:pPr algn="l" rtl="0" latinLnBrk="1" hangingPunc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 impact angle above the (super)mirror cut-off angle</a:t>
            </a:r>
          </a:p>
          <a:p>
            <a:pPr algn="l" rtl="0" latinLnBrk="1" hangingPunc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 gaps in the guide</a:t>
            </a:r>
          </a:p>
          <a:p>
            <a:pPr algn="l" rtl="0" latinLnBrk="1" hangingPunc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 absorption in air, windows, imaging errors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,…</a:t>
            </a:r>
          </a:p>
          <a:p>
            <a:pPr algn="l" rtl="0" latinLnBrk="1" hangingPunct="0"/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l" rtl="0" latinLnBrk="1" hangingPunct="0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“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Ballistic” guides:</a:t>
            </a:r>
          </a:p>
          <a:p>
            <a:pPr algn="l" rtl="0" latinLnBrk="1" hangingPunct="0"/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l" rtl="0" latinLnBrk="1" hangingPunc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easible to 200-300 m length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l" rtl="0" latinLnBrk="1" hangingPunct="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		</a:t>
            </a:r>
            <a:endParaRPr lang="sv-SE" b="1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6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8" y="319529"/>
            <a:ext cx="1370482" cy="73320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83568" y="125760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Beam delivery by optics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3958" y="-56766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31746" r="11985" b="25397"/>
          <a:stretch/>
        </p:blipFill>
        <p:spPr bwMode="auto">
          <a:xfrm>
            <a:off x="1090465" y="-27384"/>
            <a:ext cx="6732239" cy="21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716016" y="5373216"/>
            <a:ext cx="3816424" cy="1509424"/>
            <a:chOff x="162698" y="3602611"/>
            <a:chExt cx="3652923" cy="1696236"/>
          </a:xfrm>
        </p:grpSpPr>
        <p:grpSp>
          <p:nvGrpSpPr>
            <p:cNvPr id="12" name="Group 11"/>
            <p:cNvGrpSpPr/>
            <p:nvPr/>
          </p:nvGrpSpPr>
          <p:grpSpPr>
            <a:xfrm>
              <a:off x="162698" y="3602611"/>
              <a:ext cx="3652923" cy="1696236"/>
              <a:chOff x="162698" y="3602611"/>
              <a:chExt cx="3652923" cy="1696236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439688" y="3602611"/>
                <a:ext cx="3124200" cy="186429"/>
                <a:chOff x="1728" y="2016"/>
                <a:chExt cx="6480" cy="432"/>
              </a:xfrm>
            </p:grpSpPr>
            <p:sp>
              <p:nvSpPr>
                <p:cNvPr id="29" name="Line 9"/>
                <p:cNvSpPr>
                  <a:spLocks noChangeShapeType="1"/>
                </p:cNvSpPr>
                <p:nvPr/>
              </p:nvSpPr>
              <p:spPr bwMode="auto">
                <a:xfrm>
                  <a:off x="2016" y="2016"/>
                  <a:ext cx="561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" name="Line 10"/>
                <p:cNvSpPr>
                  <a:spLocks noChangeShapeType="1"/>
                </p:cNvSpPr>
                <p:nvPr/>
              </p:nvSpPr>
              <p:spPr bwMode="auto">
                <a:xfrm>
                  <a:off x="2016" y="2448"/>
                  <a:ext cx="561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592" y="2016"/>
                  <a:ext cx="1440" cy="43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" name="Line 12"/>
                <p:cNvSpPr>
                  <a:spLocks noChangeShapeType="1"/>
                </p:cNvSpPr>
                <p:nvPr/>
              </p:nvSpPr>
              <p:spPr bwMode="auto">
                <a:xfrm>
                  <a:off x="4032" y="2016"/>
                  <a:ext cx="1584" cy="43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616" y="2016"/>
                  <a:ext cx="1584" cy="432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" name="Line 14"/>
                <p:cNvSpPr>
                  <a:spLocks noChangeShapeType="1"/>
                </p:cNvSpPr>
                <p:nvPr/>
              </p:nvSpPr>
              <p:spPr bwMode="auto">
                <a:xfrm>
                  <a:off x="7200" y="2016"/>
                  <a:ext cx="1008" cy="28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" name="Line 15"/>
                <p:cNvSpPr>
                  <a:spLocks noChangeShapeType="1"/>
                </p:cNvSpPr>
                <p:nvPr/>
              </p:nvSpPr>
              <p:spPr bwMode="auto">
                <a:xfrm>
                  <a:off x="1728" y="2160"/>
                  <a:ext cx="1008" cy="28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grpSp>
            <p:nvGrpSpPr>
              <p:cNvPr id="14" name="Group 26"/>
              <p:cNvGrpSpPr>
                <a:grpSpLocks/>
              </p:cNvGrpSpPr>
              <p:nvPr/>
            </p:nvGrpSpPr>
            <p:grpSpPr bwMode="auto">
              <a:xfrm>
                <a:off x="485419" y="4595513"/>
                <a:ext cx="2989557" cy="489671"/>
                <a:chOff x="1516" y="3230"/>
                <a:chExt cx="3708" cy="415"/>
              </a:xfrm>
            </p:grpSpPr>
            <p:grpSp>
              <p:nvGrpSpPr>
                <p:cNvPr id="18" name="Group 27"/>
                <p:cNvGrpSpPr>
                  <a:grpSpLocks/>
                </p:cNvGrpSpPr>
                <p:nvPr/>
              </p:nvGrpSpPr>
              <p:grpSpPr bwMode="auto">
                <a:xfrm>
                  <a:off x="1516" y="3230"/>
                  <a:ext cx="534" cy="405"/>
                  <a:chOff x="1495" y="3449"/>
                  <a:chExt cx="534" cy="213"/>
                </a:xfrm>
              </p:grpSpPr>
              <p:sp>
                <p:nvSpPr>
                  <p:cNvPr id="24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5" y="3449"/>
                    <a:ext cx="525" cy="6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sv-SE"/>
                  </a:p>
                </p:txBody>
              </p:sp>
              <p:sp>
                <p:nvSpPr>
                  <p:cNvPr id="2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04" y="3595"/>
                    <a:ext cx="525" cy="6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sv-SE"/>
                  </a:p>
                </p:txBody>
              </p:sp>
            </p:grpSp>
            <p:grpSp>
              <p:nvGrpSpPr>
                <p:cNvPr id="19" name="Group 30"/>
                <p:cNvGrpSpPr>
                  <a:grpSpLocks/>
                </p:cNvGrpSpPr>
                <p:nvPr/>
              </p:nvGrpSpPr>
              <p:grpSpPr bwMode="auto">
                <a:xfrm rot="-10800000">
                  <a:off x="4690" y="3234"/>
                  <a:ext cx="534" cy="405"/>
                  <a:chOff x="1495" y="3449"/>
                  <a:chExt cx="534" cy="213"/>
                </a:xfrm>
              </p:grpSpPr>
              <p:sp>
                <p:nvSpPr>
                  <p:cNvPr id="22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5" y="3449"/>
                    <a:ext cx="525" cy="6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sv-SE"/>
                  </a:p>
                </p:txBody>
              </p:sp>
              <p:sp>
                <p:nvSpPr>
                  <p:cNvPr id="23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504" y="3595"/>
                    <a:ext cx="525" cy="6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sv-SE"/>
                  </a:p>
                </p:txBody>
              </p:sp>
            </p:grpSp>
            <p:sp>
              <p:nvSpPr>
                <p:cNvPr id="20" name="Line 33"/>
                <p:cNvSpPr>
                  <a:spLocks noChangeShapeType="1"/>
                </p:cNvSpPr>
                <p:nvPr/>
              </p:nvSpPr>
              <p:spPr bwMode="auto">
                <a:xfrm>
                  <a:off x="2034" y="3230"/>
                  <a:ext cx="265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1" name="Line 34"/>
                <p:cNvSpPr>
                  <a:spLocks noChangeShapeType="1"/>
                </p:cNvSpPr>
                <p:nvPr/>
              </p:nvSpPr>
              <p:spPr bwMode="auto">
                <a:xfrm>
                  <a:off x="2056" y="3645"/>
                  <a:ext cx="265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1949873" y="4581128"/>
                <a:ext cx="0" cy="4922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907704" y="4653136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sv-SE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2698" y="3852296"/>
                <a:ext cx="3652923" cy="1446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sv-SE" b="1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"/>
                    <a:cs typeface="Arial" panose="020B0604020202020204" pitchFamily="34" charset="0"/>
                    <a:sym typeface="Symbol"/>
                  </a:rPr>
                  <a:t>d</a:t>
                </a:r>
                <a:r>
                  <a:rPr lang="sv-SE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elvetica"/>
                    <a:cs typeface="Arial" panose="020B0604020202020204" pitchFamily="34" charset="0"/>
                    <a:sym typeface="Symbol"/>
                  </a:rPr>
                  <a:t>   1/h:</a:t>
                </a:r>
              </a:p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Helvetica"/>
                    <a:cs typeface="Arial" panose="020B0604020202020204" pitchFamily="34" charset="0"/>
                    <a:sym typeface="Symbol"/>
                  </a:rPr>
                  <a:t>p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elvetica"/>
                    <a:cs typeface="Arial" panose="020B0604020202020204" pitchFamily="34" charset="0"/>
                    <a:sym typeface="Symbol"/>
                  </a:rPr>
                  <a:t>hase space transformation</a:t>
                </a:r>
                <a:endParaRPr lang="sv-SE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Helvetica"/>
                  <a:cs typeface="Arial" panose="020B0604020202020204" pitchFamily="34" charset="0"/>
                  <a:sym typeface="Symbol"/>
                </a:endParaRPr>
              </a:p>
              <a:p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endParaRPr>
              </a:p>
              <a:p>
                <a:endParaRPr lang="en-US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endParaRPr>
              </a:p>
              <a:p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3291840" y="4663440"/>
              <a:ext cx="0" cy="29732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1743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Shape 266"/>
          <p:cNvSpPr txBox="1">
            <a:spLocks/>
          </p:cNvSpPr>
          <p:nvPr/>
        </p:nvSpPr>
        <p:spPr>
          <a:xfrm>
            <a:off x="357187" y="-99392"/>
            <a:ext cx="7139138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914400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2pPr>
            <a:lvl3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3pPr>
            <a:lvl4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4pPr>
            <a:lvl5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5pPr>
            <a:lvl6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6pPr>
            <a:lvl7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7pPr>
            <a:lvl8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8pPr>
            <a:lvl9pPr algn="ctr" defTabSz="487741">
              <a:defRPr sz="32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Efficient beam delivery to sample</a:t>
            </a:r>
            <a:endParaRPr lang="sv-SE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1844824"/>
            <a:ext cx="6012160" cy="4218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289" y="2852936"/>
            <a:ext cx="31470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 &gt; 60 %, if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-  “good” optical design</a:t>
            </a:r>
            <a:endParaRPr lang="sv-SE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-  (super)mirror critical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angle sufficient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-  available phase space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  large enough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Losses in horizontal and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vertical dimensions com-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bine: asymmetric shapes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can be advantageous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6372036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(for homogeneous moderator brightness)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6449" y="2276872"/>
            <a:ext cx="9877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sv-SE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</a:t>
            </a:r>
            <a:r>
              <a:rPr lang="en-US" altLang="sv-SE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 = 2</a:t>
            </a:r>
            <a:r>
              <a:rPr lang="en-US" altLang="sv-SE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18519" r="13125" b="69778"/>
          <a:stretch/>
        </p:blipFill>
        <p:spPr bwMode="auto">
          <a:xfrm>
            <a:off x="-42530" y="0"/>
            <a:ext cx="9220200" cy="100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98023" y="58534"/>
            <a:ext cx="7598296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Phase space rules</a:t>
            </a:r>
            <a:endParaRPr lang="sv-S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80528" y="-171400"/>
            <a:ext cx="9324528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8932" y="764704"/>
            <a:ext cx="7920880" cy="5181464"/>
            <a:chOff x="837579" y="1556792"/>
            <a:chExt cx="7920880" cy="5181464"/>
          </a:xfrm>
        </p:grpSpPr>
        <p:sp>
          <p:nvSpPr>
            <p:cNvPr id="9" name="Szövegdoboz 49"/>
            <p:cNvSpPr txBox="1">
              <a:spLocks noChangeArrowheads="1"/>
            </p:cNvSpPr>
            <p:nvPr/>
          </p:nvSpPr>
          <p:spPr bwMode="auto">
            <a:xfrm>
              <a:off x="837579" y="1556792"/>
              <a:ext cx="72612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sv-SE" sz="2400" dirty="0" smtClean="0"/>
                <a:t>Neutrons on sample:</a:t>
              </a:r>
              <a:r>
                <a:rPr lang="en-US" altLang="sv-SE" sz="2400" b="1" dirty="0" smtClean="0"/>
                <a:t>  </a:t>
              </a:r>
              <a:r>
                <a:rPr lang="hu-HU" altLang="sv-SE" sz="2400" b="1" dirty="0" smtClean="0"/>
                <a:t>N</a:t>
              </a:r>
              <a:r>
                <a:rPr lang="en-US" altLang="sv-SE" sz="2400" b="1" dirty="0" smtClean="0"/>
                <a:t> </a:t>
              </a:r>
              <a:r>
                <a:rPr lang="en-US" altLang="sv-SE" sz="2400" b="1" dirty="0"/>
                <a:t>= </a:t>
              </a:r>
              <a:r>
                <a:rPr lang="en-US" altLang="sv-SE" sz="2400" b="1" dirty="0" smtClean="0">
                  <a:sym typeface="Symbol" pitchFamily="18" charset="2"/>
                </a:rPr>
                <a:t> </a:t>
              </a:r>
              <a:r>
                <a:rPr lang="en-US" altLang="sv-SE" sz="2400" b="1" dirty="0">
                  <a:sym typeface="Symbol" pitchFamily="18" charset="2"/>
                </a:rPr>
                <a:t>() </a:t>
              </a:r>
              <a:r>
                <a:rPr lang="en-US" altLang="sv-SE" sz="2400" b="1" dirty="0" err="1">
                  <a:sym typeface="Symbol" pitchFamily="18" charset="2"/>
                </a:rPr>
                <a:t>dt</a:t>
              </a:r>
              <a:r>
                <a:rPr lang="en-US" altLang="sv-SE" sz="2400" b="1" dirty="0">
                  <a:sym typeface="Symbol" pitchFamily="18" charset="2"/>
                </a:rPr>
                <a:t> </a:t>
              </a:r>
              <a:r>
                <a:rPr lang="en-US" altLang="sv-SE" sz="2400" b="1" dirty="0" err="1">
                  <a:sym typeface="Symbol" pitchFamily="18" charset="2"/>
                </a:rPr>
                <a:t>dF</a:t>
              </a:r>
              <a:r>
                <a:rPr lang="en-US" altLang="sv-SE" sz="2400" b="1" dirty="0">
                  <a:sym typeface="Symbol" pitchFamily="18" charset="2"/>
                </a:rPr>
                <a:t> d d</a:t>
              </a:r>
              <a:endParaRPr lang="en-US" altLang="sv-SE" sz="2400" b="1" dirty="0"/>
            </a:p>
          </p:txBody>
        </p:sp>
        <p:sp>
          <p:nvSpPr>
            <p:cNvPr id="10" name="Szövegdoboz 50"/>
            <p:cNvSpPr txBox="1">
              <a:spLocks noChangeArrowheads="1"/>
            </p:cNvSpPr>
            <p:nvPr/>
          </p:nvSpPr>
          <p:spPr bwMode="auto">
            <a:xfrm>
              <a:off x="4161059" y="2241004"/>
              <a:ext cx="4597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hu-HU" altLang="sv-SE" sz="2000"/>
                <a:t>Source brightness (n/s/cm</a:t>
              </a:r>
              <a:r>
                <a:rPr lang="hu-HU" altLang="sv-SE" sz="2000" baseline="30000"/>
                <a:t>2</a:t>
              </a:r>
              <a:r>
                <a:rPr lang="hu-HU" altLang="sv-SE" sz="2000"/>
                <a:t>/str/Å)</a:t>
              </a:r>
              <a:endParaRPr lang="en-US" altLang="sv-SE" sz="2000"/>
            </a:p>
          </p:txBody>
        </p:sp>
        <p:cxnSp>
          <p:nvCxnSpPr>
            <p:cNvPr id="11" name="Egyenes összekötő nyíllal 52"/>
            <p:cNvCxnSpPr>
              <a:cxnSpLocks noChangeShapeType="1"/>
            </p:cNvCxnSpPr>
            <p:nvPr/>
          </p:nvCxnSpPr>
          <p:spPr bwMode="auto">
            <a:xfrm rot="16200000" flipV="1">
              <a:off x="4716363" y="2149723"/>
              <a:ext cx="274638" cy="127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Szövegdoboz 46"/>
            <p:cNvSpPr txBox="1">
              <a:spLocks noChangeArrowheads="1"/>
            </p:cNvSpPr>
            <p:nvPr/>
          </p:nvSpPr>
          <p:spPr bwMode="auto">
            <a:xfrm>
              <a:off x="7391529" y="6307369"/>
              <a:ext cx="18473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8760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144963" y="2489200"/>
            <a:ext cx="284162" cy="28543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1025525" y="792163"/>
            <a:ext cx="81184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Part of spectrum used by a D22 (ILL) class  instrument (Small Angle Neutron Scattering)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/>
              <a:t>     			continuous source 	</a:t>
            </a:r>
            <a:endParaRPr lang="en-GB" altLang="en-US" sz="2400"/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4" name="Picture 5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093913"/>
            <a:ext cx="55546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20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400050" y="1168921"/>
            <a:ext cx="8743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sym typeface="Wingdings" panose="05000000000000000000" pitchFamily="2" charset="2"/>
              </a:rPr>
              <a:t>I</a:t>
            </a:r>
            <a:r>
              <a:rPr lang="en-US" altLang="en-US" sz="2000" b="1" dirty="0">
                <a:sym typeface="Wingdings" panose="05000000000000000000" pitchFamily="2" charset="2"/>
              </a:rPr>
              <a:t>n neutron scattering work for a neutron source </a:t>
            </a:r>
            <a:r>
              <a:rPr lang="en-US" alt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with sufficiently long source pulses </a:t>
            </a:r>
            <a:r>
              <a:rPr lang="en-US" altLang="en-US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the peak flux alone matters</a:t>
            </a:r>
            <a:r>
              <a:rPr lang="en-US" altLang="en-US" sz="2000" b="1" dirty="0">
                <a:sym typeface="Wingdings" panose="05000000000000000000" pitchFamily="2" charset="2"/>
              </a:rPr>
              <a:t>, independently of any reasonable source time structure (continuous or pulsed)</a:t>
            </a:r>
            <a:endParaRPr lang="en-US" altLang="en-US" sz="2000" b="1" dirty="0">
              <a:sym typeface="Symbol" panose="05050102010706020507" pitchFamily="18" charset="2"/>
            </a:endParaRPr>
          </a:p>
          <a:p>
            <a:pPr eaLnBrk="1" hangingPunct="1"/>
            <a:endParaRPr lang="en-US" altLang="en-US" sz="2000" b="1" dirty="0">
              <a:sym typeface="Symbol" panose="05050102010706020507" pitchFamily="18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71600" y="2913906"/>
            <a:ext cx="7115872" cy="35394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1400" dirty="0" smtClean="0">
                <a:sym typeface="Symbol" panose="05050102010706020507" pitchFamily="18" charset="2"/>
              </a:rPr>
              <a:t>For </a:t>
            </a:r>
            <a:r>
              <a:rPr lang="en-US" altLang="en-US" sz="1400" dirty="0">
                <a:sym typeface="Symbol" panose="05050102010706020507" pitchFamily="18" charset="2"/>
              </a:rPr>
              <a:t>an arbitrary source repetition rate f one will choose the instrument length L so that to assure the desired band :</a:t>
            </a: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 </a:t>
            </a: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	L = A </a:t>
            </a:r>
            <a:r>
              <a:rPr lang="en-US" altLang="en-US" sz="1400" baseline="30000" dirty="0">
                <a:sym typeface="Symbol" panose="05050102010706020507" pitchFamily="18" charset="2"/>
              </a:rPr>
              <a:t>-1</a:t>
            </a:r>
            <a:r>
              <a:rPr lang="en-US" altLang="en-US" sz="1400" dirty="0">
                <a:sym typeface="Symbol" panose="05050102010706020507" pitchFamily="18" charset="2"/>
              </a:rPr>
              <a:t> f </a:t>
            </a:r>
            <a:r>
              <a:rPr lang="en-US" altLang="en-US" sz="1400" baseline="30000" dirty="0">
                <a:sym typeface="Symbol" panose="05050102010706020507" pitchFamily="18" charset="2"/>
              </a:rPr>
              <a:t>–1</a:t>
            </a:r>
            <a:r>
              <a:rPr lang="en-US" altLang="en-US" sz="1400" dirty="0">
                <a:sym typeface="Symbol" panose="05050102010706020507" pitchFamily="18" charset="2"/>
              </a:rPr>
              <a:t>					</a:t>
            </a:r>
          </a:p>
          <a:p>
            <a:pPr algn="just" eaLnBrk="1" hangingPunct="1"/>
            <a:endParaRPr lang="en-US" altLang="en-US" sz="1400" dirty="0">
              <a:sym typeface="Symbol" panose="05050102010706020507" pitchFamily="18" charset="2"/>
            </a:endParaRP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(A=3956 </a:t>
            </a:r>
            <a:r>
              <a:rPr lang="en-US" altLang="en-US" sz="1400" dirty="0" err="1">
                <a:sym typeface="Symbol" panose="05050102010706020507" pitchFamily="18" charset="2"/>
              </a:rPr>
              <a:t>Åm</a:t>
            </a:r>
            <a:r>
              <a:rPr lang="en-US" altLang="en-US" sz="1400" dirty="0">
                <a:sym typeface="Symbol" panose="05050102010706020507" pitchFamily="18" charset="2"/>
              </a:rPr>
              <a:t>/s). With this L the pulse length t for the required resolution  has to be </a:t>
            </a: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 </a:t>
            </a: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	</a:t>
            </a:r>
            <a:r>
              <a:rPr lang="fr-FR" altLang="en-US" sz="1400" dirty="0">
                <a:sym typeface="Symbol" panose="05050102010706020507" pitchFamily="18" charset="2"/>
              </a:rPr>
              <a:t>t = A</a:t>
            </a:r>
            <a:r>
              <a:rPr lang="fr-FR" altLang="en-US" sz="1400" baseline="30000" dirty="0">
                <a:sym typeface="Symbol" panose="05050102010706020507" pitchFamily="18" charset="2"/>
              </a:rPr>
              <a:t>-1</a:t>
            </a:r>
            <a:r>
              <a:rPr lang="fr-FR" altLang="en-US" sz="1400" dirty="0">
                <a:sym typeface="Symbol" panose="05050102010706020507" pitchFamily="18" charset="2"/>
              </a:rPr>
              <a:t> L </a:t>
            </a:r>
            <a:r>
              <a:rPr lang="en-US" altLang="en-US" sz="1400" dirty="0">
                <a:sym typeface="Symbol" panose="05050102010706020507" pitchFamily="18" charset="2"/>
              </a:rPr>
              <a:t></a:t>
            </a:r>
            <a:r>
              <a:rPr lang="fr-FR" altLang="en-US" sz="1400" dirty="0">
                <a:sym typeface="Symbol" panose="05050102010706020507" pitchFamily="18" charset="2"/>
              </a:rPr>
              <a:t> = f </a:t>
            </a:r>
            <a:r>
              <a:rPr lang="fr-FR" altLang="en-US" sz="1400" baseline="30000" dirty="0">
                <a:sym typeface="Symbol" panose="05050102010706020507" pitchFamily="18" charset="2"/>
              </a:rPr>
              <a:t>-1 </a:t>
            </a:r>
            <a:r>
              <a:rPr lang="fr-FR" altLang="en-US" sz="1400" dirty="0">
                <a:sym typeface="Symbol" panose="05050102010706020507" pitchFamily="18" charset="2"/>
              </a:rPr>
              <a:t>(</a:t>
            </a:r>
            <a:r>
              <a:rPr lang="en-US" altLang="en-US" sz="1400" dirty="0">
                <a:sym typeface="Symbol" panose="05050102010706020507" pitchFamily="18" charset="2"/>
              </a:rPr>
              <a:t></a:t>
            </a:r>
            <a:r>
              <a:rPr lang="fr-FR" altLang="en-US" sz="1400" dirty="0">
                <a:sym typeface="Symbol" panose="05050102010706020507" pitchFamily="18" charset="2"/>
              </a:rPr>
              <a:t> /</a:t>
            </a:r>
            <a:r>
              <a:rPr lang="en-US" altLang="en-US" sz="1400" dirty="0">
                <a:sym typeface="Symbol" panose="05050102010706020507" pitchFamily="18" charset="2"/>
              </a:rPr>
              <a:t></a:t>
            </a:r>
            <a:r>
              <a:rPr lang="fr-FR" altLang="en-US" sz="1400" dirty="0">
                <a:sym typeface="Symbol" panose="05050102010706020507" pitchFamily="18" charset="2"/>
              </a:rPr>
              <a:t>) </a:t>
            </a:r>
            <a:endParaRPr lang="hu-HU" altLang="en-US" sz="1400" dirty="0">
              <a:sym typeface="Symbol" panose="05050102010706020507" pitchFamily="18" charset="2"/>
            </a:endParaRPr>
          </a:p>
          <a:p>
            <a:pPr algn="just" eaLnBrk="1" hangingPunct="1"/>
            <a:r>
              <a:rPr lang="fr-FR" altLang="en-US" sz="1400" dirty="0">
                <a:sym typeface="Symbol" panose="05050102010706020507" pitchFamily="18" charset="2"/>
              </a:rPr>
              <a:t>				</a:t>
            </a:r>
            <a:endParaRPr lang="en-US" altLang="en-US" sz="1400" dirty="0">
              <a:sym typeface="Symbol" panose="05050102010706020507" pitchFamily="18" charset="2"/>
            </a:endParaRP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The neutron flux on the sample will be given in terms of the peak source brightness function </a:t>
            </a:r>
            <a:r>
              <a:rPr lang="en-US" altLang="en-US" sz="1400" i="1" baseline="-30000" dirty="0">
                <a:sym typeface="Symbol" panose="05050102010706020507" pitchFamily="18" charset="2"/>
              </a:rPr>
              <a:t>P</a:t>
            </a:r>
            <a:r>
              <a:rPr lang="en-US" altLang="en-US" sz="1400" dirty="0">
                <a:sym typeface="Symbol" panose="05050102010706020507" pitchFamily="18" charset="2"/>
              </a:rPr>
              <a:t>(), beam divergence   and  the efficiency factor of the beam delivery system </a:t>
            </a:r>
            <a:r>
              <a:rPr lang="de-DE" altLang="en-US" sz="1400" dirty="0">
                <a:sym typeface="Symbol" panose="05050102010706020507" pitchFamily="18" charset="2"/>
              </a:rPr>
              <a:t></a:t>
            </a:r>
            <a:endParaRPr lang="en-US" altLang="en-US" sz="1400" dirty="0">
              <a:sym typeface="Symbol" panose="05050102010706020507" pitchFamily="18" charset="2"/>
            </a:endParaRP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 </a:t>
            </a: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 =   </a:t>
            </a:r>
            <a:r>
              <a:rPr lang="en-US" altLang="en-US" sz="1400" dirty="0">
                <a:solidFill>
                  <a:srgbClr val="A50021"/>
                </a:solidFill>
                <a:sym typeface="Symbol" panose="05050102010706020507" pitchFamily="18" charset="2"/>
              </a:rPr>
              <a:t>t f</a:t>
            </a:r>
            <a:r>
              <a:rPr lang="en-US" altLang="en-US" sz="1400" dirty="0">
                <a:sym typeface="Symbol" panose="05050102010706020507" pitchFamily="18" charset="2"/>
              </a:rPr>
              <a:t>   </a:t>
            </a:r>
            <a:r>
              <a:rPr lang="en-US" altLang="en-US" sz="1400" i="1" baseline="-30000" dirty="0">
                <a:sym typeface="Symbol" panose="05050102010706020507" pitchFamily="18" charset="2"/>
              </a:rPr>
              <a:t>P</a:t>
            </a:r>
            <a:r>
              <a:rPr lang="en-US" altLang="en-US" sz="1400" dirty="0">
                <a:sym typeface="Symbol" panose="05050102010706020507" pitchFamily="18" charset="2"/>
              </a:rPr>
              <a:t>() d =   (/)  </a:t>
            </a:r>
            <a:r>
              <a:rPr lang="en-US" altLang="en-US" sz="1400" i="1" baseline="-30000" dirty="0">
                <a:sym typeface="Symbol" panose="05050102010706020507" pitchFamily="18" charset="2"/>
              </a:rPr>
              <a:t>P</a:t>
            </a:r>
            <a:r>
              <a:rPr lang="en-US" altLang="en-US" sz="1400" dirty="0">
                <a:sym typeface="Symbol" panose="05050102010706020507" pitchFamily="18" charset="2"/>
              </a:rPr>
              <a:t>() d , </a:t>
            </a:r>
            <a:r>
              <a:rPr lang="en-US" altLang="en-US" sz="1400" dirty="0">
                <a:solidFill>
                  <a:srgbClr val="A50021"/>
                </a:solidFill>
                <a:sym typeface="Symbol" panose="05050102010706020507" pitchFamily="18" charset="2"/>
              </a:rPr>
              <a:t>                   Independent of f</a:t>
            </a:r>
            <a:endParaRPr lang="en-US" altLang="en-US" sz="1400" dirty="0">
              <a:sym typeface="Symbol" panose="05050102010706020507" pitchFamily="18" charset="2"/>
            </a:endParaRPr>
          </a:p>
          <a:p>
            <a:pPr algn="just" eaLnBrk="1" hangingPunct="1"/>
            <a:r>
              <a:rPr lang="en-US" altLang="en-US" sz="1400" dirty="0">
                <a:sym typeface="Symbol" panose="05050102010706020507" pitchFamily="18" charset="2"/>
              </a:rPr>
              <a:t>			 </a:t>
            </a:r>
          </a:p>
          <a:p>
            <a:pPr eaLnBrk="1" hangingPunct="1"/>
            <a:r>
              <a:rPr lang="en-US" altLang="en-US" sz="1400" dirty="0">
                <a:sym typeface="Symbol" panose="05050102010706020507" pitchFamily="18" charset="2"/>
              </a:rPr>
              <a:t>The integral is over the wavelength band </a:t>
            </a:r>
            <a:r>
              <a:rPr lang="fr-FR" altLang="en-US" sz="1400" dirty="0">
                <a:sym typeface="Symbol" panose="05050102010706020507" pitchFamily="18" charset="2"/>
              </a:rPr>
              <a:t> = </a:t>
            </a:r>
            <a:r>
              <a:rPr lang="fr-FR" altLang="en-US" sz="1400" baseline="-25000" dirty="0">
                <a:sym typeface="Symbol" panose="05050102010706020507" pitchFamily="18" charset="2"/>
              </a:rPr>
              <a:t>max</a:t>
            </a:r>
            <a:r>
              <a:rPr lang="fr-FR" altLang="en-US" sz="1400" dirty="0">
                <a:sym typeface="Symbol" panose="05050102010706020507" pitchFamily="18" charset="2"/>
              </a:rPr>
              <a:t> - </a:t>
            </a:r>
            <a:r>
              <a:rPr lang="fr-FR" altLang="en-US" sz="1400" baseline="-25000" dirty="0">
                <a:sym typeface="Symbol" panose="05050102010706020507" pitchFamily="18" charset="2"/>
              </a:rPr>
              <a:t>min</a:t>
            </a:r>
            <a:r>
              <a:rPr lang="en-US" altLang="en-US" sz="1400" dirty="0" smtClean="0">
                <a:sym typeface="Symbol" panose="05050102010706020507" pitchFamily="18" charset="2"/>
              </a:rPr>
              <a:t>.</a:t>
            </a:r>
            <a:endParaRPr lang="en-US" altLang="en-US" sz="1400" dirty="0">
              <a:sym typeface="Symbol" panose="05050102010706020507" pitchFamily="18" charset="2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32048" y="44624"/>
            <a:ext cx="97565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8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Peak flux theorem</a:t>
            </a:r>
            <a:endParaRPr lang="en-US" altLang="en-US" sz="2800" i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861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2656" y="-71739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344180"/>
            <a:ext cx="87484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Chopper </a:t>
            </a:r>
            <a:r>
              <a:rPr lang="en-US" sz="2000" b="1" dirty="0"/>
              <a:t>system</a:t>
            </a:r>
            <a:r>
              <a:rPr lang="en-US" b="1" dirty="0"/>
              <a:t> looks for neutrons to a limited </a:t>
            </a:r>
            <a:r>
              <a:rPr lang="en-US" b="1" dirty="0" smtClean="0"/>
              <a:t>time: 			 	- 	- </a:t>
            </a:r>
            <a:r>
              <a:rPr lang="en-US" dirty="0" smtClean="0"/>
              <a:t>defines minimum efficient pulse length = about 4 times opening time 	  	of “wall” choppers  (between fully closed and open) </a:t>
            </a:r>
            <a:r>
              <a:rPr lang="en-US" dirty="0" smtClean="0">
                <a:sym typeface="Symbol" panose="05050102010706020507" pitchFamily="18" charset="2"/>
              </a:rPr>
              <a:t>  about 0.5 </a:t>
            </a:r>
            <a:r>
              <a:rPr lang="en-US" dirty="0" err="1" smtClean="0">
                <a:sym typeface="Symbol" panose="05050102010706020507" pitchFamily="18" charset="2"/>
              </a:rPr>
              <a:t>ms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sz="800" dirty="0" smtClean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	</a:t>
            </a:r>
            <a:r>
              <a:rPr lang="en-US" dirty="0" smtClean="0">
                <a:sym typeface="Symbol" panose="05050102010706020507" pitchFamily="18" charset="2"/>
              </a:rPr>
              <a:t>- effective peak of shorter pulses = average over this minimum “long pulse” length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83877" y="764704"/>
            <a:ext cx="5756275" cy="4843463"/>
            <a:chOff x="374" y="1297"/>
            <a:chExt cx="3626" cy="3051"/>
          </a:xfrm>
        </p:grpSpPr>
        <p:pic>
          <p:nvPicPr>
            <p:cNvPr id="5" name="Picture 8" descr="close-up-w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1297"/>
              <a:ext cx="3626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V="1">
              <a:off x="1315" y="1584"/>
              <a:ext cx="797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1151" y="1590"/>
              <a:ext cx="1201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32048" y="44624"/>
            <a:ext cx="97565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8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Conclusion: what is a “long pulse”</a:t>
            </a:r>
            <a:endParaRPr lang="en-US" altLang="en-US" sz="2800" i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220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32656" y="-71739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i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344180"/>
            <a:ext cx="87484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Chopper </a:t>
            </a:r>
            <a:r>
              <a:rPr lang="en-US" sz="2000" b="1" dirty="0"/>
              <a:t>system</a:t>
            </a:r>
            <a:r>
              <a:rPr lang="en-US" b="1" dirty="0"/>
              <a:t> looks for neutrons to a limited </a:t>
            </a:r>
            <a:r>
              <a:rPr lang="en-US" b="1" dirty="0" smtClean="0"/>
              <a:t>time: 			 	- 	- </a:t>
            </a:r>
            <a:r>
              <a:rPr lang="en-US" dirty="0" smtClean="0"/>
              <a:t>defines minimum efficient pulse length = about 5 times opening time 	  	of “wall” choppers  (between fully closed and open) </a:t>
            </a:r>
            <a:r>
              <a:rPr lang="en-US" dirty="0" smtClean="0">
                <a:sym typeface="Symbol" panose="05050102010706020507" pitchFamily="18" charset="2"/>
              </a:rPr>
              <a:t>  about 500 s</a:t>
            </a:r>
          </a:p>
          <a:p>
            <a:endParaRPr lang="en-US" sz="800" dirty="0" smtClean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	</a:t>
            </a:r>
            <a:r>
              <a:rPr lang="en-US" dirty="0" smtClean="0">
                <a:sym typeface="Symbol" panose="05050102010706020507" pitchFamily="18" charset="2"/>
              </a:rPr>
              <a:t>- effective peak of shorter pulses = average over this minimum “long pulse” length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83877" y="764704"/>
            <a:ext cx="5756275" cy="4843463"/>
            <a:chOff x="374" y="1297"/>
            <a:chExt cx="3626" cy="3051"/>
          </a:xfrm>
        </p:grpSpPr>
        <p:pic>
          <p:nvPicPr>
            <p:cNvPr id="5" name="Picture 8" descr="close-up-w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1297"/>
              <a:ext cx="3626" cy="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V="1">
              <a:off x="1315" y="1584"/>
              <a:ext cx="797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1151" y="1590"/>
              <a:ext cx="1201" cy="217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32048" y="44624"/>
            <a:ext cx="975657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dirty="0"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r>
              <a:rPr lang="en-US" altLang="en-US" sz="2800" i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Conclusion: what is a “long pulse”</a:t>
            </a:r>
            <a:endParaRPr lang="en-US" altLang="en-US" sz="2800" i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1472" y="2075116"/>
            <a:ext cx="3365024" cy="1785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15 MW long pulse reactor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at 10 Hz and 300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s: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50 – 300 x ILL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90195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43</a:t>
            </a:fld>
            <a:endParaRPr lang="sv-SE"/>
          </a:p>
        </p:txBody>
      </p:sp>
      <p:sp>
        <p:nvSpPr>
          <p:cNvPr id="30" name="TextBox 29"/>
          <p:cNvSpPr txBox="1"/>
          <p:nvPr/>
        </p:nvSpPr>
        <p:spPr>
          <a:xfrm>
            <a:off x="755577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47864" y="3029571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sv-S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3932238" y="2489200"/>
            <a:ext cx="762000" cy="285432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4144963" y="2489200"/>
            <a:ext cx="284162" cy="28543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1025525" y="792163"/>
            <a:ext cx="81184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Part of spectrum used by a SANS  instrument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/>
              <a:t>        </a:t>
            </a:r>
          </a:p>
          <a:p>
            <a:pPr eaLnBrk="1" hangingPunct="1"/>
            <a:r>
              <a:rPr lang="en-GB" altLang="en-US" sz="2400"/>
              <a:t>			</a:t>
            </a:r>
            <a:r>
              <a:rPr lang="en-GB" altLang="en-US" sz="2000"/>
              <a:t>continuous source 	50 Hz pulsed source</a:t>
            </a:r>
            <a:endParaRPr lang="en-GB" altLang="en-US" sz="2400"/>
          </a:p>
        </p:txBody>
      </p:sp>
      <p:sp>
        <p:nvSpPr>
          <p:cNvPr id="8198" name="Line 5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 flipH="1">
            <a:off x="4572000" y="2071688"/>
            <a:ext cx="2225675" cy="1250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0" name="Picture 7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093913"/>
            <a:ext cx="55546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7504" y="5742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ulsed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 sources: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born in 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endPara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 use of neutrons produced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0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3128963" y="2489200"/>
            <a:ext cx="2398712" cy="28543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932238" y="2489200"/>
            <a:ext cx="762000" cy="285432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144963" y="2489200"/>
            <a:ext cx="284162" cy="28543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025525" y="792163"/>
            <a:ext cx="81184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Part of spectrum used by a D22 (ILL) class  instrument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/>
              <a:t>       </a:t>
            </a:r>
            <a:r>
              <a:rPr lang="en-GB" altLang="en-US" sz="2000" dirty="0" smtClean="0"/>
              <a:t>16 </a:t>
            </a:r>
            <a:r>
              <a:rPr lang="en-GB" altLang="en-US" sz="2000" dirty="0"/>
              <a:t>Hz pulsed source</a:t>
            </a:r>
          </a:p>
          <a:p>
            <a:pPr eaLnBrk="1" hangingPunct="1"/>
            <a:r>
              <a:rPr lang="en-GB" altLang="en-US" sz="2400" dirty="0"/>
              <a:t>			</a:t>
            </a:r>
            <a:r>
              <a:rPr lang="en-GB" altLang="en-US" sz="2000" dirty="0"/>
              <a:t>continuous source 	50 Hz pulsed source</a:t>
            </a:r>
            <a:endParaRPr lang="en-GB" altLang="en-US" sz="2400" dirty="0"/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2752725" y="1685925"/>
            <a:ext cx="976313" cy="16367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7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H="1">
            <a:off x="4572000" y="2071688"/>
            <a:ext cx="2225675" cy="1250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6" name="Picture 9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093913"/>
            <a:ext cx="55546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64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128963" y="2489200"/>
            <a:ext cx="2398712" cy="28543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932238" y="2489200"/>
            <a:ext cx="762000" cy="285432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144963" y="2489200"/>
            <a:ext cx="284162" cy="28543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025525" y="792163"/>
            <a:ext cx="81184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Part of spectrum used by a D22 (ILL) class  instrument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/>
              <a:t>       </a:t>
            </a:r>
            <a:r>
              <a:rPr lang="en-GB" altLang="en-US" sz="2000" dirty="0" smtClean="0"/>
              <a:t>16 </a:t>
            </a:r>
            <a:r>
              <a:rPr lang="en-GB" altLang="en-US" sz="2000" dirty="0"/>
              <a:t>Hz pulsed source</a:t>
            </a:r>
          </a:p>
          <a:p>
            <a:pPr eaLnBrk="1" hangingPunct="1"/>
            <a:r>
              <a:rPr lang="en-GB" altLang="en-US" sz="2400" dirty="0"/>
              <a:t>			</a:t>
            </a:r>
            <a:r>
              <a:rPr lang="en-GB" altLang="en-US" sz="2000" dirty="0"/>
              <a:t>continuous source 	50 Hz pulsed source</a:t>
            </a:r>
            <a:endParaRPr lang="en-GB" altLang="en-US" sz="2400" dirty="0"/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2752725" y="1685925"/>
            <a:ext cx="976313" cy="16367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 flipH="1">
            <a:off x="4572000" y="2071688"/>
            <a:ext cx="2225675" cy="1250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50" name="Picture 9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093913"/>
            <a:ext cx="55546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47650" y="2841873"/>
            <a:ext cx="196215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Efficiency gain by pulsing:       </a:t>
            </a:r>
            <a:r>
              <a:rPr lang="en-US" altLang="en-US" sz="2000" b="1" dirty="0">
                <a:sym typeface="Symbol" panose="05050102010706020507" pitchFamily="18" charset="2"/>
              </a:rPr>
              <a:t>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ym typeface="Symbol" panose="05050102010706020507" pitchFamily="18" charset="2"/>
              </a:rPr>
              <a:t>/ ~8-100 </a:t>
            </a:r>
          </a:p>
        </p:txBody>
      </p:sp>
    </p:spTree>
    <p:extLst>
      <p:ext uri="{BB962C8B-B14F-4D97-AF65-F5344CB8AC3E}">
        <p14:creationId xmlns:p14="http://schemas.microsoft.com/office/powerpoint/2010/main" val="351933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átum hely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8, 2011</a:t>
            </a:r>
            <a:endParaRPr lang="en-GB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128963" y="2489200"/>
            <a:ext cx="2398712" cy="28543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932238" y="2489200"/>
            <a:ext cx="762000" cy="2854325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4144963" y="2489200"/>
            <a:ext cx="284162" cy="2854325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025525" y="792163"/>
            <a:ext cx="81184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Part of spectrum used by a D22 (ILL) class  instrument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2000" dirty="0"/>
              <a:t>       </a:t>
            </a:r>
            <a:r>
              <a:rPr lang="en-GB" altLang="en-US" sz="2000" dirty="0" smtClean="0"/>
              <a:t>16 </a:t>
            </a:r>
            <a:r>
              <a:rPr lang="en-GB" altLang="en-US" sz="2000" dirty="0"/>
              <a:t>Hz pulsed source</a:t>
            </a:r>
          </a:p>
          <a:p>
            <a:pPr eaLnBrk="1" hangingPunct="1"/>
            <a:r>
              <a:rPr lang="en-GB" altLang="en-US" sz="2400" dirty="0"/>
              <a:t>			</a:t>
            </a:r>
            <a:r>
              <a:rPr lang="en-GB" altLang="en-US" sz="2000" dirty="0"/>
              <a:t>continuous source 	50 Hz pulsed source</a:t>
            </a:r>
            <a:endParaRPr lang="en-GB" altLang="en-US" sz="2400" dirty="0"/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2752725" y="1685925"/>
            <a:ext cx="976313" cy="16367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7"/>
          <p:cNvSpPr>
            <a:spLocks noChangeShapeType="1"/>
          </p:cNvSpPr>
          <p:nvPr/>
        </p:nvSpPr>
        <p:spPr bwMode="auto">
          <a:xfrm flipH="1">
            <a:off x="4287838" y="1968500"/>
            <a:ext cx="141287" cy="13541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8"/>
          <p:cNvSpPr>
            <a:spLocks noChangeShapeType="1"/>
          </p:cNvSpPr>
          <p:nvPr/>
        </p:nvSpPr>
        <p:spPr bwMode="auto">
          <a:xfrm flipH="1">
            <a:off x="4572000" y="2071688"/>
            <a:ext cx="2225675" cy="12509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4" name="Picture 9" descr="Ess-cold-spectr-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093913"/>
            <a:ext cx="55546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47650" y="2841873"/>
            <a:ext cx="196215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Efficiency gain by pulsing:       </a:t>
            </a:r>
            <a:r>
              <a:rPr lang="en-US" altLang="en-US" sz="2000" b="1" dirty="0">
                <a:sym typeface="Symbol" panose="05050102010706020507" pitchFamily="18" charset="2"/>
              </a:rPr>
              <a:t>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ym typeface="Symbol" panose="05050102010706020507" pitchFamily="18" charset="2"/>
              </a:rPr>
              <a:t>/ ~</a:t>
            </a:r>
            <a:r>
              <a:rPr lang="en-US" altLang="en-US" sz="2000" b="1" dirty="0" smtClean="0">
                <a:sym typeface="Symbol" panose="05050102010706020507" pitchFamily="18" charset="2"/>
              </a:rPr>
              <a:t>8-100 </a:t>
            </a:r>
            <a:endParaRPr lang="en-US" altLang="en-US" sz="2000" b="1" dirty="0">
              <a:sym typeface="Symbol" panose="05050102010706020507" pitchFamily="18" charset="2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18864" y="5725705"/>
            <a:ext cx="8229600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Substantial overall progress beyond continuous sources in cold neutron research (soft matter, nanoscience): need to </a:t>
            </a:r>
            <a:r>
              <a:rPr lang="en-US" altLang="en-US" sz="2000" b="1" dirty="0">
                <a:solidFill>
                  <a:srgbClr val="FF0000"/>
                </a:solidFill>
              </a:rPr>
              <a:t>surpass their time average flux in low repetition rate</a:t>
            </a:r>
            <a:r>
              <a:rPr lang="hu-HU" altLang="en-US" sz="2000" b="1" dirty="0">
                <a:solidFill>
                  <a:srgbClr val="FF0000"/>
                </a:solidFill>
              </a:rPr>
              <a:t> (10 – 20 Hz</a:t>
            </a:r>
            <a:r>
              <a:rPr lang="hu-HU" altLang="en-US" sz="2000" b="1" dirty="0" smtClean="0">
                <a:solidFill>
                  <a:srgbClr val="FF0000"/>
                </a:solidFill>
              </a:rPr>
              <a:t>)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7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7160" y="-27384"/>
            <a:ext cx="9011344" cy="1143000"/>
          </a:xfrm>
          <a:prstGeom prst="rect">
            <a:avLst/>
          </a:prstGeom>
        </p:spPr>
        <p:txBody>
          <a:bodyPr vert="horz" lIns="85699" tIns="42850" rIns="85699" bIns="4285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ESS pre-history</a:t>
            </a:r>
            <a:endParaRPr lang="en-US" sz="2800" i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536" y="1528364"/>
            <a:ext cx="8388423" cy="5277055"/>
            <a:chOff x="755577" y="1528364"/>
            <a:chExt cx="8388423" cy="5277055"/>
          </a:xfrm>
        </p:grpSpPr>
        <p:sp>
          <p:nvSpPr>
            <p:cNvPr id="5" name="TextBox 4"/>
            <p:cNvSpPr txBox="1"/>
            <p:nvPr/>
          </p:nvSpPr>
          <p:spPr>
            <a:xfrm>
              <a:off x="3203849" y="3501008"/>
              <a:ext cx="1777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Steel</a:t>
              </a:r>
            </a:p>
            <a:p>
              <a:pPr algn="ctr"/>
              <a:r>
                <a:rPr lang="en-GB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shielding</a:t>
              </a:r>
              <a:endParaRPr lang="en-GB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577" y="3284984"/>
              <a:ext cx="1777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Monolith</a:t>
              </a:r>
            </a:p>
            <a:p>
              <a:pPr algn="ctr"/>
              <a:r>
                <a:rPr lang="en-GB" sz="1400" b="1" dirty="0" smtClean="0">
                  <a:solidFill>
                    <a:prstClr val="white"/>
                  </a:solidFill>
                  <a:latin typeface="Arial"/>
                  <a:cs typeface="Arial"/>
                </a:rPr>
                <a:t>liner</a:t>
              </a:r>
              <a:endParaRPr lang="en-GB" sz="14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24322" y="1528364"/>
              <a:ext cx="5591894" cy="5277055"/>
              <a:chOff x="1068338" y="1528364"/>
              <a:chExt cx="5591894" cy="527705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8338" y="1528364"/>
                <a:ext cx="5591894" cy="5068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249884" y="6497642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(Mezei, 1994)</a:t>
                </a:r>
                <a:endParaRPr lang="sv-S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435214" y="2298394"/>
              <a:ext cx="370878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1992: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100 kJ short pulses, two target stations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1993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add 400 kJ long pulses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2006: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ESFRI road map call: one target station, long pulses, 5 MW</a:t>
              </a: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sv-S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8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29721</TotalTime>
  <Words>1675</Words>
  <Application>Microsoft Office PowerPoint</Application>
  <PresentationFormat>On-screen Show (4:3)</PresentationFormat>
  <Paragraphs>492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Arial Rounded MT Bold</vt:lpstr>
      <vt:lpstr>Calibri</vt:lpstr>
      <vt:lpstr>Comic Sans MS</vt:lpstr>
      <vt:lpstr>Helvetica</vt:lpstr>
      <vt:lpstr>Symbol</vt:lpstr>
      <vt:lpstr>Times New Roman</vt:lpstr>
      <vt:lpstr>Wingdings</vt:lpstr>
      <vt:lpstr>ESS Core Powerpoint</vt:lpstr>
      <vt:lpstr>1_Anpassad formgivning</vt:lpstr>
      <vt:lpstr>Dokument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moderators offer enhanced brightness</vt:lpstr>
      <vt:lpstr>Experimental confirmation at J-PARC of physics effects behind flat moderator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(Optical) beam delivery</vt:lpstr>
      <vt:lpstr>PowerPoint Presentation</vt:lpstr>
      <vt:lpstr>PowerPoint Presentation</vt:lpstr>
      <vt:lpstr>            Phase space rules</vt:lpstr>
      <vt:lpstr>PowerPoint Presentation</vt:lpstr>
      <vt:lpstr>PowerPoint Presentation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Ferenc Mezei</cp:lastModifiedBy>
  <cp:revision>285</cp:revision>
  <cp:lastPrinted>2013-12-09T16:41:39Z</cp:lastPrinted>
  <dcterms:created xsi:type="dcterms:W3CDTF">2013-10-29T16:05:10Z</dcterms:created>
  <dcterms:modified xsi:type="dcterms:W3CDTF">2019-01-25T06:55:56Z</dcterms:modified>
</cp:coreProperties>
</file>