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350" r:id="rId3"/>
    <p:sldId id="364" r:id="rId4"/>
    <p:sldId id="319" r:id="rId5"/>
    <p:sldId id="342" r:id="rId6"/>
    <p:sldId id="343" r:id="rId7"/>
    <p:sldId id="346" r:id="rId8"/>
    <p:sldId id="361" r:id="rId9"/>
    <p:sldId id="314" r:id="rId10"/>
    <p:sldId id="358" r:id="rId11"/>
    <p:sldId id="305" r:id="rId12"/>
    <p:sldId id="359" r:id="rId13"/>
    <p:sldId id="355" r:id="rId14"/>
    <p:sldId id="360" r:id="rId15"/>
    <p:sldId id="348" r:id="rId16"/>
    <p:sldId id="336" r:id="rId17"/>
    <p:sldId id="334" r:id="rId18"/>
    <p:sldId id="328" r:id="rId19"/>
    <p:sldId id="357" r:id="rId20"/>
    <p:sldId id="326" r:id="rId21"/>
    <p:sldId id="362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33"/>
    <a:srgbClr val="FF9900"/>
    <a:srgbClr val="0000FF"/>
    <a:srgbClr val="004F8A"/>
    <a:srgbClr val="0066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60" d="100"/>
          <a:sy n="60" d="100"/>
        </p:scale>
        <p:origin x="-2028" y="-5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Kyzyma\Statyi\Olena\article\2014\Toxity\LRB\Survival_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Kyzyma\Statyi\Olena\article\2014\Toxity\LRB\Survival_graph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Kyzyma\Statyi\Olena\article\2014\Toxity\LRB\Survival_graph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Kyzyma\Statyi\Olena\article\2014\Toxity\LRB\Survival_graph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57588915451043"/>
          <c:y val="0.13395290412366162"/>
          <c:w val="0.80648611111111057"/>
          <c:h val="0.69777267587626057"/>
        </c:manualLayout>
      </c:layout>
      <c:barChart>
        <c:barDir val="col"/>
        <c:grouping val="clustered"/>
        <c:varyColors val="0"/>
        <c:ser>
          <c:idx val="0"/>
          <c:order val="0"/>
          <c:tx>
            <c:v>0.05 μg/ml</c:v>
          </c:tx>
          <c:spPr>
            <a:solidFill>
              <a:srgbClr val="FF0066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'G:\Kyzyma\Statyi\Olena\article\2014\Toxity\LRB\[Survival.xlsx]Surv. 4 - 10%'!$C$22:$G$22</c:f>
                <c:numCache>
                  <c:formatCode>General</c:formatCode>
                  <c:ptCount val="5"/>
                  <c:pt idx="0">
                    <c:v>9.3633333333333346E-2</c:v>
                  </c:pt>
                  <c:pt idx="1">
                    <c:v>9.7500000000000003E-2</c:v>
                  </c:pt>
                  <c:pt idx="2">
                    <c:v>9.8000000000000004E-2</c:v>
                  </c:pt>
                  <c:pt idx="3">
                    <c:v>9.4E-2</c:v>
                  </c:pt>
                  <c:pt idx="4">
                    <c:v>8.8000000000000009E-2</c:v>
                  </c:pt>
                </c:numCache>
              </c:numRef>
            </c:plus>
            <c:minus>
              <c:numRef>
                <c:f>'G:\Kyzyma\Statyi\Olena\article\2014\Toxity\LRB\[Survival.xlsx]Surv. 4 - 10%'!$C$22:$G$22</c:f>
                <c:numCache>
                  <c:formatCode>General</c:formatCode>
                  <c:ptCount val="5"/>
                  <c:pt idx="0">
                    <c:v>9.3633333333333346E-2</c:v>
                  </c:pt>
                  <c:pt idx="1">
                    <c:v>9.7500000000000003E-2</c:v>
                  </c:pt>
                  <c:pt idx="2">
                    <c:v>9.8000000000000004E-2</c:v>
                  </c:pt>
                  <c:pt idx="3">
                    <c:v>9.4E-2</c:v>
                  </c:pt>
                  <c:pt idx="4">
                    <c:v>8.8000000000000009E-2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numRef>
              <c:f>'G:\Kyzyma\Statyi\Olena\article\2014\Toxity\LRB\[Survival.xlsx]Surv. 4 - 10%'!$C$5:$G$5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</c:numCache>
            </c:numRef>
          </c:cat>
          <c:val>
            <c:numRef>
              <c:f>'G:\Kyzyma\Statyi\Olena\article\2014\Toxity\LRB\[Survival.xlsx]Surv. 4 - 10%'!$C$21:$G$21</c:f>
              <c:numCache>
                <c:formatCode>General</c:formatCode>
                <c:ptCount val="5"/>
                <c:pt idx="0">
                  <c:v>0.93633333333333335</c:v>
                </c:pt>
                <c:pt idx="1">
                  <c:v>0.97499999999999998</c:v>
                </c:pt>
                <c:pt idx="2">
                  <c:v>0.98</c:v>
                </c:pt>
                <c:pt idx="3">
                  <c:v>0.94</c:v>
                </c:pt>
                <c:pt idx="4">
                  <c:v>0.88</c:v>
                </c:pt>
              </c:numCache>
            </c:numRef>
          </c:val>
        </c:ser>
        <c:ser>
          <c:idx val="1"/>
          <c:order val="1"/>
          <c:tx>
            <c:v>0.5 μg/ml</c:v>
          </c:tx>
          <c:spPr>
            <a:solidFill>
              <a:srgbClr val="33CC33"/>
            </a:solidFill>
            <a:ln w="19050">
              <a:solidFill>
                <a:srgbClr val="C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4 - 10%'!$C$30:$E$30;'G:\Kyzyma\Statyi\Olena\article\2014\Toxity\LRB\[Survival.xlsx]Surv. 4 - 10%'!$G$30)</c:f>
                <c:numCache>
                  <c:formatCode>General</c:formatCode>
                  <c:ptCount val="4"/>
                  <c:pt idx="0">
                    <c:v>8.5000000000000006E-2</c:v>
                  </c:pt>
                  <c:pt idx="1">
                    <c:v>9.5500000000000002E-2</c:v>
                  </c:pt>
                  <c:pt idx="2">
                    <c:v>9.2000000000000012E-2</c:v>
                  </c:pt>
                  <c:pt idx="3">
                    <c:v>9.2000000000000012E-2</c:v>
                  </c:pt>
                </c:numCache>
              </c:numRef>
            </c:plus>
            <c:minus>
              <c:numRef>
                <c:f>('G:\Kyzyma\Statyi\Olena\article\2014\Toxity\LRB\[Survival.xlsx]Surv. 4 - 10%'!$C$30:$E$30;'G:\Kyzyma\Statyi\Olena\article\2014\Toxity\LRB\[Survival.xlsx]Surv. 4 - 10%'!$G$30)</c:f>
                <c:numCache>
                  <c:formatCode>General</c:formatCode>
                  <c:ptCount val="4"/>
                  <c:pt idx="0">
                    <c:v>8.5000000000000006E-2</c:v>
                  </c:pt>
                  <c:pt idx="1">
                    <c:v>9.5500000000000002E-2</c:v>
                  </c:pt>
                  <c:pt idx="2">
                    <c:v>9.2000000000000012E-2</c:v>
                  </c:pt>
                  <c:pt idx="3">
                    <c:v>9.2000000000000012E-2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numRef>
              <c:f>('G:\Kyzyma\Statyi\Olena\article\2014\Toxity\LRB\[Survival.xlsx]Surv. 4 - 10%'!$C$5:$E$5;'G:\Kyzyma\Statyi\Olena\article\2014\Toxity\LRB\[Survival.xlsx]Surv. 4 - 10%'!$G$5)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13</c:v>
                </c:pt>
              </c:numCache>
            </c:numRef>
          </c:cat>
          <c:val>
            <c:numRef>
              <c:f>('G:\Kyzyma\Statyi\Olena\article\2014\Toxity\LRB\[Survival.xlsx]Surv. 4 - 10%'!$C$29:$E$29;'G:\Kyzyma\Statyi\Olena\article\2014\Toxity\LRB\[Survival.xlsx]Surv. 4 - 10%'!$G$29)</c:f>
              <c:numCache>
                <c:formatCode>General</c:formatCode>
                <c:ptCount val="4"/>
                <c:pt idx="0">
                  <c:v>0.85</c:v>
                </c:pt>
                <c:pt idx="1">
                  <c:v>0.95499999999999996</c:v>
                </c:pt>
                <c:pt idx="2">
                  <c:v>0.92</c:v>
                </c:pt>
                <c:pt idx="3">
                  <c:v>0.92</c:v>
                </c:pt>
              </c:numCache>
            </c:numRef>
          </c:val>
        </c:ser>
        <c:ser>
          <c:idx val="2"/>
          <c:order val="2"/>
          <c:tx>
            <c:v>5 μg/ml</c:v>
          </c:tx>
          <c:spPr>
            <a:solidFill>
              <a:srgbClr val="7030A0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'G:\Kyzyma\Statyi\Olena\article\2014\Toxity\LRB\[Survival.xlsx]Surv. 4 - 10%'!$C$38:$F$38</c:f>
                <c:numCache>
                  <c:formatCode>General</c:formatCode>
                  <c:ptCount val="4"/>
                  <c:pt idx="0">
                    <c:v>8.48E-2</c:v>
                  </c:pt>
                  <c:pt idx="1">
                    <c:v>9.5500000000000002E-2</c:v>
                  </c:pt>
                  <c:pt idx="2">
                    <c:v>9.9000000000000005E-2</c:v>
                  </c:pt>
                  <c:pt idx="3">
                    <c:v>8.5000000000000006E-2</c:v>
                  </c:pt>
                </c:numCache>
              </c:numRef>
            </c:plus>
            <c:minus>
              <c:numRef>
                <c:f>'G:\Kyzyma\Statyi\Olena\article\2014\Toxity\LRB\[Survival.xlsx]Surv. 4 - 10%'!$C$38:$F$38</c:f>
                <c:numCache>
                  <c:formatCode>General</c:formatCode>
                  <c:ptCount val="4"/>
                  <c:pt idx="0">
                    <c:v>8.48E-2</c:v>
                  </c:pt>
                  <c:pt idx="1">
                    <c:v>9.5500000000000002E-2</c:v>
                  </c:pt>
                  <c:pt idx="2">
                    <c:v>9.9000000000000005E-2</c:v>
                  </c:pt>
                  <c:pt idx="3">
                    <c:v>8.5000000000000006E-2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numRef>
              <c:f>'G:\Kyzyma\Statyi\Olena\article\2014\Toxity\LRB\[Survival.xlsx]Surv. 4 - 10%'!$C$5:$F$5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</c:numCache>
            </c:numRef>
          </c:cat>
          <c:val>
            <c:numRef>
              <c:f>'G:\Kyzyma\Statyi\Olena\article\2014\Toxity\LRB\[Survival.xlsx]Surv. 4 - 10%'!$C$37:$F$37</c:f>
              <c:numCache>
                <c:formatCode>General</c:formatCode>
                <c:ptCount val="4"/>
                <c:pt idx="0">
                  <c:v>0.84799999999999998</c:v>
                </c:pt>
                <c:pt idx="1">
                  <c:v>0.95499999999999996</c:v>
                </c:pt>
                <c:pt idx="2">
                  <c:v>0.99</c:v>
                </c:pt>
                <c:pt idx="3">
                  <c:v>0.85</c:v>
                </c:pt>
              </c:numCache>
            </c:numRef>
          </c:val>
        </c:ser>
        <c:ser>
          <c:idx val="3"/>
          <c:order val="3"/>
          <c:tx>
            <c:strRef>
              <c:f>'G:\Kyzyma\Statyi\Olena\article\2014\Toxity\LRB\[Survival.xlsx]Surv. 4 - 10%'!$B$6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plus>
            <c:min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numRef>
              <c:f>('G:\Kyzyma\Statyi\Olena\article\2014\Toxity\LRB\[Survival.xlsx]Surv. 4 - 10%'!$C$5:$D$5;'G:\Kyzyma\Statyi\Olena\article\2014\Toxity\LRB\[Survival.xlsx]Surv. 4 - 10%'!$F$5)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11</c:v>
                </c:pt>
              </c:numCache>
            </c:numRef>
          </c:cat>
          <c:val>
            <c:numRef>
              <c:f>('G:\Kyzyma\Statyi\Olena\article\2014\Toxity\LRB\[Survival.xlsx]Surv. 4 - 10%'!$C$11:$D$11;'G:\Kyzyma\Statyi\Olena\article\2014\Toxity\LRB\[Survival.xlsx]Surv. 4 - 10%'!$F$11)</c:f>
              <c:numCache>
                <c:formatCode>General</c:formatCode>
                <c:ptCount val="3"/>
                <c:pt idx="0">
                  <c:v>0.92</c:v>
                </c:pt>
                <c:pt idx="1">
                  <c:v>0.96699999999999997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72800"/>
        <c:axId val="100983168"/>
      </c:barChart>
      <c:catAx>
        <c:axId val="100972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cs-CZ" sz="1400"/>
                  <a:t>Period of growth (days)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7388541666666667"/>
              <c:y val="0.919350925925923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100" baseline="0"/>
            </a:pPr>
            <a:endParaRPr lang="ru-RU"/>
          </a:p>
        </c:txPr>
        <c:crossAx val="100983168"/>
        <c:crosses val="autoZero"/>
        <c:auto val="1"/>
        <c:lblAlgn val="ctr"/>
        <c:lblOffset val="100"/>
        <c:noMultiLvlLbl val="0"/>
      </c:catAx>
      <c:valAx>
        <c:axId val="10098316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cs-CZ" sz="1400"/>
                  <a:t>Survival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1.8588086061374836E-2"/>
              <c:y val="0.4147259899009351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 sz="1100" baseline="0"/>
            </a:pPr>
            <a:endParaRPr lang="ru-RU"/>
          </a:p>
        </c:txPr>
        <c:crossAx val="10097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85524473744497"/>
          <c:y val="1.3514689773698844E-2"/>
          <c:w val="0.72573013974088119"/>
          <c:h val="0.16856946812506846"/>
        </c:manualLayout>
      </c:layout>
      <c:overlay val="0"/>
      <c:spPr>
        <a:noFill/>
      </c:spPr>
      <c:txPr>
        <a:bodyPr/>
        <a:lstStyle/>
        <a:p>
          <a:pPr>
            <a:defRPr lang="en-US"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5296653625506"/>
          <c:y val="0.15180972122147188"/>
          <c:w val="0.80648611111111057"/>
          <c:h val="0.69777267587626057"/>
        </c:manualLayout>
      </c:layout>
      <c:barChart>
        <c:barDir val="col"/>
        <c:grouping val="clustered"/>
        <c:varyColors val="0"/>
        <c:ser>
          <c:idx val="0"/>
          <c:order val="0"/>
          <c:tx>
            <c:v>0.05 μg/ml</c:v>
          </c:tx>
          <c:spPr>
            <a:solidFill>
              <a:srgbClr val="FF0066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4 - 10%'!$C$47:$E$47;'G:\Kyzyma\Statyi\Olena\article\2014\Toxity\LRB\[Survival.xlsx]Surv. 4 - 10%'!$G$47)</c:f>
                <c:numCache>
                  <c:formatCode>General</c:formatCode>
                  <c:ptCount val="4"/>
                  <c:pt idx="0">
                    <c:v>9.3000000000000013E-2</c:v>
                  </c:pt>
                  <c:pt idx="1">
                    <c:v>9.7500000000000003E-2</c:v>
                  </c:pt>
                  <c:pt idx="2">
                    <c:v>9.7000000000000003E-2</c:v>
                  </c:pt>
                  <c:pt idx="3">
                    <c:v>9.0000000000000011E-2</c:v>
                  </c:pt>
                </c:numCache>
              </c:numRef>
            </c:plus>
            <c:minus>
              <c:numRef>
                <c:f>('G:\Kyzyma\Statyi\Olena\article\2014\Toxity\LRB\[Survival.xlsx]Surv. 4 - 10%'!$C$47:$E$47;'G:\Kyzyma\Statyi\Olena\article\2014\Toxity\LRB\[Survival.xlsx]Surv. 4 - 10%'!$G$47)</c:f>
                <c:numCache>
                  <c:formatCode>General</c:formatCode>
                  <c:ptCount val="4"/>
                  <c:pt idx="0">
                    <c:v>9.3000000000000013E-2</c:v>
                  </c:pt>
                  <c:pt idx="1">
                    <c:v>9.7500000000000003E-2</c:v>
                  </c:pt>
                  <c:pt idx="2">
                    <c:v>9.7000000000000003E-2</c:v>
                  </c:pt>
                  <c:pt idx="3">
                    <c:v>9.0000000000000011E-2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numRef>
              <c:f>('G:\Kyzyma\Statyi\Olena\article\2014\Toxity\LRB\[Survival.xlsx]Surv. 4 - 10%'!$C$5:$E$5;'G:\Kyzyma\Statyi\Olena\article\2014\Toxity\LRB\[Survival.xlsx]Surv. 4 - 10%'!$G$5)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13</c:v>
                </c:pt>
              </c:numCache>
            </c:numRef>
          </c:cat>
          <c:val>
            <c:numRef>
              <c:f>('G:\Kyzyma\Statyi\Olena\article\2014\Toxity\LRB\[Survival.xlsx]Surv. 4 - 10%'!$C$46:$E$46;'G:\Kyzyma\Statyi\Olena\article\2014\Toxity\LRB\[Survival.xlsx]Surv. 4 - 10%'!$G$46)</c:f>
              <c:numCache>
                <c:formatCode>General</c:formatCode>
                <c:ptCount val="4"/>
                <c:pt idx="0">
                  <c:v>0.93</c:v>
                </c:pt>
                <c:pt idx="1">
                  <c:v>0.97499999999999998</c:v>
                </c:pt>
                <c:pt idx="2">
                  <c:v>0.97</c:v>
                </c:pt>
                <c:pt idx="3">
                  <c:v>0.9</c:v>
                </c:pt>
              </c:numCache>
            </c:numRef>
          </c:val>
        </c:ser>
        <c:ser>
          <c:idx val="1"/>
          <c:order val="1"/>
          <c:tx>
            <c:v>0.5 μg/ml</c:v>
          </c:tx>
          <c:spPr>
            <a:solidFill>
              <a:srgbClr val="33CC33"/>
            </a:solidFill>
            <a:ln w="19050">
              <a:solidFill>
                <a:srgbClr val="C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4 - 10%'!$C$55:$E$55;'G:\Kyzyma\Statyi\Olena\article\2014\Toxity\LRB\[Survival.xlsx]Surv. 4 - 10%'!$G$55)</c:f>
                <c:numCache>
                  <c:formatCode>General</c:formatCode>
                  <c:ptCount val="4"/>
                  <c:pt idx="0">
                    <c:v>9.5000000000000001E-2</c:v>
                  </c:pt>
                  <c:pt idx="1">
                    <c:v>9.7500000000000003E-2</c:v>
                  </c:pt>
                  <c:pt idx="2">
                    <c:v>9.3000000000000013E-2</c:v>
                  </c:pt>
                  <c:pt idx="3">
                    <c:v>7.1999999999999995E-2</c:v>
                  </c:pt>
                </c:numCache>
              </c:numRef>
            </c:plus>
            <c:minus>
              <c:numRef>
                <c:f>('G:\Kyzyma\Statyi\Olena\article\2014\Toxity\LRB\[Survival.xlsx]Surv. 4 - 10%'!$C$55:$E$55;'G:\Kyzyma\Statyi\Olena\article\2014\Toxity\LRB\[Survival.xlsx]Surv. 4 - 10%'!$G$55)</c:f>
                <c:numCache>
                  <c:formatCode>General</c:formatCode>
                  <c:ptCount val="4"/>
                  <c:pt idx="0">
                    <c:v>9.5000000000000001E-2</c:v>
                  </c:pt>
                  <c:pt idx="1">
                    <c:v>9.7500000000000003E-2</c:v>
                  </c:pt>
                  <c:pt idx="2">
                    <c:v>9.3000000000000013E-2</c:v>
                  </c:pt>
                  <c:pt idx="3">
                    <c:v>7.1999999999999995E-2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numRef>
              <c:f>('G:\Kyzyma\Statyi\Olena\article\2014\Toxity\LRB\[Survival.xlsx]Surv. 4 - 10%'!$C$5:$E$5;'G:\Kyzyma\Statyi\Olena\article\2014\Toxity\LRB\[Survival.xlsx]Surv. 4 - 10%'!$G$5)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13</c:v>
                </c:pt>
              </c:numCache>
            </c:numRef>
          </c:cat>
          <c:val>
            <c:numRef>
              <c:f>('G:\Kyzyma\Statyi\Olena\article\2014\Toxity\LRB\[Survival.xlsx]Surv. 4 - 10%'!$C$54:$E$54;'G:\Kyzyma\Statyi\Olena\article\2014\Toxity\LRB\[Survival.xlsx]Surv. 4 - 10%'!$G$54)</c:f>
              <c:numCache>
                <c:formatCode>General</c:formatCode>
                <c:ptCount val="4"/>
                <c:pt idx="0">
                  <c:v>0.95</c:v>
                </c:pt>
                <c:pt idx="1">
                  <c:v>0.97499999999999998</c:v>
                </c:pt>
                <c:pt idx="2">
                  <c:v>0.93</c:v>
                </c:pt>
                <c:pt idx="3">
                  <c:v>0.72</c:v>
                </c:pt>
              </c:numCache>
            </c:numRef>
          </c:val>
        </c:ser>
        <c:ser>
          <c:idx val="2"/>
          <c:order val="2"/>
          <c:tx>
            <c:v>5 μg/ml</c:v>
          </c:tx>
          <c:spPr>
            <a:solidFill>
              <a:srgbClr val="7030A0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'G:\Kyzyma\Statyi\Olena\article\2014\Toxity\LRB\[Survival.xlsx]Surv. 4 - 10%'!$C$68:$F$68</c:f>
                <c:numCache>
                  <c:formatCode>General</c:formatCode>
                  <c:ptCount val="4"/>
                  <c:pt idx="0">
                    <c:v>7.7249999999999999E-2</c:v>
                  </c:pt>
                  <c:pt idx="1">
                    <c:v>9.6299999999999997E-2</c:v>
                  </c:pt>
                  <c:pt idx="2">
                    <c:v>9.6000000000000002E-2</c:v>
                  </c:pt>
                  <c:pt idx="3">
                    <c:v>9.6000000000000002E-2</c:v>
                  </c:pt>
                </c:numCache>
              </c:numRef>
            </c:plus>
            <c:minus>
              <c:numRef>
                <c:f>'G:\Kyzyma\Statyi\Olena\article\2014\Toxity\LRB\[Survival.xlsx]Surv. 4 - 10%'!$C$68:$F$68</c:f>
                <c:numCache>
                  <c:formatCode>General</c:formatCode>
                  <c:ptCount val="4"/>
                  <c:pt idx="0">
                    <c:v>7.7249999999999999E-2</c:v>
                  </c:pt>
                  <c:pt idx="1">
                    <c:v>9.6299999999999997E-2</c:v>
                  </c:pt>
                  <c:pt idx="2">
                    <c:v>9.6000000000000002E-2</c:v>
                  </c:pt>
                  <c:pt idx="3">
                    <c:v>9.6000000000000002E-2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numRef>
              <c:f>'G:\Kyzyma\Statyi\Olena\article\2014\Toxity\LRB\[Survival.xlsx]Surv. 4 - 10%'!$C$5:$F$5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</c:numCache>
            </c:numRef>
          </c:cat>
          <c:val>
            <c:numRef>
              <c:f>'G:\Kyzyma\Statyi\Olena\article\2014\Toxity\LRB\[Survival.xlsx]Surv. 4 - 10%'!$C$67:$F$67</c:f>
              <c:numCache>
                <c:formatCode>General</c:formatCode>
                <c:ptCount val="4"/>
                <c:pt idx="0">
                  <c:v>0.77249999999999996</c:v>
                </c:pt>
                <c:pt idx="1">
                  <c:v>0.96299999999999997</c:v>
                </c:pt>
                <c:pt idx="2">
                  <c:v>0.96</c:v>
                </c:pt>
                <c:pt idx="3">
                  <c:v>0.96</c:v>
                </c:pt>
              </c:numCache>
            </c:numRef>
          </c:val>
        </c:ser>
        <c:ser>
          <c:idx val="3"/>
          <c:order val="3"/>
          <c:tx>
            <c:strRef>
              <c:f>'G:\Kyzyma\Statyi\Olena\article\2014\Toxity\LRB\[Survival.xlsx]Surv. 4 - 10%'!$B$6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plus>
            <c:min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minus>
          </c:errBars>
          <c:cat>
            <c:numRef>
              <c:f>('G:\Kyzyma\Statyi\Olena\article\2014\Toxity\LRB\[Survival.xlsx]Surv. 4 - 10%'!$C$5:$D$5;'G:\Kyzyma\Statyi\Olena\article\2014\Toxity\LRB\[Survival.xlsx]Surv. 4 - 10%'!$F$5)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11</c:v>
                </c:pt>
              </c:numCache>
            </c:numRef>
          </c:cat>
          <c:val>
            <c:numRef>
              <c:f>('G:\Kyzyma\Statyi\Olena\article\2014\Toxity\LRB\[Survival.xlsx]Surv. 4 - 10%'!$C$11:$D$11;'G:\Kyzyma\Statyi\Olena\article\2014\Toxity\LRB\[Survival.xlsx]Surv. 4 - 10%'!$F$11)</c:f>
              <c:numCache>
                <c:formatCode>General</c:formatCode>
                <c:ptCount val="3"/>
                <c:pt idx="0">
                  <c:v>0.92</c:v>
                </c:pt>
                <c:pt idx="1">
                  <c:v>0.96699999999999997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42048"/>
        <c:axId val="102563840"/>
      </c:barChart>
      <c:catAx>
        <c:axId val="101042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cs-CZ" sz="1400"/>
                  <a:t>Period of growth (days)</a:t>
                </a:r>
              </a:p>
            </c:rich>
          </c:tx>
          <c:layout>
            <c:manualLayout>
              <c:xMode val="edge"/>
              <c:yMode val="edge"/>
              <c:x val="0.71063194444444444"/>
              <c:y val="0.916411111111111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100" baseline="0"/>
            </a:pPr>
            <a:endParaRPr lang="ru-RU"/>
          </a:p>
        </c:txPr>
        <c:crossAx val="102563840"/>
        <c:crosses val="autoZero"/>
        <c:auto val="1"/>
        <c:lblAlgn val="ctr"/>
        <c:lblOffset val="100"/>
        <c:noMultiLvlLbl val="0"/>
      </c:catAx>
      <c:valAx>
        <c:axId val="10256384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cs-CZ" sz="1400"/>
                  <a:t>Survival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"/>
              <c:y val="0.4057838890738703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ru-RU"/>
          </a:p>
        </c:txPr>
        <c:crossAx val="10104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519568416835428"/>
          <c:y val="2.2809259259259258E-2"/>
          <c:w val="0.70066675936774192"/>
          <c:h val="0.17043055555555556"/>
        </c:manualLayout>
      </c:layout>
      <c:overlay val="0"/>
      <c:spPr>
        <a:noFill/>
      </c:spPr>
      <c:txPr>
        <a:bodyPr/>
        <a:lstStyle/>
        <a:p>
          <a:pPr>
            <a:defRPr lang="en-US"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34833794493308"/>
          <c:y val="0.12260507188653237"/>
          <c:w val="0.80631930555555553"/>
          <c:h val="0.69694444444444625"/>
        </c:manualLayout>
      </c:layout>
      <c:barChart>
        <c:barDir val="col"/>
        <c:grouping val="clustered"/>
        <c:varyColors val="0"/>
        <c:ser>
          <c:idx val="0"/>
          <c:order val="0"/>
          <c:tx>
            <c:v>0.05 μg/ml</c:v>
          </c:tx>
          <c:spPr>
            <a:solidFill>
              <a:srgbClr val="FF0066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'G:\Kyzyma\Statyi\Olena\article\2014\Toxity\LRB\[Survival.xlsx]Surv. 4 - 10%'!$C$77:$F$77</c:f>
                <c:numCache>
                  <c:formatCode>General</c:formatCode>
                  <c:ptCount val="4"/>
                  <c:pt idx="0">
                    <c:v>9.0000000000000011E-2</c:v>
                  </c:pt>
                  <c:pt idx="1">
                    <c:v>9.7000000000000003E-2</c:v>
                  </c:pt>
                  <c:pt idx="2">
                    <c:v>9.2000000000000012E-2</c:v>
                  </c:pt>
                  <c:pt idx="3">
                    <c:v>9.0000000000000011E-2</c:v>
                  </c:pt>
                </c:numCache>
              </c:numRef>
            </c:plus>
            <c:minus>
              <c:numRef>
                <c:f>'G:\Kyzyma\Statyi\Olena\article\2014\Toxity\LRB\[Survival.xlsx]Surv. 4 - 10%'!$C$77:$F$77</c:f>
                <c:numCache>
                  <c:formatCode>General</c:formatCode>
                  <c:ptCount val="4"/>
                  <c:pt idx="0">
                    <c:v>9.0000000000000011E-2</c:v>
                  </c:pt>
                  <c:pt idx="1">
                    <c:v>9.7000000000000003E-2</c:v>
                  </c:pt>
                  <c:pt idx="2">
                    <c:v>9.2000000000000012E-2</c:v>
                  </c:pt>
                  <c:pt idx="3">
                    <c:v>9.0000000000000011E-2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numRef>
              <c:f>'G:\Kyzyma\Statyi\Olena\article\2014\Toxity\LRB\[Survival.xlsx]Surv. 4 - 10%'!$C$5:$F$5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</c:numCache>
            </c:numRef>
          </c:cat>
          <c:val>
            <c:numRef>
              <c:f>'G:\Kyzyma\Statyi\Olena\article\2014\Toxity\LRB\[Survival.xlsx]Surv. 4 - 10%'!$C$76:$F$76</c:f>
              <c:numCache>
                <c:formatCode>General</c:formatCode>
                <c:ptCount val="4"/>
                <c:pt idx="0">
                  <c:v>0.9</c:v>
                </c:pt>
                <c:pt idx="1">
                  <c:v>0.97</c:v>
                </c:pt>
                <c:pt idx="2">
                  <c:v>0.92</c:v>
                </c:pt>
                <c:pt idx="3">
                  <c:v>0.9</c:v>
                </c:pt>
              </c:numCache>
            </c:numRef>
          </c:val>
        </c:ser>
        <c:ser>
          <c:idx val="3"/>
          <c:order val="1"/>
          <c:tx>
            <c:strRef>
              <c:f>'G:\Kyzyma\Statyi\Olena\article\2014\Toxity\LRB\[Survival.xlsx]Surv. 4 - 10%'!$B$6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plus>
            <c:min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minus>
          </c:errBars>
          <c:cat>
            <c:numRef>
              <c:f>('G:\Kyzyma\Statyi\Olena\article\2014\Toxity\LRB\[Survival.xlsx]Surv. 4 - 10%'!$C$5:$D$5;'G:\Kyzyma\Statyi\Olena\article\2014\Toxity\LRB\[Survival.xlsx]Surv. 4 - 10%'!$F$5)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11</c:v>
                </c:pt>
              </c:numCache>
            </c:numRef>
          </c:cat>
          <c:val>
            <c:numRef>
              <c:f>('G:\Kyzyma\Statyi\Olena\article\2014\Toxity\LRB\[Survival.xlsx]Surv. 4 - 10%'!$C$11:$D$11;'G:\Kyzyma\Statyi\Olena\article\2014\Toxity\LRB\[Survival.xlsx]Surv. 4 - 10%'!$F$11)</c:f>
              <c:numCache>
                <c:formatCode>General</c:formatCode>
                <c:ptCount val="3"/>
                <c:pt idx="0">
                  <c:v>0.92</c:v>
                </c:pt>
                <c:pt idx="1">
                  <c:v>0.96699999999999997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94816"/>
        <c:axId val="102596992"/>
      </c:barChart>
      <c:catAx>
        <c:axId val="10259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cs-CZ" sz="1400"/>
                  <a:t>Period of growth (days)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74221569444444613"/>
              <c:y val="0.914480787037035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ru-RU"/>
          </a:p>
        </c:txPr>
        <c:crossAx val="102596992"/>
        <c:crosses val="autoZero"/>
        <c:auto val="1"/>
        <c:lblAlgn val="ctr"/>
        <c:lblOffset val="100"/>
        <c:noMultiLvlLbl val="1"/>
      </c:catAx>
      <c:valAx>
        <c:axId val="10259699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sz="1400"/>
                  <a:t>Survival</a:t>
                </a:r>
              </a:p>
            </c:rich>
          </c:tx>
          <c:layout>
            <c:manualLayout>
              <c:xMode val="edge"/>
              <c:yMode val="edge"/>
              <c:x val="0"/>
              <c:y val="0.4044608796296312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ru-RU"/>
          </a:p>
        </c:txPr>
        <c:crossAx val="10259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052765999383633"/>
          <c:y val="4.4743805402321313E-2"/>
          <c:w val="0.41972791666666665"/>
          <c:h val="0.13475509259259258"/>
        </c:manualLayout>
      </c:layout>
      <c:overlay val="0"/>
      <c:spPr>
        <a:noFill/>
      </c:spPr>
      <c:txPr>
        <a:bodyPr/>
        <a:lstStyle/>
        <a:p>
          <a:pPr>
            <a:defRPr lang="en-US"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57588915451043"/>
          <c:y val="0.13395290412366162"/>
          <c:w val="0.80648611111111057"/>
          <c:h val="0.69777267587626057"/>
        </c:manualLayout>
      </c:layout>
      <c:barChart>
        <c:barDir val="col"/>
        <c:grouping val="clustered"/>
        <c:varyColors val="0"/>
        <c:ser>
          <c:idx val="0"/>
          <c:order val="0"/>
          <c:tx>
            <c:v>0.05 μg/ml</c:v>
          </c:tx>
          <c:spPr>
            <a:solidFill>
              <a:srgbClr val="FF0066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'G:\Kyzyma\Statyi\Olena\article\2014\Toxity\LRB\[Survival.xlsx]Surv. 4 - 10%'!$C$22:$G$22</c:f>
                <c:numCache>
                  <c:formatCode>General</c:formatCode>
                  <c:ptCount val="5"/>
                  <c:pt idx="0">
                    <c:v>9.3633333333333346E-2</c:v>
                  </c:pt>
                  <c:pt idx="1">
                    <c:v>9.7500000000000003E-2</c:v>
                  </c:pt>
                  <c:pt idx="2">
                    <c:v>9.8000000000000004E-2</c:v>
                  </c:pt>
                  <c:pt idx="3">
                    <c:v>9.4E-2</c:v>
                  </c:pt>
                  <c:pt idx="4">
                    <c:v>8.8000000000000009E-2</c:v>
                  </c:pt>
                </c:numCache>
              </c:numRef>
            </c:plus>
            <c:minus>
              <c:numRef>
                <c:f>'G:\Kyzyma\Statyi\Olena\article\2014\Toxity\LRB\[Survival.xlsx]Surv. 4 - 10%'!$C$22:$G$22</c:f>
                <c:numCache>
                  <c:formatCode>General</c:formatCode>
                  <c:ptCount val="5"/>
                  <c:pt idx="0">
                    <c:v>9.3633333333333346E-2</c:v>
                  </c:pt>
                  <c:pt idx="1">
                    <c:v>9.7500000000000003E-2</c:v>
                  </c:pt>
                  <c:pt idx="2">
                    <c:v>9.8000000000000004E-2</c:v>
                  </c:pt>
                  <c:pt idx="3">
                    <c:v>9.4E-2</c:v>
                  </c:pt>
                  <c:pt idx="4">
                    <c:v>8.8000000000000009E-2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numRef>
              <c:f>'G:\Kyzyma\Statyi\Olena\article\2014\Toxity\LRB\[Survival.xlsx]Surv. 4 - 10%'!$C$5:$G$5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</c:numCache>
            </c:numRef>
          </c:cat>
          <c:val>
            <c:numRef>
              <c:f>'G:\Kyzyma\Statyi\Olena\article\2014\Toxity\LRB\[Survival.xlsx]Surv. 4 - 10%'!$C$21:$G$21</c:f>
              <c:numCache>
                <c:formatCode>General</c:formatCode>
                <c:ptCount val="5"/>
                <c:pt idx="0">
                  <c:v>0.93633333333333335</c:v>
                </c:pt>
                <c:pt idx="1">
                  <c:v>0.97499999999999998</c:v>
                </c:pt>
                <c:pt idx="2">
                  <c:v>0.98</c:v>
                </c:pt>
                <c:pt idx="3">
                  <c:v>0.94</c:v>
                </c:pt>
                <c:pt idx="4">
                  <c:v>0.88</c:v>
                </c:pt>
              </c:numCache>
            </c:numRef>
          </c:val>
        </c:ser>
        <c:ser>
          <c:idx val="1"/>
          <c:order val="1"/>
          <c:tx>
            <c:v>0.5 μg/ml</c:v>
          </c:tx>
          <c:spPr>
            <a:solidFill>
              <a:srgbClr val="33CC33"/>
            </a:solidFill>
            <a:ln w="19050">
              <a:solidFill>
                <a:srgbClr val="C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4 - 10%'!$C$30:$E$30;'G:\Kyzyma\Statyi\Olena\article\2014\Toxity\LRB\[Survival.xlsx]Surv. 4 - 10%'!$G$30)</c:f>
                <c:numCache>
                  <c:formatCode>General</c:formatCode>
                  <c:ptCount val="4"/>
                  <c:pt idx="0">
                    <c:v>8.5000000000000006E-2</c:v>
                  </c:pt>
                  <c:pt idx="1">
                    <c:v>9.5500000000000002E-2</c:v>
                  </c:pt>
                  <c:pt idx="2">
                    <c:v>9.2000000000000012E-2</c:v>
                  </c:pt>
                  <c:pt idx="3">
                    <c:v>9.2000000000000012E-2</c:v>
                  </c:pt>
                </c:numCache>
              </c:numRef>
            </c:plus>
            <c:minus>
              <c:numRef>
                <c:f>('G:\Kyzyma\Statyi\Olena\article\2014\Toxity\LRB\[Survival.xlsx]Surv. 4 - 10%'!$C$30:$E$30;'G:\Kyzyma\Statyi\Olena\article\2014\Toxity\LRB\[Survival.xlsx]Surv. 4 - 10%'!$G$30)</c:f>
                <c:numCache>
                  <c:formatCode>General</c:formatCode>
                  <c:ptCount val="4"/>
                  <c:pt idx="0">
                    <c:v>8.5000000000000006E-2</c:v>
                  </c:pt>
                  <c:pt idx="1">
                    <c:v>9.5500000000000002E-2</c:v>
                  </c:pt>
                  <c:pt idx="2">
                    <c:v>9.2000000000000012E-2</c:v>
                  </c:pt>
                  <c:pt idx="3">
                    <c:v>9.2000000000000012E-2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numRef>
              <c:f>('G:\Kyzyma\Statyi\Olena\article\2014\Toxity\LRB\[Survival.xlsx]Surv. 4 - 10%'!$C$5:$E$5;'G:\Kyzyma\Statyi\Olena\article\2014\Toxity\LRB\[Survival.xlsx]Surv. 4 - 10%'!$G$5)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13</c:v>
                </c:pt>
              </c:numCache>
            </c:numRef>
          </c:cat>
          <c:val>
            <c:numRef>
              <c:f>('G:\Kyzyma\Statyi\Olena\article\2014\Toxity\LRB\[Survival.xlsx]Surv. 4 - 10%'!$C$29:$E$29;'G:\Kyzyma\Statyi\Olena\article\2014\Toxity\LRB\[Survival.xlsx]Surv. 4 - 10%'!$G$29)</c:f>
              <c:numCache>
                <c:formatCode>General</c:formatCode>
                <c:ptCount val="4"/>
                <c:pt idx="0">
                  <c:v>0.85</c:v>
                </c:pt>
                <c:pt idx="1">
                  <c:v>0.95499999999999996</c:v>
                </c:pt>
                <c:pt idx="2">
                  <c:v>0.92</c:v>
                </c:pt>
                <c:pt idx="3">
                  <c:v>0.92</c:v>
                </c:pt>
              </c:numCache>
            </c:numRef>
          </c:val>
        </c:ser>
        <c:ser>
          <c:idx val="2"/>
          <c:order val="2"/>
          <c:tx>
            <c:v>5 μg/ml</c:v>
          </c:tx>
          <c:spPr>
            <a:solidFill>
              <a:srgbClr val="7030A0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'G:\Kyzyma\Statyi\Olena\article\2014\Toxity\LRB\[Survival.xlsx]Surv. 4 - 10%'!$C$38:$F$38</c:f>
                <c:numCache>
                  <c:formatCode>General</c:formatCode>
                  <c:ptCount val="4"/>
                  <c:pt idx="0">
                    <c:v>8.48E-2</c:v>
                  </c:pt>
                  <c:pt idx="1">
                    <c:v>9.5500000000000002E-2</c:v>
                  </c:pt>
                  <c:pt idx="2">
                    <c:v>9.9000000000000005E-2</c:v>
                  </c:pt>
                  <c:pt idx="3">
                    <c:v>8.5000000000000006E-2</c:v>
                  </c:pt>
                </c:numCache>
              </c:numRef>
            </c:plus>
            <c:minus>
              <c:numRef>
                <c:f>'G:\Kyzyma\Statyi\Olena\article\2014\Toxity\LRB\[Survival.xlsx]Surv. 4 - 10%'!$C$38:$F$38</c:f>
                <c:numCache>
                  <c:formatCode>General</c:formatCode>
                  <c:ptCount val="4"/>
                  <c:pt idx="0">
                    <c:v>8.48E-2</c:v>
                  </c:pt>
                  <c:pt idx="1">
                    <c:v>9.5500000000000002E-2</c:v>
                  </c:pt>
                  <c:pt idx="2">
                    <c:v>9.9000000000000005E-2</c:v>
                  </c:pt>
                  <c:pt idx="3">
                    <c:v>8.5000000000000006E-2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numRef>
              <c:f>'G:\Kyzyma\Statyi\Olena\article\2014\Toxity\LRB\[Survival.xlsx]Surv. 4 - 10%'!$C$5:$F$5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</c:numCache>
            </c:numRef>
          </c:cat>
          <c:val>
            <c:numRef>
              <c:f>'G:\Kyzyma\Statyi\Olena\article\2014\Toxity\LRB\[Survival.xlsx]Surv. 4 - 10%'!$C$37:$F$37</c:f>
              <c:numCache>
                <c:formatCode>General</c:formatCode>
                <c:ptCount val="4"/>
                <c:pt idx="0">
                  <c:v>0.84799999999999998</c:v>
                </c:pt>
                <c:pt idx="1">
                  <c:v>0.95499999999999996</c:v>
                </c:pt>
                <c:pt idx="2">
                  <c:v>0.99</c:v>
                </c:pt>
                <c:pt idx="3">
                  <c:v>0.85</c:v>
                </c:pt>
              </c:numCache>
            </c:numRef>
          </c:val>
        </c:ser>
        <c:ser>
          <c:idx val="3"/>
          <c:order val="3"/>
          <c:tx>
            <c:strRef>
              <c:f>'G:\Kyzyma\Statyi\Olena\article\2014\Toxity\LRB\[Survival.xlsx]Surv. 4 - 10%'!$B$6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plus>
            <c:min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numRef>
              <c:f>('G:\Kyzyma\Statyi\Olena\article\2014\Toxity\LRB\[Survival.xlsx]Surv. 4 - 10%'!$C$5:$D$5;'G:\Kyzyma\Statyi\Olena\article\2014\Toxity\LRB\[Survival.xlsx]Surv. 4 - 10%'!$F$5)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11</c:v>
                </c:pt>
              </c:numCache>
            </c:numRef>
          </c:cat>
          <c:val>
            <c:numRef>
              <c:f>('G:\Kyzyma\Statyi\Olena\article\2014\Toxity\LRB\[Survival.xlsx]Surv. 4 - 10%'!$C$11:$D$11;'G:\Kyzyma\Statyi\Olena\article\2014\Toxity\LRB\[Survival.xlsx]Surv. 4 - 10%'!$F$11)</c:f>
              <c:numCache>
                <c:formatCode>General</c:formatCode>
                <c:ptCount val="3"/>
                <c:pt idx="0">
                  <c:v>0.92</c:v>
                </c:pt>
                <c:pt idx="1">
                  <c:v>0.96699999999999997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96448"/>
        <c:axId val="102698368"/>
      </c:barChart>
      <c:catAx>
        <c:axId val="102696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cs-CZ" sz="1400"/>
                  <a:t>Period of growth (days)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7388541666666667"/>
              <c:y val="0.919350925925923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100" baseline="0"/>
            </a:pPr>
            <a:endParaRPr lang="ru-RU"/>
          </a:p>
        </c:txPr>
        <c:crossAx val="102698368"/>
        <c:crosses val="autoZero"/>
        <c:auto val="1"/>
        <c:lblAlgn val="ctr"/>
        <c:lblOffset val="100"/>
        <c:noMultiLvlLbl val="0"/>
      </c:catAx>
      <c:valAx>
        <c:axId val="10269836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cs-CZ" sz="1400"/>
                  <a:t>Survival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1.8588086061374836E-2"/>
              <c:y val="0.4147259899009351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 sz="1100" baseline="0"/>
            </a:pPr>
            <a:endParaRPr lang="ru-RU"/>
          </a:p>
        </c:txPr>
        <c:crossAx val="10269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85524473744497"/>
          <c:y val="1.3514689773698844E-2"/>
          <c:w val="0.72573013974088119"/>
          <c:h val="0.16856946812506846"/>
        </c:manualLayout>
      </c:layout>
      <c:overlay val="0"/>
      <c:spPr>
        <a:noFill/>
      </c:spPr>
      <c:txPr>
        <a:bodyPr/>
        <a:lstStyle/>
        <a:p>
          <a:pPr>
            <a:defRPr lang="en-US"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5296653625506"/>
          <c:y val="0.15180972122147188"/>
          <c:w val="0.80648611111111057"/>
          <c:h val="0.69777267587626057"/>
        </c:manualLayout>
      </c:layout>
      <c:barChart>
        <c:barDir val="col"/>
        <c:grouping val="clustered"/>
        <c:varyColors val="0"/>
        <c:ser>
          <c:idx val="0"/>
          <c:order val="0"/>
          <c:tx>
            <c:v>0.05 μg/ml</c:v>
          </c:tx>
          <c:spPr>
            <a:solidFill>
              <a:srgbClr val="FF0066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4 - 10%'!$C$47:$E$47;'G:\Kyzyma\Statyi\Olena\article\2014\Toxity\LRB\[Survival.xlsx]Surv. 4 - 10%'!$G$47)</c:f>
                <c:numCache>
                  <c:formatCode>General</c:formatCode>
                  <c:ptCount val="4"/>
                  <c:pt idx="0">
                    <c:v>9.3000000000000013E-2</c:v>
                  </c:pt>
                  <c:pt idx="1">
                    <c:v>9.7500000000000003E-2</c:v>
                  </c:pt>
                  <c:pt idx="2">
                    <c:v>9.7000000000000003E-2</c:v>
                  </c:pt>
                  <c:pt idx="3">
                    <c:v>9.0000000000000011E-2</c:v>
                  </c:pt>
                </c:numCache>
              </c:numRef>
            </c:plus>
            <c:minus>
              <c:numRef>
                <c:f>('G:\Kyzyma\Statyi\Olena\article\2014\Toxity\LRB\[Survival.xlsx]Surv. 4 - 10%'!$C$47:$E$47;'G:\Kyzyma\Statyi\Olena\article\2014\Toxity\LRB\[Survival.xlsx]Surv. 4 - 10%'!$G$47)</c:f>
                <c:numCache>
                  <c:formatCode>General</c:formatCode>
                  <c:ptCount val="4"/>
                  <c:pt idx="0">
                    <c:v>9.3000000000000013E-2</c:v>
                  </c:pt>
                  <c:pt idx="1">
                    <c:v>9.7500000000000003E-2</c:v>
                  </c:pt>
                  <c:pt idx="2">
                    <c:v>9.7000000000000003E-2</c:v>
                  </c:pt>
                  <c:pt idx="3">
                    <c:v>9.0000000000000011E-2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numRef>
              <c:f>('G:\Kyzyma\Statyi\Olena\article\2014\Toxity\LRB\[Survival.xlsx]Surv. 4 - 10%'!$C$5:$E$5;'G:\Kyzyma\Statyi\Olena\article\2014\Toxity\LRB\[Survival.xlsx]Surv. 4 - 10%'!$G$5)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13</c:v>
                </c:pt>
              </c:numCache>
            </c:numRef>
          </c:cat>
          <c:val>
            <c:numRef>
              <c:f>('G:\Kyzyma\Statyi\Olena\article\2014\Toxity\LRB\[Survival.xlsx]Surv. 4 - 10%'!$C$46:$E$46;'G:\Kyzyma\Statyi\Olena\article\2014\Toxity\LRB\[Survival.xlsx]Surv. 4 - 10%'!$G$46)</c:f>
              <c:numCache>
                <c:formatCode>General</c:formatCode>
                <c:ptCount val="4"/>
                <c:pt idx="0">
                  <c:v>0.93</c:v>
                </c:pt>
                <c:pt idx="1">
                  <c:v>0.97499999999999998</c:v>
                </c:pt>
                <c:pt idx="2">
                  <c:v>0.97</c:v>
                </c:pt>
                <c:pt idx="3">
                  <c:v>0.9</c:v>
                </c:pt>
              </c:numCache>
            </c:numRef>
          </c:val>
        </c:ser>
        <c:ser>
          <c:idx val="1"/>
          <c:order val="1"/>
          <c:tx>
            <c:v>0.5 μg/ml</c:v>
          </c:tx>
          <c:spPr>
            <a:solidFill>
              <a:srgbClr val="33CC33"/>
            </a:solidFill>
            <a:ln w="19050">
              <a:solidFill>
                <a:srgbClr val="C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4 - 10%'!$C$55:$E$55;'G:\Kyzyma\Statyi\Olena\article\2014\Toxity\LRB\[Survival.xlsx]Surv. 4 - 10%'!$G$55)</c:f>
                <c:numCache>
                  <c:formatCode>General</c:formatCode>
                  <c:ptCount val="4"/>
                  <c:pt idx="0">
                    <c:v>9.5000000000000001E-2</c:v>
                  </c:pt>
                  <c:pt idx="1">
                    <c:v>9.7500000000000003E-2</c:v>
                  </c:pt>
                  <c:pt idx="2">
                    <c:v>9.3000000000000013E-2</c:v>
                  </c:pt>
                  <c:pt idx="3">
                    <c:v>7.1999999999999995E-2</c:v>
                  </c:pt>
                </c:numCache>
              </c:numRef>
            </c:plus>
            <c:minus>
              <c:numRef>
                <c:f>('G:\Kyzyma\Statyi\Olena\article\2014\Toxity\LRB\[Survival.xlsx]Surv. 4 - 10%'!$C$55:$E$55;'G:\Kyzyma\Statyi\Olena\article\2014\Toxity\LRB\[Survival.xlsx]Surv. 4 - 10%'!$G$55)</c:f>
                <c:numCache>
                  <c:formatCode>General</c:formatCode>
                  <c:ptCount val="4"/>
                  <c:pt idx="0">
                    <c:v>9.5000000000000001E-2</c:v>
                  </c:pt>
                  <c:pt idx="1">
                    <c:v>9.7500000000000003E-2</c:v>
                  </c:pt>
                  <c:pt idx="2">
                    <c:v>9.3000000000000013E-2</c:v>
                  </c:pt>
                  <c:pt idx="3">
                    <c:v>7.1999999999999995E-2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numRef>
              <c:f>('G:\Kyzyma\Statyi\Olena\article\2014\Toxity\LRB\[Survival.xlsx]Surv. 4 - 10%'!$C$5:$E$5;'G:\Kyzyma\Statyi\Olena\article\2014\Toxity\LRB\[Survival.xlsx]Surv. 4 - 10%'!$G$5)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13</c:v>
                </c:pt>
              </c:numCache>
            </c:numRef>
          </c:cat>
          <c:val>
            <c:numRef>
              <c:f>('G:\Kyzyma\Statyi\Olena\article\2014\Toxity\LRB\[Survival.xlsx]Surv. 4 - 10%'!$C$54:$E$54;'G:\Kyzyma\Statyi\Olena\article\2014\Toxity\LRB\[Survival.xlsx]Surv. 4 - 10%'!$G$54)</c:f>
              <c:numCache>
                <c:formatCode>General</c:formatCode>
                <c:ptCount val="4"/>
                <c:pt idx="0">
                  <c:v>0.95</c:v>
                </c:pt>
                <c:pt idx="1">
                  <c:v>0.97499999999999998</c:v>
                </c:pt>
                <c:pt idx="2">
                  <c:v>0.93</c:v>
                </c:pt>
                <c:pt idx="3">
                  <c:v>0.72</c:v>
                </c:pt>
              </c:numCache>
            </c:numRef>
          </c:val>
        </c:ser>
        <c:ser>
          <c:idx val="2"/>
          <c:order val="2"/>
          <c:tx>
            <c:v>5 μg/ml</c:v>
          </c:tx>
          <c:spPr>
            <a:solidFill>
              <a:srgbClr val="7030A0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'G:\Kyzyma\Statyi\Olena\article\2014\Toxity\LRB\[Survival.xlsx]Surv. 4 - 10%'!$C$68:$F$68</c:f>
                <c:numCache>
                  <c:formatCode>General</c:formatCode>
                  <c:ptCount val="4"/>
                  <c:pt idx="0">
                    <c:v>7.7249999999999999E-2</c:v>
                  </c:pt>
                  <c:pt idx="1">
                    <c:v>9.6299999999999997E-2</c:v>
                  </c:pt>
                  <c:pt idx="2">
                    <c:v>9.6000000000000002E-2</c:v>
                  </c:pt>
                  <c:pt idx="3">
                    <c:v>9.6000000000000002E-2</c:v>
                  </c:pt>
                </c:numCache>
              </c:numRef>
            </c:plus>
            <c:minus>
              <c:numRef>
                <c:f>'G:\Kyzyma\Statyi\Olena\article\2014\Toxity\LRB\[Survival.xlsx]Surv. 4 - 10%'!$C$68:$F$68</c:f>
                <c:numCache>
                  <c:formatCode>General</c:formatCode>
                  <c:ptCount val="4"/>
                  <c:pt idx="0">
                    <c:v>7.7249999999999999E-2</c:v>
                  </c:pt>
                  <c:pt idx="1">
                    <c:v>9.6299999999999997E-2</c:v>
                  </c:pt>
                  <c:pt idx="2">
                    <c:v>9.6000000000000002E-2</c:v>
                  </c:pt>
                  <c:pt idx="3">
                    <c:v>9.6000000000000002E-2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numRef>
              <c:f>'G:\Kyzyma\Statyi\Olena\article\2014\Toxity\LRB\[Survival.xlsx]Surv. 4 - 10%'!$C$5:$F$5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</c:numCache>
            </c:numRef>
          </c:cat>
          <c:val>
            <c:numRef>
              <c:f>'G:\Kyzyma\Statyi\Olena\article\2014\Toxity\LRB\[Survival.xlsx]Surv. 4 - 10%'!$C$67:$F$67</c:f>
              <c:numCache>
                <c:formatCode>General</c:formatCode>
                <c:ptCount val="4"/>
                <c:pt idx="0">
                  <c:v>0.77249999999999996</c:v>
                </c:pt>
                <c:pt idx="1">
                  <c:v>0.96299999999999997</c:v>
                </c:pt>
                <c:pt idx="2">
                  <c:v>0.96</c:v>
                </c:pt>
                <c:pt idx="3">
                  <c:v>0.96</c:v>
                </c:pt>
              </c:numCache>
            </c:numRef>
          </c:val>
        </c:ser>
        <c:ser>
          <c:idx val="3"/>
          <c:order val="3"/>
          <c:tx>
            <c:strRef>
              <c:f>'G:\Kyzyma\Statyi\Olena\article\2014\Toxity\LRB\[Survival.xlsx]Surv. 4 - 10%'!$B$6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plus>
            <c:min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minus>
          </c:errBars>
          <c:cat>
            <c:numRef>
              <c:f>('G:\Kyzyma\Statyi\Olena\article\2014\Toxity\LRB\[Survival.xlsx]Surv. 4 - 10%'!$C$5:$D$5;'G:\Kyzyma\Statyi\Olena\article\2014\Toxity\LRB\[Survival.xlsx]Surv. 4 - 10%'!$F$5)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11</c:v>
                </c:pt>
              </c:numCache>
            </c:numRef>
          </c:cat>
          <c:val>
            <c:numRef>
              <c:f>('G:\Kyzyma\Statyi\Olena\article\2014\Toxity\LRB\[Survival.xlsx]Surv. 4 - 10%'!$C$11:$D$11;'G:\Kyzyma\Statyi\Olena\article\2014\Toxity\LRB\[Survival.xlsx]Surv. 4 - 10%'!$F$11)</c:f>
              <c:numCache>
                <c:formatCode>General</c:formatCode>
                <c:ptCount val="3"/>
                <c:pt idx="0">
                  <c:v>0.92</c:v>
                </c:pt>
                <c:pt idx="1">
                  <c:v>0.96699999999999997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20352"/>
        <c:axId val="103222272"/>
      </c:barChart>
      <c:catAx>
        <c:axId val="10322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cs-CZ" sz="1400"/>
                  <a:t>Period of growth (days)</a:t>
                </a:r>
              </a:p>
            </c:rich>
          </c:tx>
          <c:layout>
            <c:manualLayout>
              <c:xMode val="edge"/>
              <c:yMode val="edge"/>
              <c:x val="0.71063194444444444"/>
              <c:y val="0.916411111111111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100" baseline="0"/>
            </a:pPr>
            <a:endParaRPr lang="ru-RU"/>
          </a:p>
        </c:txPr>
        <c:crossAx val="103222272"/>
        <c:crosses val="autoZero"/>
        <c:auto val="1"/>
        <c:lblAlgn val="ctr"/>
        <c:lblOffset val="100"/>
        <c:noMultiLvlLbl val="0"/>
      </c:catAx>
      <c:valAx>
        <c:axId val="1032222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cs-CZ" sz="1400"/>
                  <a:t>Survival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"/>
              <c:y val="0.4057838890738703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ru-RU"/>
          </a:p>
        </c:txPr>
        <c:crossAx val="10322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519568416835428"/>
          <c:y val="2.2809259259259258E-2"/>
          <c:w val="0.70066675936774192"/>
          <c:h val="0.17043055555555556"/>
        </c:manualLayout>
      </c:layout>
      <c:overlay val="0"/>
      <c:spPr>
        <a:noFill/>
      </c:spPr>
      <c:txPr>
        <a:bodyPr/>
        <a:lstStyle/>
        <a:p>
          <a:pPr>
            <a:defRPr lang="en-US"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34833794493308"/>
          <c:y val="0.12260507188653237"/>
          <c:w val="0.80631930555555553"/>
          <c:h val="0.69694444444444625"/>
        </c:manualLayout>
      </c:layout>
      <c:barChart>
        <c:barDir val="col"/>
        <c:grouping val="clustered"/>
        <c:varyColors val="0"/>
        <c:ser>
          <c:idx val="0"/>
          <c:order val="0"/>
          <c:tx>
            <c:v>0.05 μg/ml</c:v>
          </c:tx>
          <c:spPr>
            <a:solidFill>
              <a:srgbClr val="FF0066"/>
            </a:solidFill>
            <a:ln w="22225"/>
          </c:spPr>
          <c:invertIfNegative val="0"/>
          <c:errBars>
            <c:errBarType val="both"/>
            <c:errValType val="cust"/>
            <c:noEndCap val="0"/>
            <c:plus>
              <c:numRef>
                <c:f>'G:\Kyzyma\Statyi\Olena\article\2014\Toxity\LRB\[Survival.xlsx]Surv. 4 - 10%'!$C$77:$F$77</c:f>
                <c:numCache>
                  <c:formatCode>General</c:formatCode>
                  <c:ptCount val="4"/>
                  <c:pt idx="0">
                    <c:v>9.0000000000000011E-2</c:v>
                  </c:pt>
                  <c:pt idx="1">
                    <c:v>9.7000000000000003E-2</c:v>
                  </c:pt>
                  <c:pt idx="2">
                    <c:v>9.2000000000000012E-2</c:v>
                  </c:pt>
                  <c:pt idx="3">
                    <c:v>9.0000000000000011E-2</c:v>
                  </c:pt>
                </c:numCache>
              </c:numRef>
            </c:plus>
            <c:minus>
              <c:numRef>
                <c:f>'G:\Kyzyma\Statyi\Olena\article\2014\Toxity\LRB\[Survival.xlsx]Surv. 4 - 10%'!$C$77:$F$77</c:f>
                <c:numCache>
                  <c:formatCode>General</c:formatCode>
                  <c:ptCount val="4"/>
                  <c:pt idx="0">
                    <c:v>9.0000000000000011E-2</c:v>
                  </c:pt>
                  <c:pt idx="1">
                    <c:v>9.7000000000000003E-2</c:v>
                  </c:pt>
                  <c:pt idx="2">
                    <c:v>9.2000000000000012E-2</c:v>
                  </c:pt>
                  <c:pt idx="3">
                    <c:v>9.0000000000000011E-2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numRef>
              <c:f>'G:\Kyzyma\Statyi\Olena\article\2014\Toxity\LRB\[Survival.xlsx]Surv. 4 - 10%'!$C$5:$F$5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</c:numCache>
            </c:numRef>
          </c:cat>
          <c:val>
            <c:numRef>
              <c:f>'G:\Kyzyma\Statyi\Olena\article\2014\Toxity\LRB\[Survival.xlsx]Surv. 4 - 10%'!$C$76:$F$76</c:f>
              <c:numCache>
                <c:formatCode>General</c:formatCode>
                <c:ptCount val="4"/>
                <c:pt idx="0">
                  <c:v>0.9</c:v>
                </c:pt>
                <c:pt idx="1">
                  <c:v>0.97</c:v>
                </c:pt>
                <c:pt idx="2">
                  <c:v>0.92</c:v>
                </c:pt>
                <c:pt idx="3">
                  <c:v>0.9</c:v>
                </c:pt>
              </c:numCache>
            </c:numRef>
          </c:val>
        </c:ser>
        <c:ser>
          <c:idx val="3"/>
          <c:order val="1"/>
          <c:tx>
            <c:strRef>
              <c:f>'G:\Kyzyma\Statyi\Olena\article\2014\Toxity\LRB\[Survival.xlsx]Surv. 4 - 10%'!$B$6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plus>
            <c:minus>
              <c:numRef>
                <c:f>('G:\Kyzyma\Statyi\Olena\article\2014\Toxity\LRB\[Survival.xlsx]Surv. 4 - 10%'!$C$12:$D$12;'G:\Kyzyma\Statyi\Olena\article\2014\Toxity\LRB\[Survival.xlsx]Surv. 4 - 10%'!$F$12)</c:f>
                <c:numCache>
                  <c:formatCode>General</c:formatCode>
                  <c:ptCount val="3"/>
                  <c:pt idx="0">
                    <c:v>9.2000000000000012E-2</c:v>
                  </c:pt>
                  <c:pt idx="1">
                    <c:v>9.6700000000000008E-2</c:v>
                  </c:pt>
                  <c:pt idx="2">
                    <c:v>9.2000000000000012E-2</c:v>
                  </c:pt>
                </c:numCache>
              </c:numRef>
            </c:minus>
          </c:errBars>
          <c:cat>
            <c:numRef>
              <c:f>('G:\Kyzyma\Statyi\Olena\article\2014\Toxity\LRB\[Survival.xlsx]Surv. 4 - 10%'!$C$5:$D$5;'G:\Kyzyma\Statyi\Olena\article\2014\Toxity\LRB\[Survival.xlsx]Surv. 4 - 10%'!$F$5)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11</c:v>
                </c:pt>
              </c:numCache>
            </c:numRef>
          </c:cat>
          <c:val>
            <c:numRef>
              <c:f>('G:\Kyzyma\Statyi\Olena\article\2014\Toxity\LRB\[Survival.xlsx]Surv. 4 - 10%'!$C$11:$D$11;'G:\Kyzyma\Statyi\Olena\article\2014\Toxity\LRB\[Survival.xlsx]Surv. 4 - 10%'!$F$11)</c:f>
              <c:numCache>
                <c:formatCode>General</c:formatCode>
                <c:ptCount val="3"/>
                <c:pt idx="0">
                  <c:v>0.92</c:v>
                </c:pt>
                <c:pt idx="1">
                  <c:v>0.96699999999999997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49408"/>
        <c:axId val="103251328"/>
      </c:barChart>
      <c:catAx>
        <c:axId val="103249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cs-CZ" sz="1400"/>
                  <a:t>Period of growth (days)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74221569444444613"/>
              <c:y val="0.914480787037035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ru-RU"/>
          </a:p>
        </c:txPr>
        <c:crossAx val="103251328"/>
        <c:crosses val="autoZero"/>
        <c:auto val="1"/>
        <c:lblAlgn val="ctr"/>
        <c:lblOffset val="100"/>
        <c:noMultiLvlLbl val="1"/>
      </c:catAx>
      <c:valAx>
        <c:axId val="10325132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sz="1400"/>
                  <a:t>Survival</a:t>
                </a:r>
              </a:p>
            </c:rich>
          </c:tx>
          <c:layout>
            <c:manualLayout>
              <c:xMode val="edge"/>
              <c:yMode val="edge"/>
              <c:x val="0"/>
              <c:y val="0.4044608796296312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ru-RU"/>
          </a:p>
        </c:txPr>
        <c:crossAx val="10324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052765999383633"/>
          <c:y val="4.4743805402321313E-2"/>
          <c:w val="0.41972791666666665"/>
          <c:h val="0.13475509259259258"/>
        </c:manualLayout>
      </c:layout>
      <c:overlay val="0"/>
      <c:spPr>
        <a:noFill/>
      </c:spPr>
      <c:txPr>
        <a:bodyPr/>
        <a:lstStyle/>
        <a:p>
          <a:pPr>
            <a:defRPr lang="en-US"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AD29D-88B4-45C5-85A2-33282B1EA68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BE0D5-13C6-4C6C-8FAC-8D6908B1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E0D5-13C6-4C6C-8FAC-8D6908B130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1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2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5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4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DF7E-4BE0-4096-ADDD-6960B0D775F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E6DF3-BD7F-4E26-A189-6A27963F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1.png"/><Relationship Id="rId18" Type="http://schemas.openxmlformats.org/officeDocument/2006/relationships/image" Target="../media/image44.jpeg"/><Relationship Id="rId3" Type="http://schemas.openxmlformats.org/officeDocument/2006/relationships/image" Target="../media/image1.jpg"/><Relationship Id="rId21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30.png"/><Relationship Id="rId1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11" Type="http://schemas.openxmlformats.org/officeDocument/2006/relationships/image" Target="../media/image29.jpeg"/><Relationship Id="rId5" Type="http://schemas.openxmlformats.org/officeDocument/2006/relationships/image" Target="../media/image36.png"/><Relationship Id="rId15" Type="http://schemas.openxmlformats.org/officeDocument/2006/relationships/image" Target="../media/image41.jpeg"/><Relationship Id="rId10" Type="http://schemas.openxmlformats.org/officeDocument/2006/relationships/image" Target="../media/image28.png"/><Relationship Id="rId19" Type="http://schemas.openxmlformats.org/officeDocument/2006/relationships/image" Target="../media/image45.jpeg"/><Relationship Id="rId4" Type="http://schemas.openxmlformats.org/officeDocument/2006/relationships/image" Target="../media/image35.wmf"/><Relationship Id="rId9" Type="http://schemas.openxmlformats.org/officeDocument/2006/relationships/image" Target="../media/image40.png"/><Relationship Id="rId14" Type="http://schemas.openxmlformats.org/officeDocument/2006/relationships/image" Target="../media/image32.jpeg"/><Relationship Id="rId22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9.w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png"/><Relationship Id="rId11" Type="http://schemas.openxmlformats.org/officeDocument/2006/relationships/image" Target="../media/image48.wmf"/><Relationship Id="rId5" Type="http://schemas.openxmlformats.org/officeDocument/2006/relationships/image" Target="../media/image52.jpeg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51.jpeg"/><Relationship Id="rId9" Type="http://schemas.openxmlformats.org/officeDocument/2006/relationships/image" Target="../media/image54.png"/><Relationship Id="rId1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9.w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11" Type="http://schemas.openxmlformats.org/officeDocument/2006/relationships/image" Target="../media/image48.wmf"/><Relationship Id="rId5" Type="http://schemas.openxmlformats.org/officeDocument/2006/relationships/image" Target="../media/image52.jpeg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51.jpeg"/><Relationship Id="rId9" Type="http://schemas.openxmlformats.org/officeDocument/2006/relationships/image" Target="../media/image54.png"/><Relationship Id="rId1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1.jpg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6.jpeg"/><Relationship Id="rId5" Type="http://schemas.openxmlformats.org/officeDocument/2006/relationships/image" Target="../media/image61.wmf"/><Relationship Id="rId10" Type="http://schemas.openxmlformats.org/officeDocument/2006/relationships/image" Target="../media/image65.jpe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1.jpg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66.jpeg"/><Relationship Id="rId5" Type="http://schemas.openxmlformats.org/officeDocument/2006/relationships/image" Target="../media/image61.wmf"/><Relationship Id="rId10" Type="http://schemas.openxmlformats.org/officeDocument/2006/relationships/image" Target="../media/image65.jpe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23.wmf"/><Relationship Id="rId3" Type="http://schemas.openxmlformats.org/officeDocument/2006/relationships/image" Target="../media/image1.jpg"/><Relationship Id="rId7" Type="http://schemas.openxmlformats.org/officeDocument/2006/relationships/image" Target="../media/image22.wmf"/><Relationship Id="rId12" Type="http://schemas.openxmlformats.org/officeDocument/2006/relationships/image" Target="../media/image28.png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png"/><Relationship Id="rId5" Type="http://schemas.openxmlformats.org/officeDocument/2006/relationships/image" Target="../media/image21.wmf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23.wmf"/><Relationship Id="rId3" Type="http://schemas.openxmlformats.org/officeDocument/2006/relationships/image" Target="../media/image1.jpg"/><Relationship Id="rId7" Type="http://schemas.openxmlformats.org/officeDocument/2006/relationships/image" Target="../media/image22.wmf"/><Relationship Id="rId12" Type="http://schemas.openxmlformats.org/officeDocument/2006/relationships/image" Target="../media/image28.pn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7.png"/><Relationship Id="rId5" Type="http://schemas.openxmlformats.org/officeDocument/2006/relationships/image" Target="../media/image21.wmf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3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1.png"/><Relationship Id="rId18" Type="http://schemas.openxmlformats.org/officeDocument/2006/relationships/image" Target="../media/image44.jpeg"/><Relationship Id="rId3" Type="http://schemas.openxmlformats.org/officeDocument/2006/relationships/image" Target="../media/image1.jpg"/><Relationship Id="rId21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30.png"/><Relationship Id="rId1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11" Type="http://schemas.openxmlformats.org/officeDocument/2006/relationships/image" Target="../media/image29.jpeg"/><Relationship Id="rId5" Type="http://schemas.openxmlformats.org/officeDocument/2006/relationships/image" Target="../media/image36.png"/><Relationship Id="rId15" Type="http://schemas.openxmlformats.org/officeDocument/2006/relationships/image" Target="../media/image41.jpeg"/><Relationship Id="rId10" Type="http://schemas.openxmlformats.org/officeDocument/2006/relationships/image" Target="../media/image28.png"/><Relationship Id="rId19" Type="http://schemas.openxmlformats.org/officeDocument/2006/relationships/image" Target="../media/image45.jpeg"/><Relationship Id="rId4" Type="http://schemas.openxmlformats.org/officeDocument/2006/relationships/image" Target="../media/image35.wmf"/><Relationship Id="rId9" Type="http://schemas.openxmlformats.org/officeDocument/2006/relationships/image" Target="../media/image40.png"/><Relationship Id="rId14" Type="http://schemas.openxmlformats.org/officeDocument/2006/relationships/image" Target="../media/image32.jpeg"/><Relationship Id="rId22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92560" y="627278"/>
            <a:ext cx="8784975" cy="2585002"/>
            <a:chOff x="992560" y="764704"/>
            <a:chExt cx="8784975" cy="2585002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1726078" y="764704"/>
              <a:ext cx="7632700" cy="15696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32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Structure </a:t>
              </a:r>
              <a:r>
                <a:rPr lang="en-US" altLang="ru-RU" sz="32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and properties of aqueous solutions of C</a:t>
              </a:r>
              <a:r>
                <a:rPr lang="en-US" altLang="ru-RU" sz="3200" b="1" baseline="-250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</a:t>
              </a:r>
              <a:r>
                <a:rPr lang="en-US" altLang="ru-RU" sz="32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 and C</a:t>
              </a:r>
              <a:r>
                <a:rPr lang="en-US" altLang="ru-RU" sz="3200" b="1" baseline="-250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70</a:t>
              </a:r>
              <a:r>
                <a:rPr lang="en-US" altLang="ru-RU" sz="32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 fullerenes for biological </a:t>
              </a:r>
              <a:r>
                <a:rPr lang="en-US" altLang="ru-RU" sz="32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applications</a:t>
              </a:r>
              <a:endParaRPr lang="en-US" alt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992560" y="2749542"/>
              <a:ext cx="8784975" cy="60016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ru-RU" altLang="ru-RU" sz="22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ru-RU" sz="22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altLang="ru-RU" sz="2200" b="1" dirty="0" err="1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lena</a:t>
              </a:r>
              <a:r>
                <a:rPr lang="en-US" altLang="ru-RU" sz="2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ru-RU" sz="2200" b="1" dirty="0" err="1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Kyzyma</a:t>
              </a:r>
              <a:endParaRPr lang="ru-RU" altLang="ru-RU" b="1" dirty="0">
                <a:solidFill>
                  <a:srgbClr val="004F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0" y="0"/>
            <a:ext cx="2378714" cy="6885192"/>
            <a:chOff x="0" y="0"/>
            <a:chExt cx="2195736" cy="688519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18645"/>
            <a:stretch/>
          </p:blipFill>
          <p:spPr>
            <a:xfrm>
              <a:off x="0" y="5157192"/>
              <a:ext cx="2152650" cy="1728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3" r="1332"/>
            <a:stretch/>
          </p:blipFill>
          <p:spPr>
            <a:xfrm>
              <a:off x="0" y="3509230"/>
              <a:ext cx="1332000" cy="164796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46" y="2196642"/>
              <a:ext cx="1394890" cy="137637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51" b="1550"/>
            <a:stretch/>
          </p:blipFill>
          <p:spPr>
            <a:xfrm>
              <a:off x="527458" y="0"/>
              <a:ext cx="1065845" cy="936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6" r="1342"/>
            <a:stretch/>
          </p:blipFill>
          <p:spPr>
            <a:xfrm>
              <a:off x="0" y="1196752"/>
              <a:ext cx="1044000" cy="1201880"/>
            </a:xfrm>
            <a:prstGeom prst="rect">
              <a:avLst/>
            </a:prstGeom>
          </p:spPr>
        </p:pic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339175" y="3343265"/>
            <a:ext cx="8019603" cy="12311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 smtClean="0">
              <a:solidFill>
                <a:srgbClr val="FF9900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r>
              <a:rPr lang="en-US" altLang="ru-RU" b="1" dirty="0" smtClean="0">
                <a:solidFill>
                  <a:srgbClr val="0070C0"/>
                </a:solidFill>
                <a:latin typeface="Bodoni MT" pitchFamily="18" charset="0"/>
              </a:rPr>
              <a:t>Joint </a:t>
            </a:r>
            <a:r>
              <a:rPr lang="en-US" altLang="ru-RU" b="1" dirty="0">
                <a:solidFill>
                  <a:srgbClr val="0070C0"/>
                </a:solidFill>
                <a:latin typeface="Bodoni MT" pitchFamily="18" charset="0"/>
              </a:rPr>
              <a:t>Institute for Nuclear Research, </a:t>
            </a:r>
            <a:r>
              <a:rPr lang="en-US" altLang="ru-RU" b="1" dirty="0" err="1">
                <a:solidFill>
                  <a:srgbClr val="0070C0"/>
                </a:solidFill>
                <a:latin typeface="Bodoni MT" pitchFamily="18" charset="0"/>
              </a:rPr>
              <a:t>Dubna</a:t>
            </a:r>
            <a:r>
              <a:rPr lang="en-US" altLang="ru-RU" b="1" dirty="0">
                <a:solidFill>
                  <a:srgbClr val="0070C0"/>
                </a:solidFill>
                <a:latin typeface="Bodoni MT" pitchFamily="18" charset="0"/>
              </a:rPr>
              <a:t>, </a:t>
            </a:r>
            <a:r>
              <a:rPr lang="en-US" altLang="ru-RU" b="1" dirty="0" smtClean="0">
                <a:solidFill>
                  <a:srgbClr val="0070C0"/>
                </a:solidFill>
                <a:latin typeface="Bodoni MT" pitchFamily="18" charset="0"/>
              </a:rPr>
              <a:t>Russia</a:t>
            </a:r>
          </a:p>
          <a:p>
            <a:pPr algn="ctr" eaLnBrk="1" hangingPunct="1">
              <a:defRPr/>
            </a:pPr>
            <a:r>
              <a:rPr lang="en-US" altLang="ru-RU" b="1" dirty="0" err="1">
                <a:solidFill>
                  <a:srgbClr val="0070C0"/>
                </a:solidFill>
                <a:latin typeface="Bodoni MT" pitchFamily="18" charset="0"/>
              </a:rPr>
              <a:t>Taras</a:t>
            </a:r>
            <a:r>
              <a:rPr lang="en-US" altLang="ru-RU" b="1" dirty="0">
                <a:solidFill>
                  <a:srgbClr val="0070C0"/>
                </a:solidFill>
                <a:latin typeface="Bodoni MT" pitchFamily="18" charset="0"/>
              </a:rPr>
              <a:t> Shevchenko Kyiv National University, Kyiv, Ukraine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rgbClr val="0070C0"/>
                </a:solidFill>
                <a:latin typeface="Bodoni MT" pitchFamily="18" charset="0"/>
              </a:rPr>
              <a:t> </a:t>
            </a:r>
            <a:endParaRPr lang="en-US" altLang="ru-RU" b="1" dirty="0">
              <a:solidFill>
                <a:srgbClr val="0070C0"/>
              </a:solidFill>
              <a:latin typeface="Bodoni MT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88" y="5941053"/>
            <a:ext cx="923660" cy="923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96" y="6237312"/>
            <a:ext cx="1413568" cy="530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76" y="5884887"/>
            <a:ext cx="973113" cy="9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5552" y="-27384"/>
            <a:ext cx="9906000" cy="6912576"/>
            <a:chOff x="-15552" y="-27384"/>
            <a:chExt cx="9906000" cy="6912576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117" name="Прямоугольник 116"/>
            <p:cNvSpPr/>
            <p:nvPr/>
          </p:nvSpPr>
          <p:spPr>
            <a:xfrm>
              <a:off x="-15552" y="-27384"/>
              <a:ext cx="9906000" cy="6885192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pic>
          <p:nvPicPr>
            <p:cNvPr id="211" name="Рисунок 210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294" y="1424757"/>
              <a:ext cx="3732279" cy="294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4122889" y="3283034"/>
              <a:ext cx="185454" cy="288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Box 45"/>
            <p:cNvSpPr txBox="1">
              <a:spLocks noChangeArrowheads="1"/>
            </p:cNvSpPr>
            <p:nvPr/>
          </p:nvSpPr>
          <p:spPr bwMode="auto">
            <a:xfrm>
              <a:off x="1949972" y="2157574"/>
              <a:ext cx="992948" cy="298401"/>
            </a:xfrm>
            <a:prstGeom prst="rect">
              <a:avLst/>
            </a:prstGeom>
            <a:noFill/>
            <a:ln w="127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D ≤</a:t>
              </a:r>
              <a:r>
                <a:rPr lang="ru-RU" sz="1200" b="1" kern="1200" dirty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 150 </a:t>
              </a:r>
              <a:r>
                <a:rPr lang="en-US" sz="1200" b="1" kern="1200" dirty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nm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" t="2020" r="792" b="-1147"/>
            <a:stretch>
              <a:fillRect/>
            </a:stretch>
          </p:blipFill>
          <p:spPr bwMode="auto">
            <a:xfrm>
              <a:off x="279942" y="2561274"/>
              <a:ext cx="1335794" cy="1397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24" descr="tem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16" r="50000" b="4553"/>
            <a:stretch/>
          </p:blipFill>
          <p:spPr bwMode="auto">
            <a:xfrm>
              <a:off x="137299" y="933979"/>
              <a:ext cx="1478437" cy="153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" name="Группа 205"/>
            <p:cNvGrpSpPr/>
            <p:nvPr/>
          </p:nvGrpSpPr>
          <p:grpSpPr>
            <a:xfrm>
              <a:off x="5423849" y="522481"/>
              <a:ext cx="3128428" cy="2462793"/>
              <a:chOff x="3224808" y="950078"/>
              <a:chExt cx="3128428" cy="2462793"/>
            </a:xfrm>
          </p:grpSpPr>
          <p:pic>
            <p:nvPicPr>
              <p:cNvPr id="56" name="Рисунок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4808" y="950078"/>
                <a:ext cx="3128428" cy="2462793"/>
              </a:xfrm>
              <a:prstGeom prst="rect">
                <a:avLst/>
              </a:prstGeom>
            </p:spPr>
          </p:pic>
          <p:sp>
            <p:nvSpPr>
              <p:cNvPr id="57" name="TextBox 41"/>
              <p:cNvSpPr txBox="1">
                <a:spLocks noChangeArrowheads="1"/>
              </p:cNvSpPr>
              <p:nvPr/>
            </p:nvSpPr>
            <p:spPr bwMode="auto">
              <a:xfrm>
                <a:off x="3824473" y="1278532"/>
                <a:ext cx="507237" cy="2900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 lIns="117308" tIns="58654" rIns="117308" bIns="58654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kern="1200" dirty="0">
                    <a:solidFill>
                      <a:srgbClr val="004F8A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DLS</a:t>
                </a:r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1615991" y="2201519"/>
              <a:ext cx="322193" cy="262839"/>
            </a:xfrm>
            <a:prstGeom prst="line">
              <a:avLst/>
            </a:prstGeom>
            <a:ln w="25400">
              <a:solidFill>
                <a:srgbClr val="FF66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016209" y="3505179"/>
              <a:ext cx="926711" cy="335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solidFill>
                    <a:srgbClr val="FF6600"/>
                  </a:solidFill>
                  <a:ea typeface="Times New Roman"/>
                  <a:cs typeface="Times New Roman"/>
                </a:rPr>
                <a:t>Son/n </a:t>
              </a:r>
              <a:r>
                <a:rPr lang="en-US" sz="1200" b="1" i="1" kern="12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C</a:t>
              </a:r>
              <a:r>
                <a:rPr lang="en-US" sz="1200" b="1" i="1" kern="1200" baseline="-250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60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328675" y="4206662"/>
              <a:ext cx="2574122" cy="1967978"/>
              <a:chOff x="477745" y="5669165"/>
              <a:chExt cx="3279845" cy="2433320"/>
            </a:xfrm>
          </p:grpSpPr>
          <p:pic>
            <p:nvPicPr>
              <p:cNvPr id="52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745" y="5737914"/>
                <a:ext cx="3279845" cy="2364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44"/>
              <p:cNvSpPr txBox="1">
                <a:spLocks noChangeArrowheads="1"/>
              </p:cNvSpPr>
              <p:nvPr/>
            </p:nvSpPr>
            <p:spPr bwMode="auto">
              <a:xfrm>
                <a:off x="482852" y="5669165"/>
                <a:ext cx="510848" cy="400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kern="1200" dirty="0">
                    <a:solidFill>
                      <a:srgbClr val="004F8A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IR</a:t>
                </a:r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9" name="Прямая со стрелкой 18"/>
            <p:cNvCxnSpPr/>
            <p:nvPr/>
          </p:nvCxnSpPr>
          <p:spPr bwMode="auto">
            <a:xfrm flipV="1">
              <a:off x="1247830" y="4088796"/>
              <a:ext cx="1" cy="461464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24" descr="temp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" r="50342" b="52083"/>
            <a:stretch/>
          </p:blipFill>
          <p:spPr bwMode="auto">
            <a:xfrm>
              <a:off x="8087786" y="4353062"/>
              <a:ext cx="1681492" cy="173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Группа 22"/>
            <p:cNvGrpSpPr/>
            <p:nvPr/>
          </p:nvGrpSpPr>
          <p:grpSpPr>
            <a:xfrm>
              <a:off x="7158443" y="3113743"/>
              <a:ext cx="989440" cy="1023816"/>
              <a:chOff x="14404788" y="3554686"/>
              <a:chExt cx="1401435" cy="1394700"/>
            </a:xfrm>
          </p:grpSpPr>
          <p:sp>
            <p:nvSpPr>
              <p:cNvPr id="35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4445548" y="3580961"/>
                <a:ext cx="1223964" cy="1195388"/>
              </a:xfrm>
              <a:prstGeom prst="rect">
                <a:avLst/>
              </a:prstGeom>
              <a:solidFill>
                <a:srgbClr val="EAD57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pic>
            <p:nvPicPr>
              <p:cNvPr id="36" name="Picture 55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404788" y="3739195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59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707868" y="3599501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60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561043" y="3619952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61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864250" y="3554686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635284" y="4266305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4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523452" y="4405791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5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442894" y="4266306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6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91595" y="3607563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7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16200000">
                <a:off x="14636139" y="3946028"/>
                <a:ext cx="295380" cy="30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68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16200000">
                <a:off x="14928559" y="4357654"/>
                <a:ext cx="295380" cy="30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70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81247" y="4255754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7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02891" y="4457365"/>
                <a:ext cx="302739" cy="301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5683986" y="4300099"/>
                <a:ext cx="122237" cy="4778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pic>
            <p:nvPicPr>
              <p:cNvPr id="49" name="Picture 74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29877" y="4130388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75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21558" y="4616776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5056736" y="4790636"/>
                <a:ext cx="695326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4" name="TextBox 118"/>
            <p:cNvSpPr txBox="1">
              <a:spLocks noChangeArrowheads="1"/>
            </p:cNvSpPr>
            <p:nvPr/>
          </p:nvSpPr>
          <p:spPr bwMode="auto">
            <a:xfrm>
              <a:off x="7187220" y="2834320"/>
              <a:ext cx="921804" cy="2655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xtLst/>
          </p:spPr>
          <p:txBody>
            <a:bodyPr wrap="square" lIns="117308" tIns="58654" rIns="117308" bIns="58654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D</a:t>
              </a:r>
              <a:r>
                <a:rPr lang="ru-RU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&lt;</a:t>
              </a:r>
              <a:r>
                <a:rPr lang="ru-RU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200" b="1" dirty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30 nm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" name="Прямая со стрелкой 25"/>
            <p:cNvCxnSpPr>
              <a:cxnSpLocks noChangeShapeType="1"/>
            </p:cNvCxnSpPr>
            <p:nvPr/>
          </p:nvCxnSpPr>
          <p:spPr bwMode="auto">
            <a:xfrm flipH="1" flipV="1">
              <a:off x="6393160" y="3197375"/>
              <a:ext cx="725167" cy="40075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Прямая со стрелкой 26"/>
            <p:cNvCxnSpPr>
              <a:cxnSpLocks noChangeShapeType="1"/>
            </p:cNvCxnSpPr>
            <p:nvPr/>
          </p:nvCxnSpPr>
          <p:spPr bwMode="auto">
            <a:xfrm flipH="1">
              <a:off x="5889104" y="4028143"/>
              <a:ext cx="1135254" cy="427739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Прямая со стрелкой 27"/>
            <p:cNvCxnSpPr>
              <a:cxnSpLocks noChangeShapeType="1"/>
            </p:cNvCxnSpPr>
            <p:nvPr/>
          </p:nvCxnSpPr>
          <p:spPr bwMode="auto">
            <a:xfrm flipH="1">
              <a:off x="2233049" y="1850514"/>
              <a:ext cx="487" cy="282342"/>
            </a:xfrm>
            <a:prstGeom prst="straightConnector1">
              <a:avLst/>
            </a:prstGeom>
            <a:noFill/>
            <a:ln w="317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9" name="TextBox 61"/>
            <p:cNvSpPr txBox="1">
              <a:spLocks noChangeArrowheads="1"/>
            </p:cNvSpPr>
            <p:nvPr/>
          </p:nvSpPr>
          <p:spPr bwMode="auto">
            <a:xfrm>
              <a:off x="533148" y="592400"/>
              <a:ext cx="728119" cy="340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4F8A"/>
                  </a:solidFill>
                  <a:effectLst/>
                  <a:latin typeface="Calibri"/>
                  <a:ea typeface="Times New Roman"/>
                  <a:cs typeface="Times New Roman"/>
                </a:rPr>
                <a:t>AFM</a:t>
              </a:r>
              <a:endParaRPr lang="ru-RU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2268515" y="3689666"/>
              <a:ext cx="863219" cy="335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solidFill>
                    <a:srgbClr val="FF6600"/>
                  </a:solidFill>
                  <a:ea typeface="Times New Roman"/>
                  <a:cs typeface="Times New Roman"/>
                </a:rPr>
                <a:t>Son/n </a:t>
              </a:r>
              <a:r>
                <a:rPr lang="en-US" sz="1200" b="1" i="1" kern="12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C</a:t>
              </a:r>
              <a:r>
                <a:rPr lang="en-US" sz="1200" b="1" i="1" kern="1200" baseline="-250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70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flipV="1">
              <a:off x="1777087" y="3562842"/>
              <a:ext cx="282931" cy="403245"/>
            </a:xfrm>
            <a:prstGeom prst="line">
              <a:avLst/>
            </a:prstGeom>
            <a:ln w="25400">
              <a:solidFill>
                <a:srgbClr val="FF66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 bwMode="auto">
            <a:xfrm flipH="1">
              <a:off x="3080792" y="3396894"/>
              <a:ext cx="603250" cy="7495"/>
            </a:xfrm>
            <a:prstGeom prst="line">
              <a:avLst/>
            </a:prstGeom>
            <a:ln w="25400">
              <a:solidFill>
                <a:srgbClr val="FF66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8"/>
            <p:cNvGrpSpPr>
              <a:grpSpLocks/>
            </p:cNvGrpSpPr>
            <p:nvPr/>
          </p:nvGrpSpPr>
          <p:grpSpPr bwMode="auto">
            <a:xfrm>
              <a:off x="1956252" y="2497876"/>
              <a:ext cx="980388" cy="936745"/>
              <a:chOff x="4572" y="1389"/>
              <a:chExt cx="1379" cy="1378"/>
            </a:xfrm>
          </p:grpSpPr>
          <p:sp>
            <p:nvSpPr>
              <p:cNvPr id="79" name="Rectangle 39"/>
              <p:cNvSpPr>
                <a:spLocks noChangeArrowheads="1"/>
              </p:cNvSpPr>
              <p:nvPr/>
            </p:nvSpPr>
            <p:spPr bwMode="auto">
              <a:xfrm>
                <a:off x="4572" y="1389"/>
                <a:ext cx="1360" cy="1360"/>
              </a:xfrm>
              <a:prstGeom prst="rect">
                <a:avLst/>
              </a:prstGeom>
              <a:solidFill>
                <a:srgbClr val="DFBE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80" name="Group 44"/>
              <p:cNvGrpSpPr>
                <a:grpSpLocks/>
              </p:cNvGrpSpPr>
              <p:nvPr/>
            </p:nvGrpSpPr>
            <p:grpSpPr bwMode="auto">
              <a:xfrm rot="-5400000">
                <a:off x="5278" y="2134"/>
                <a:ext cx="698" cy="568"/>
                <a:chOff x="4572" y="3067"/>
                <a:chExt cx="698" cy="568"/>
              </a:xfrm>
            </p:grpSpPr>
            <p:pic>
              <p:nvPicPr>
                <p:cNvPr id="95" name="Picture 45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3" y="3067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6" name="Picture 4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" y="3158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7" name="Picture 47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4" y="3158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8" name="Picture 4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3" y="3294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1" name="Group 49"/>
              <p:cNvGrpSpPr>
                <a:grpSpLocks/>
              </p:cNvGrpSpPr>
              <p:nvPr/>
            </p:nvGrpSpPr>
            <p:grpSpPr bwMode="auto">
              <a:xfrm>
                <a:off x="5252" y="1389"/>
                <a:ext cx="699" cy="659"/>
                <a:chOff x="1396" y="3294"/>
                <a:chExt cx="699" cy="659"/>
              </a:xfrm>
            </p:grpSpPr>
            <p:grpSp>
              <p:nvGrpSpPr>
                <p:cNvPr id="89" name="Group 50"/>
                <p:cNvGrpSpPr>
                  <a:grpSpLocks/>
                </p:cNvGrpSpPr>
                <p:nvPr/>
              </p:nvGrpSpPr>
              <p:grpSpPr bwMode="auto">
                <a:xfrm>
                  <a:off x="1396" y="3294"/>
                  <a:ext cx="699" cy="613"/>
                  <a:chOff x="1396" y="3294"/>
                  <a:chExt cx="699" cy="613"/>
                </a:xfrm>
              </p:grpSpPr>
              <p:pic>
                <p:nvPicPr>
                  <p:cNvPr id="91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3" y="3566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59" y="3430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3" name="Picture 53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7" y="3294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4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6" y="3385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90" name="Picture 55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2" y="3612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2" name="Group 60"/>
              <p:cNvGrpSpPr>
                <a:grpSpLocks/>
              </p:cNvGrpSpPr>
              <p:nvPr/>
            </p:nvGrpSpPr>
            <p:grpSpPr bwMode="auto">
              <a:xfrm>
                <a:off x="4572" y="1842"/>
                <a:ext cx="789" cy="704"/>
                <a:chOff x="1941" y="2523"/>
                <a:chExt cx="789" cy="704"/>
              </a:xfrm>
            </p:grpSpPr>
            <p:pic>
              <p:nvPicPr>
                <p:cNvPr id="83" name="Picture 41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2" y="2523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4" name="Picture 42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1" y="2704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5" name="Picture 4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8" y="2750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6" name="Picture 57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4" y="2704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7" name="Picture 58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8" y="2523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8" name="Picture 5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1" y="2886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99" name="Группа 20500"/>
            <p:cNvGrpSpPr>
              <a:grpSpLocks/>
            </p:cNvGrpSpPr>
            <p:nvPr/>
          </p:nvGrpSpPr>
          <p:grpSpPr bwMode="auto">
            <a:xfrm>
              <a:off x="1817776" y="697553"/>
              <a:ext cx="1019214" cy="1152961"/>
              <a:chOff x="298809" y="4796498"/>
              <a:chExt cx="1768971" cy="1737497"/>
            </a:xfrm>
          </p:grpSpPr>
          <p:sp>
            <p:nvSpPr>
              <p:cNvPr id="100" name="Text Box 171"/>
              <p:cNvSpPr txBox="1">
                <a:spLocks noChangeArrowheads="1"/>
              </p:cNvSpPr>
              <p:nvPr/>
            </p:nvSpPr>
            <p:spPr bwMode="auto">
              <a:xfrm>
                <a:off x="1376918" y="5058885"/>
                <a:ext cx="690862" cy="27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ru-RU" sz="1200" b="1" dirty="0" smtClean="0"/>
                  <a:t>toluene</a:t>
                </a:r>
                <a:endParaRPr lang="ru-RU" altLang="ru-RU" sz="1200" b="1" dirty="0"/>
              </a:p>
            </p:txBody>
          </p:sp>
          <p:sp>
            <p:nvSpPr>
              <p:cNvPr id="101" name="Line 158"/>
              <p:cNvSpPr>
                <a:spLocks noChangeShapeType="1"/>
              </p:cNvSpPr>
              <p:nvPr/>
            </p:nvSpPr>
            <p:spPr bwMode="auto">
              <a:xfrm>
                <a:off x="451483" y="5364566"/>
                <a:ext cx="1198" cy="11239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Rectangle 159"/>
              <p:cNvSpPr>
                <a:spLocks noChangeArrowheads="1"/>
              </p:cNvSpPr>
              <p:nvPr/>
            </p:nvSpPr>
            <p:spPr bwMode="auto">
              <a:xfrm>
                <a:off x="451483" y="5739225"/>
                <a:ext cx="956087" cy="74932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ru-RU" sz="2400"/>
              </a:p>
            </p:txBody>
          </p:sp>
          <p:sp>
            <p:nvSpPr>
              <p:cNvPr id="103" name="Rectangle 160"/>
              <p:cNvSpPr>
                <a:spLocks noChangeArrowheads="1"/>
              </p:cNvSpPr>
              <p:nvPr/>
            </p:nvSpPr>
            <p:spPr bwMode="auto">
              <a:xfrm>
                <a:off x="451483" y="5614340"/>
                <a:ext cx="956087" cy="149604"/>
              </a:xfrm>
              <a:prstGeom prst="rect">
                <a:avLst/>
              </a:prstGeom>
              <a:solidFill>
                <a:srgbClr val="A8007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104" name="Line 161"/>
              <p:cNvSpPr>
                <a:spLocks noChangeShapeType="1"/>
              </p:cNvSpPr>
              <p:nvPr/>
            </p:nvSpPr>
            <p:spPr bwMode="auto">
              <a:xfrm>
                <a:off x="1406371" y="5364564"/>
                <a:ext cx="1198" cy="11239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Text Box 162"/>
              <p:cNvSpPr txBox="1">
                <a:spLocks noChangeArrowheads="1"/>
              </p:cNvSpPr>
              <p:nvPr/>
            </p:nvSpPr>
            <p:spPr bwMode="auto">
              <a:xfrm>
                <a:off x="507792" y="6176323"/>
                <a:ext cx="756003" cy="357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000" dirty="0"/>
                  <a:t>H</a:t>
                </a:r>
                <a:r>
                  <a:rPr lang="en-US" altLang="ru-RU" sz="1000" baseline="-25000" dirty="0"/>
                  <a:t>2</a:t>
                </a:r>
                <a:r>
                  <a:rPr lang="en-US" altLang="ru-RU" sz="1000" dirty="0"/>
                  <a:t>O</a:t>
                </a:r>
              </a:p>
            </p:txBody>
          </p:sp>
          <p:sp>
            <p:nvSpPr>
              <p:cNvPr id="106" name="Line 163"/>
              <p:cNvSpPr>
                <a:spLocks noChangeShapeType="1"/>
              </p:cNvSpPr>
              <p:nvPr/>
            </p:nvSpPr>
            <p:spPr bwMode="auto">
              <a:xfrm>
                <a:off x="824093" y="5114791"/>
                <a:ext cx="105433" cy="9366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Line 164"/>
              <p:cNvSpPr>
                <a:spLocks noChangeShapeType="1"/>
              </p:cNvSpPr>
              <p:nvPr/>
            </p:nvSpPr>
            <p:spPr bwMode="auto">
              <a:xfrm flipH="1">
                <a:off x="929526" y="5114793"/>
                <a:ext cx="159347" cy="9366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Line 165"/>
              <p:cNvSpPr>
                <a:spLocks noChangeShapeType="1"/>
              </p:cNvSpPr>
              <p:nvPr/>
            </p:nvSpPr>
            <p:spPr bwMode="auto">
              <a:xfrm flipH="1">
                <a:off x="1300938" y="5364564"/>
                <a:ext cx="237225" cy="3122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Text Box 173"/>
              <p:cNvSpPr txBox="1">
                <a:spLocks noChangeArrowheads="1"/>
              </p:cNvSpPr>
              <p:nvPr/>
            </p:nvSpPr>
            <p:spPr bwMode="auto">
              <a:xfrm>
                <a:off x="298809" y="4796498"/>
                <a:ext cx="879727" cy="27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ru-RU" sz="1200" b="1" dirty="0"/>
                  <a:t>ultrasound</a:t>
                </a:r>
                <a:endParaRPr lang="ru-RU" altLang="ru-RU" sz="1200" b="1" dirty="0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6786548" y="4009237"/>
              <a:ext cx="1230831" cy="322519"/>
            </a:xfrm>
            <a:prstGeom prst="rect">
              <a:avLst/>
            </a:prstGeom>
          </p:spPr>
          <p:txBody>
            <a:bodyPr wrap="square" lIns="117308" tIns="58654" rIns="117308" bIns="58654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NMP/n</a:t>
              </a:r>
              <a:r>
                <a:rPr lang="ru-RU" sz="1200" b="1" kern="12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C</a:t>
              </a:r>
              <a:r>
                <a:rPr lang="ru-RU" sz="1200" b="1" kern="1200" baseline="-250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60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78" name="Группа 177"/>
            <p:cNvGrpSpPr/>
            <p:nvPr/>
          </p:nvGrpSpPr>
          <p:grpSpPr>
            <a:xfrm>
              <a:off x="8310681" y="2179806"/>
              <a:ext cx="1470696" cy="1448574"/>
              <a:chOff x="8500933" y="3165440"/>
              <a:chExt cx="1371879" cy="1387360"/>
            </a:xfrm>
          </p:grpSpPr>
          <p:grpSp>
            <p:nvGrpSpPr>
              <p:cNvPr id="128" name="Группа 78"/>
              <p:cNvGrpSpPr>
                <a:grpSpLocks/>
              </p:cNvGrpSpPr>
              <p:nvPr/>
            </p:nvGrpSpPr>
            <p:grpSpPr bwMode="auto">
              <a:xfrm>
                <a:off x="8500933" y="3388683"/>
                <a:ext cx="1200970" cy="1164117"/>
                <a:chOff x="165215" y="1518556"/>
                <a:chExt cx="2335889" cy="1887973"/>
              </a:xfrm>
            </p:grpSpPr>
            <p:grpSp>
              <p:nvGrpSpPr>
                <p:cNvPr id="129" name="Группа 35"/>
                <p:cNvGrpSpPr>
                  <a:grpSpLocks noChangeAspect="1"/>
                </p:cNvGrpSpPr>
                <p:nvPr/>
              </p:nvGrpSpPr>
              <p:grpSpPr bwMode="auto">
                <a:xfrm>
                  <a:off x="1730803" y="1642090"/>
                  <a:ext cx="392971" cy="296735"/>
                  <a:chOff x="3551783" y="2325035"/>
                  <a:chExt cx="1520280" cy="1103965"/>
                </a:xfrm>
              </p:grpSpPr>
              <p:sp>
                <p:nvSpPr>
                  <p:cNvPr id="142" name="Блок-схема: ручной ввод 141"/>
                  <p:cNvSpPr/>
                  <p:nvPr/>
                </p:nvSpPr>
                <p:spPr>
                  <a:xfrm>
                    <a:off x="3990506" y="2936876"/>
                    <a:ext cx="886944" cy="204093"/>
                  </a:xfrm>
                  <a:prstGeom prst="flowChartManualInput">
                    <a:avLst/>
                  </a:prstGeom>
                  <a:solidFill>
                    <a:srgbClr val="FF9900"/>
                  </a:solidFill>
                  <a:ln>
                    <a:solidFill>
                      <a:srgbClr val="FF9900"/>
                    </a:solidFill>
                  </a:ln>
                  <a:scene3d>
                    <a:camera prst="orthographicFront">
                      <a:rot lat="0" lon="0" rev="18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000"/>
                  </a:p>
                </p:txBody>
              </p:sp>
              <p:sp>
                <p:nvSpPr>
                  <p:cNvPr id="143" name="Пирог 142"/>
                  <p:cNvSpPr/>
                  <p:nvPr/>
                </p:nvSpPr>
                <p:spPr>
                  <a:xfrm>
                    <a:off x="3766920" y="2792203"/>
                    <a:ext cx="442086" cy="578489"/>
                  </a:xfrm>
                  <a:prstGeom prst="pie">
                    <a:avLst>
                      <a:gd name="adj1" fmla="val 19805408"/>
                      <a:gd name="adj2" fmla="val 9164580"/>
                    </a:avLst>
                  </a:prstGeom>
                  <a:solidFill>
                    <a:srgbClr val="FF9900"/>
                  </a:solidFill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4" name="Пирог 143"/>
                  <p:cNvSpPr/>
                  <p:nvPr/>
                </p:nvSpPr>
                <p:spPr>
                  <a:xfrm>
                    <a:off x="4503729" y="2266842"/>
                    <a:ext cx="558749" cy="613907"/>
                  </a:xfrm>
                  <a:prstGeom prst="pie">
                    <a:avLst>
                      <a:gd name="adj1" fmla="val 19249807"/>
                      <a:gd name="adj2" fmla="val 8400169"/>
                    </a:avLst>
                  </a:prstGeom>
                  <a:solidFill>
                    <a:srgbClr val="FF9900"/>
                  </a:solidFill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Блок-схема: память с прямым доступом 144"/>
                  <p:cNvSpPr/>
                  <p:nvPr/>
                </p:nvSpPr>
                <p:spPr>
                  <a:xfrm>
                    <a:off x="3551783" y="2325035"/>
                    <a:ext cx="1519647" cy="864002"/>
                  </a:xfrm>
                  <a:prstGeom prst="flowChartMagneticDrum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126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000"/>
                  </a:p>
                </p:txBody>
              </p:sp>
            </p:grpSp>
            <p:sp>
              <p:nvSpPr>
                <p:cNvPr id="130" name="Пирог 129"/>
                <p:cNvSpPr/>
                <p:nvPr/>
              </p:nvSpPr>
              <p:spPr bwMode="auto">
                <a:xfrm>
                  <a:off x="1311864" y="1582022"/>
                  <a:ext cx="347580" cy="404596"/>
                </a:xfrm>
                <a:prstGeom prst="pie">
                  <a:avLst>
                    <a:gd name="adj1" fmla="val 1846864"/>
                    <a:gd name="adj2" fmla="val 11903125"/>
                  </a:avLst>
                </a:prstGeom>
                <a:solidFill>
                  <a:srgbClr val="66CCFF"/>
                </a:solidFill>
                <a:ln>
                  <a:solidFill>
                    <a:srgbClr val="66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Пирог 130"/>
                <p:cNvSpPr/>
                <p:nvPr/>
              </p:nvSpPr>
              <p:spPr bwMode="auto">
                <a:xfrm>
                  <a:off x="899592" y="1534060"/>
                  <a:ext cx="381818" cy="327118"/>
                </a:xfrm>
                <a:prstGeom prst="pie">
                  <a:avLst>
                    <a:gd name="adj1" fmla="val 2106443"/>
                    <a:gd name="adj2" fmla="val 14498814"/>
                  </a:avLst>
                </a:prstGeom>
                <a:solidFill>
                  <a:srgbClr val="66CCFF"/>
                </a:solidFill>
                <a:ln>
                  <a:solidFill>
                    <a:srgbClr val="66CCFF"/>
                  </a:solidFill>
                </a:ln>
                <a:scene3d>
                  <a:camera prst="orthographicFront">
                    <a:rot lat="0" lon="0" rev="1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Скругленный прямоугольник 131"/>
                <p:cNvSpPr/>
                <p:nvPr/>
              </p:nvSpPr>
              <p:spPr bwMode="auto">
                <a:xfrm>
                  <a:off x="965958" y="1693039"/>
                  <a:ext cx="441632" cy="204426"/>
                </a:xfrm>
                <a:prstGeom prst="roundRect">
                  <a:avLst/>
                </a:prstGeom>
                <a:solidFill>
                  <a:srgbClr val="66CCFF"/>
                </a:solidFill>
                <a:ln>
                  <a:solidFill>
                    <a:srgbClr val="66CCFF"/>
                  </a:solidFill>
                </a:ln>
                <a:scene3d>
                  <a:camera prst="orthographicFront">
                    <a:rot lat="0" lon="0" rev="9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3" name="Блок-схема: память с прямым доступом 132"/>
                <p:cNvSpPr/>
                <p:nvPr/>
              </p:nvSpPr>
              <p:spPr bwMode="auto">
                <a:xfrm>
                  <a:off x="903393" y="1597608"/>
                  <a:ext cx="760360" cy="321264"/>
                </a:xfrm>
                <a:prstGeom prst="flowChartMagneticDrum">
                  <a:avLst/>
                </a:prstGeom>
                <a:noFill/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20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4" name="Блок-схема: магнитный диск 133"/>
                <p:cNvSpPr/>
                <p:nvPr/>
              </p:nvSpPr>
              <p:spPr bwMode="auto">
                <a:xfrm>
                  <a:off x="1434072" y="2324576"/>
                  <a:ext cx="484074" cy="664807"/>
                </a:xfrm>
                <a:prstGeom prst="flowChartMagneticDisk">
                  <a:avLst/>
                </a:prstGeom>
                <a:solidFill>
                  <a:srgbClr val="FFCC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5" name="Блок-схема: магнитный диск 134"/>
                <p:cNvSpPr/>
                <p:nvPr/>
              </p:nvSpPr>
              <p:spPr bwMode="auto">
                <a:xfrm>
                  <a:off x="1443133" y="2101971"/>
                  <a:ext cx="484074" cy="453783"/>
                </a:xfrm>
                <a:prstGeom prst="flowChartMagneticDisk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6" name="Блок-схема: перфолента 135"/>
                <p:cNvSpPr/>
                <p:nvPr/>
              </p:nvSpPr>
              <p:spPr bwMode="auto">
                <a:xfrm>
                  <a:off x="1290355" y="2118860"/>
                  <a:ext cx="507998" cy="36002"/>
                </a:xfrm>
                <a:prstGeom prst="flowChartPunchedTape">
                  <a:avLst/>
                </a:prstGeom>
                <a:solidFill>
                  <a:srgbClr val="CCECFF"/>
                </a:solidFill>
                <a:ln>
                  <a:solidFill>
                    <a:srgbClr val="66CCFF"/>
                  </a:solidFill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7" name="Блок-схема: перфолента 136"/>
                <p:cNvSpPr>
                  <a:spLocks/>
                </p:cNvSpPr>
                <p:nvPr/>
              </p:nvSpPr>
              <p:spPr bwMode="auto">
                <a:xfrm>
                  <a:off x="1578397" y="2154870"/>
                  <a:ext cx="474445" cy="26061"/>
                </a:xfrm>
                <a:prstGeom prst="flowChartPunchedTape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cxnSp>
              <p:nvCxnSpPr>
                <p:cNvPr id="138" name="Прямая соединительная линия 137"/>
                <p:cNvCxnSpPr/>
                <p:nvPr/>
              </p:nvCxnSpPr>
              <p:spPr bwMode="auto">
                <a:xfrm flipV="1">
                  <a:off x="1169494" y="2631019"/>
                  <a:ext cx="347169" cy="4272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 bwMode="auto">
                <a:xfrm flipH="1">
                  <a:off x="2049876" y="1518556"/>
                  <a:ext cx="144429" cy="2364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822116" y="1555822"/>
                  <a:ext cx="767614" cy="399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sz="1000" b="1" dirty="0"/>
                    <a:t>H</a:t>
                  </a:r>
                  <a:r>
                    <a:rPr lang="en-US" altLang="ru-RU" sz="1000" b="1" baseline="-25000" dirty="0"/>
                    <a:t>2</a:t>
                  </a:r>
                  <a:r>
                    <a:rPr lang="en-US" altLang="ru-RU" sz="1000" b="1" dirty="0"/>
                    <a:t>O</a:t>
                  </a:r>
                  <a:endParaRPr lang="ru-RU" altLang="ru-RU" sz="1000" b="1" dirty="0"/>
                </a:p>
              </p:txBody>
            </p:sp>
            <p:sp>
              <p:nvSpPr>
                <p:cNvPr id="141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165215" y="3007206"/>
                  <a:ext cx="2335889" cy="399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sz="1000" b="1" dirty="0"/>
                    <a:t>NMP&lt; </a:t>
                  </a:r>
                  <a:r>
                    <a:rPr lang="en-US" altLang="ru-RU" sz="1000" b="1" dirty="0" smtClean="0"/>
                    <a:t>0.005 </a:t>
                  </a:r>
                  <a:r>
                    <a:rPr lang="en-US" altLang="ru-RU" sz="1000" b="1" dirty="0" err="1" smtClean="0"/>
                    <a:t>Vol</a:t>
                  </a:r>
                  <a:r>
                    <a:rPr lang="ru-RU" altLang="ru-RU" sz="1000" b="1" dirty="0" smtClean="0"/>
                    <a:t>.</a:t>
                  </a:r>
                  <a:r>
                    <a:rPr lang="en-US" altLang="ru-RU" sz="1000" b="1" dirty="0"/>
                    <a:t>% </a:t>
                  </a:r>
                  <a:endParaRPr lang="ru-RU" altLang="ru-RU" sz="1000" b="1" dirty="0"/>
                </a:p>
              </p:txBody>
            </p:sp>
          </p:grpSp>
          <p:sp>
            <p:nvSpPr>
              <p:cNvPr id="177" name="Прямоугольник 176"/>
              <p:cNvSpPr/>
              <p:nvPr/>
            </p:nvSpPr>
            <p:spPr>
              <a:xfrm>
                <a:off x="9325606" y="3165440"/>
                <a:ext cx="54720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1000" b="1" dirty="0"/>
                  <a:t>NMP</a:t>
                </a:r>
                <a:endParaRPr lang="ru-RU" sz="1000" dirty="0"/>
              </a:p>
            </p:txBody>
          </p:sp>
        </p:grpSp>
        <p:cxnSp>
          <p:nvCxnSpPr>
            <p:cNvPr id="181" name="Прямая со стрелкой 180"/>
            <p:cNvCxnSpPr>
              <a:cxnSpLocks noChangeShapeType="1"/>
            </p:cNvCxnSpPr>
            <p:nvPr/>
          </p:nvCxnSpPr>
          <p:spPr bwMode="auto">
            <a:xfrm>
              <a:off x="8073061" y="4046100"/>
              <a:ext cx="279752" cy="303387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83" name="Прямая со стрелкой 182"/>
            <p:cNvCxnSpPr>
              <a:cxnSpLocks noChangeShapeType="1"/>
            </p:cNvCxnSpPr>
            <p:nvPr/>
          </p:nvCxnSpPr>
          <p:spPr bwMode="auto">
            <a:xfrm flipH="1">
              <a:off x="8174847" y="3237450"/>
              <a:ext cx="647371" cy="5611"/>
            </a:xfrm>
            <a:prstGeom prst="straightConnector1">
              <a:avLst/>
            </a:prstGeom>
            <a:noFill/>
            <a:ln w="317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01" name="Прямая со стрелкой 200"/>
            <p:cNvCxnSpPr>
              <a:cxnSpLocks noChangeShapeType="1"/>
            </p:cNvCxnSpPr>
            <p:nvPr/>
          </p:nvCxnSpPr>
          <p:spPr bwMode="auto">
            <a:xfrm flipH="1" flipV="1">
              <a:off x="6795859" y="2664664"/>
              <a:ext cx="362584" cy="415534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18" name="TextBox 61"/>
            <p:cNvSpPr txBox="1">
              <a:spLocks noChangeArrowheads="1"/>
            </p:cNvSpPr>
            <p:nvPr/>
          </p:nvSpPr>
          <p:spPr bwMode="auto">
            <a:xfrm>
              <a:off x="9024758" y="3967155"/>
              <a:ext cx="728119" cy="340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4F8A"/>
                  </a:solidFill>
                  <a:effectLst/>
                  <a:latin typeface="Calibri"/>
                  <a:ea typeface="Times New Roman"/>
                  <a:cs typeface="Times New Roman"/>
                </a:rPr>
                <a:t>AFM</a:t>
              </a:r>
              <a:endParaRPr lang="ru-RU" sz="1400" dirty="0">
                <a:effectLst/>
                <a:latin typeface="Times New Roman"/>
                <a:ea typeface="Times New Roman"/>
              </a:endParaRP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5605762"/>
                </p:ext>
              </p:extLst>
            </p:nvPr>
          </p:nvGraphicFramePr>
          <p:xfrm>
            <a:off x="2854225" y="4169771"/>
            <a:ext cx="2795495" cy="2259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5" name="Graph" r:id="rId20" imgW="3749760" imgH="3031200" progId="Origin50.Graph">
                    <p:embed/>
                  </p:oleObj>
                </mc:Choice>
                <mc:Fallback>
                  <p:oleObj name="Graph" r:id="rId20" imgW="3749760" imgH="30312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4225" y="4169771"/>
                          <a:ext cx="2795495" cy="2259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5" name="Рисунок 114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5255480" y="4714545"/>
              <a:ext cx="2505832" cy="2054320"/>
            </a:xfrm>
            <a:prstGeom prst="rect">
              <a:avLst/>
            </a:prstGeom>
          </p:spPr>
        </p:pic>
        <p:sp>
          <p:nvSpPr>
            <p:cNvPr id="122" name="Прямоугольник 121"/>
            <p:cNvSpPr/>
            <p:nvPr/>
          </p:nvSpPr>
          <p:spPr>
            <a:xfrm>
              <a:off x="7354301" y="4210988"/>
              <a:ext cx="8290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FF6600"/>
                  </a:solidFill>
                  <a:ea typeface="Times New Roman"/>
                  <a:cs typeface="Times New Roman"/>
                </a:rPr>
                <a:t>NMP/n</a:t>
              </a:r>
              <a:r>
                <a:rPr lang="ru-RU" sz="1200" b="1" dirty="0">
                  <a:solidFill>
                    <a:srgbClr val="FF6600"/>
                  </a:solidFill>
                  <a:ea typeface="Times New Roman"/>
                  <a:cs typeface="Times New Roman"/>
                </a:rPr>
                <a:t>C</a:t>
              </a:r>
              <a:r>
                <a:rPr lang="en-US" sz="1200" b="1" baseline="-25000" dirty="0">
                  <a:solidFill>
                    <a:srgbClr val="FF6600"/>
                  </a:solidFill>
                  <a:ea typeface="Times New Roman"/>
                  <a:cs typeface="Times New Roman"/>
                </a:rPr>
                <a:t>7</a:t>
              </a:r>
              <a:r>
                <a:rPr lang="ru-RU" sz="1200" b="1" baseline="-25000" dirty="0">
                  <a:solidFill>
                    <a:srgbClr val="FF6600"/>
                  </a:solidFill>
                  <a:ea typeface="Times New Roman"/>
                  <a:cs typeface="Times New Roman"/>
                </a:rPr>
                <a:t>0</a:t>
              </a:r>
              <a:endParaRPr lang="ru-RU" sz="1200" dirty="0">
                <a:latin typeface="Times New Roman"/>
                <a:ea typeface="Times New Roman"/>
              </a:endParaRPr>
            </a:p>
          </p:txBody>
        </p:sp>
        <p:cxnSp>
          <p:nvCxnSpPr>
            <p:cNvPr id="124" name="Прямая со стрелкой 123"/>
            <p:cNvCxnSpPr>
              <a:cxnSpLocks noChangeShapeType="1"/>
            </p:cNvCxnSpPr>
            <p:nvPr/>
          </p:nvCxnSpPr>
          <p:spPr bwMode="auto">
            <a:xfrm flipH="1">
              <a:off x="6715769" y="4369032"/>
              <a:ext cx="296424" cy="477309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6" name="Прямая со стрелкой 125"/>
            <p:cNvCxnSpPr>
              <a:cxnSpLocks noChangeShapeType="1"/>
            </p:cNvCxnSpPr>
            <p:nvPr/>
          </p:nvCxnSpPr>
          <p:spPr bwMode="auto">
            <a:xfrm>
              <a:off x="2991858" y="3586822"/>
              <a:ext cx="390559" cy="410690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46" name="TextBox 9233"/>
            <p:cNvSpPr txBox="1">
              <a:spLocks noChangeArrowheads="1"/>
            </p:cNvSpPr>
            <p:nvPr/>
          </p:nvSpPr>
          <p:spPr bwMode="auto">
            <a:xfrm>
              <a:off x="6730959" y="4846341"/>
              <a:ext cx="14570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i="1" kern="1200" dirty="0">
                  <a:solidFill>
                    <a:srgbClr val="0070C0"/>
                  </a:solidFill>
                  <a:effectLst/>
                  <a:latin typeface="Century Schoolbook"/>
                  <a:ea typeface="Times New Roman"/>
                  <a:cs typeface="Times New Roman"/>
                </a:rPr>
                <a:t>In </a:t>
              </a:r>
              <a:r>
                <a:rPr lang="en-US" sz="1200" b="1" i="1" dirty="0" smtClean="0">
                  <a:solidFill>
                    <a:srgbClr val="0070C0"/>
                  </a:solidFill>
                  <a:latin typeface="Century Schoolbook"/>
                  <a:ea typeface="Times New Roman"/>
                  <a:cs typeface="Times New Roman"/>
                </a:rPr>
                <a:t>physiological</a:t>
              </a:r>
              <a:r>
                <a:rPr lang="en-US" sz="1200" b="1" i="1" kern="1200" dirty="0" smtClean="0">
                  <a:solidFill>
                    <a:srgbClr val="0070C0"/>
                  </a:solidFill>
                  <a:effectLst/>
                  <a:latin typeface="Century Schoolbook"/>
                  <a:ea typeface="Times New Roman"/>
                  <a:cs typeface="Times New Roman"/>
                </a:rPr>
                <a:t> </a:t>
              </a:r>
              <a:r>
                <a:rPr lang="en-US" sz="1200" b="1" i="1" kern="1200" dirty="0">
                  <a:solidFill>
                    <a:srgbClr val="0070C0"/>
                  </a:solidFill>
                  <a:effectLst/>
                  <a:latin typeface="Century Schoolbook"/>
                  <a:ea typeface="Times New Roman"/>
                  <a:cs typeface="Times New Roman"/>
                </a:rPr>
                <a:t>solution</a:t>
              </a:r>
              <a:endParaRPr lang="ru-RU" sz="1200" dirty="0">
                <a:solidFill>
                  <a:srgbClr val="0070C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7226702" y="5222617"/>
              <a:ext cx="5613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 b="1" i="1" kern="1200" dirty="0" err="1" smtClean="0">
                  <a:solidFill>
                    <a:srgbClr val="0070C0"/>
                  </a:solidFill>
                  <a:effectLst/>
                  <a:latin typeface="Century Schoolbook"/>
                  <a:ea typeface="Times New Roman"/>
                  <a:cs typeface="Times New Roman"/>
                </a:rPr>
                <a:t>NaCl</a:t>
              </a:r>
              <a:endParaRPr lang="ru-RU" sz="1100" dirty="0">
                <a:solidFill>
                  <a:srgbClr val="0070C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2181621" y="121069"/>
              <a:ext cx="6349568" cy="487785"/>
            </a:xfrm>
            <a:prstGeom prst="rect">
              <a:avLst/>
            </a:prstGeom>
          </p:spPr>
          <p:txBody>
            <a:bodyPr wrap="square" lIns="117308" tIns="58654" rIns="117308" bIns="58654">
              <a:spAutoFit/>
            </a:bodyPr>
            <a:lstStyle/>
            <a:p>
              <a:pPr algn="ctr"/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Structure of fullerene water solutions</a:t>
              </a:r>
              <a:endParaRPr lang="ru-RU" sz="2400" dirty="0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2666020" y="6560733"/>
              <a:ext cx="721054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Y. </a:t>
              </a:r>
              <a:r>
                <a:rPr lang="en-US" altLang="ru-RU" sz="12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Prylutskyy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V. </a:t>
              </a:r>
              <a:r>
                <a:rPr lang="en-US" altLang="ru-RU" sz="12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Petrenko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O. </a:t>
              </a:r>
              <a:r>
                <a:rPr lang="en-US" altLang="ru-RU" sz="12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Ivankov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O. </a:t>
              </a:r>
              <a:r>
                <a:rPr lang="en-US" altLang="ru-RU" sz="12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Kyzyma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et al</a:t>
              </a:r>
              <a:r>
                <a:rPr lang="ru-RU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Langmuir 30 </a:t>
              </a:r>
              <a:r>
                <a:rPr lang="ru-RU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2014</a:t>
              </a:r>
              <a:r>
                <a:rPr lang="ru-RU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en-US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3967</a:t>
              </a:r>
              <a:r>
                <a:rPr lang="en-US" altLang="ru-RU" sz="1200" b="1" i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000" b="1" i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ru-RU" sz="1000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1125770" y="1944206"/>
              <a:ext cx="7869673" cy="31085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990033"/>
              </a:solidFill>
            </a:ln>
          </p:spPr>
          <p:txBody>
            <a:bodyPr wrap="square">
              <a:spAutoFit/>
            </a:bodyPr>
            <a:lstStyle/>
            <a:p>
              <a:pPr marL="457200" lvl="3" indent="-457200">
                <a:buFont typeface="Wingdings" panose="05000000000000000000" pitchFamily="2" charset="2"/>
                <a:buChar char="Ø"/>
              </a:pPr>
              <a:endParaRPr lang="ru-RU" sz="2800" b="1" dirty="0" smtClean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457200" lvl="3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The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cluster formation under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various conditions (temperature, ionic strength, pH) in aqueous colloidal solutions of fullerenes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were described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in detail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.</a:t>
              </a:r>
            </a:p>
            <a:p>
              <a:pPr marL="457200" lvl="3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 Cluster stabilization mechanism 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was identified.</a:t>
              </a:r>
              <a:endParaRPr lang="ru-RU" sz="2200" b="1" dirty="0" smtClean="0">
                <a:solidFill>
                  <a:srgbClr val="7030A0"/>
                </a:solidFill>
                <a:latin typeface="Garamond" pitchFamily="18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8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0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914134" cy="6885192"/>
            <a:chOff x="0" y="0"/>
            <a:chExt cx="9914134" cy="688519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43" name="Прямоугольник 42"/>
            <p:cNvSpPr/>
            <p:nvPr/>
          </p:nvSpPr>
          <p:spPr>
            <a:xfrm>
              <a:off x="8134" y="0"/>
              <a:ext cx="9906000" cy="6885192"/>
            </a:xfrm>
            <a:prstGeom prst="rect">
              <a:avLst/>
            </a:prstGeom>
            <a:gradFill flip="none" rotWithShape="1">
              <a:gsLst>
                <a:gs pos="71000">
                  <a:schemeClr val="bg1"/>
                </a:gs>
                <a:gs pos="99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231020" y="188640"/>
              <a:ext cx="5818324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Fullerene-based antitumor complexes</a:t>
              </a:r>
              <a:endParaRPr lang="ru-RU" alt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461442" y="1083151"/>
              <a:ext cx="2983115" cy="4968433"/>
              <a:chOff x="3440832" y="1445615"/>
              <a:chExt cx="2983115" cy="4968433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0832" y="2309711"/>
                <a:ext cx="2983115" cy="2303774"/>
              </a:xfrm>
              <a:prstGeom prst="rect">
                <a:avLst/>
              </a:prstGeom>
            </p:spPr>
          </p:pic>
          <p:pic>
            <p:nvPicPr>
              <p:cNvPr id="14" name="Picture 33" descr="image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51893" y="1445615"/>
                <a:ext cx="1014882" cy="798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4749908" y="1881101"/>
                <a:ext cx="1332177" cy="3968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ru-RU" sz="2000" b="1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altLang="ru-RU" sz="2000" b="1" baseline="-25000" dirty="0"/>
                  <a:t>6</a:t>
                </a:r>
                <a:r>
                  <a:rPr lang="en-US" altLang="ru-RU" sz="2000" b="1" dirty="0">
                    <a:solidFill>
                      <a:srgbClr val="00B050"/>
                    </a:solidFill>
                  </a:rPr>
                  <a:t>Cl</a:t>
                </a:r>
                <a:r>
                  <a:rPr lang="en-US" altLang="ru-RU" sz="2000" b="1" baseline="-25000" dirty="0"/>
                  <a:t>2</a:t>
                </a:r>
                <a:r>
                  <a:rPr lang="en-US" altLang="ru-RU" sz="2000" b="1" dirty="0">
                    <a:solidFill>
                      <a:srgbClr val="0000FF"/>
                    </a:solidFill>
                  </a:rPr>
                  <a:t>N</a:t>
                </a:r>
                <a:r>
                  <a:rPr lang="en-US" altLang="ru-RU" sz="2000" b="1" baseline="-25000" dirty="0"/>
                  <a:t>2</a:t>
                </a:r>
                <a:r>
                  <a:rPr lang="en-US" altLang="ru-RU" sz="2000" b="1" dirty="0">
                    <a:solidFill>
                      <a:srgbClr val="006699"/>
                    </a:solidFill>
                  </a:rPr>
                  <a:t>Pt</a:t>
                </a:r>
                <a:endParaRPr lang="ru-RU" altLang="ru-RU" sz="2000" b="1" dirty="0">
                  <a:solidFill>
                    <a:srgbClr val="006699"/>
                  </a:solidFill>
                </a:endParaRPr>
              </a:p>
            </p:txBody>
          </p:sp>
          <p:pic>
            <p:nvPicPr>
              <p:cNvPr id="23" name="Рисунок 22"/>
              <p:cNvPicPr preferRelativeResize="0">
                <a:picLocks/>
              </p:cNvPicPr>
              <p:nvPr/>
            </p:nvPicPr>
            <p:blipFill>
              <a:blip r:embed="rId6">
                <a:lum bright="-30000" contrast="70000"/>
              </a:blip>
              <a:srcRect l="7050" t="10555" r="10336" b="4309"/>
              <a:stretch>
                <a:fillRect/>
              </a:stretch>
            </p:blipFill>
            <p:spPr bwMode="auto">
              <a:xfrm>
                <a:off x="3535700" y="4469951"/>
                <a:ext cx="2744082" cy="1944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4907741" y="1517623"/>
                <a:ext cx="1010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err="1">
                    <a:solidFill>
                      <a:srgbClr val="0070C0"/>
                    </a:solidFill>
                  </a:rPr>
                  <a:t>Cisplatin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440832" y="1700808"/>
              <a:ext cx="0" cy="3999609"/>
            </a:xfrm>
            <a:prstGeom prst="line">
              <a:avLst/>
            </a:prstGeom>
            <a:ln w="254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841166"/>
                </p:ext>
              </p:extLst>
            </p:nvPr>
          </p:nvGraphicFramePr>
          <p:xfrm>
            <a:off x="56852" y="3353176"/>
            <a:ext cx="3455988" cy="268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4" name="Graph" r:id="rId7" imgW="3813120" imgH="2959200" progId="Origin50.Graph">
                    <p:embed/>
                  </p:oleObj>
                </mc:Choice>
                <mc:Fallback>
                  <p:oleObj name="Graph" r:id="rId7" imgW="3813120" imgH="2959200" progId="Origin50.Graph">
                    <p:embed/>
                    <p:pic>
                      <p:nvPicPr>
                        <p:cNvPr id="0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52" y="3353176"/>
                          <a:ext cx="3455988" cy="2686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424" name="Picture 88" descr="Картинки по запросу Landomycin 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19266">
              <a:off x="1782280" y="836712"/>
              <a:ext cx="1557601" cy="155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Группа 25"/>
            <p:cNvGrpSpPr/>
            <p:nvPr/>
          </p:nvGrpSpPr>
          <p:grpSpPr>
            <a:xfrm>
              <a:off x="61542" y="1167809"/>
              <a:ext cx="3425600" cy="2664519"/>
              <a:chOff x="-15552" y="1052513"/>
              <a:chExt cx="3425600" cy="2664519"/>
            </a:xfrm>
          </p:grpSpPr>
          <p:graphicFrame>
            <p:nvGraphicFramePr>
              <p:cNvPr id="25" name="Объект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6715229"/>
                  </p:ext>
                </p:extLst>
              </p:nvPr>
            </p:nvGraphicFramePr>
            <p:xfrm>
              <a:off x="-15552" y="1052513"/>
              <a:ext cx="3425600" cy="26645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65" name="Graph" r:id="rId10" imgW="3693600" imgH="2872800" progId="Origin50.Graph">
                      <p:embed/>
                    </p:oleObj>
                  </mc:Choice>
                  <mc:Fallback>
                    <p:oleObj name="Graph" r:id="rId10" imgW="3693600" imgH="2872800" progId="Origin50.Graph">
                      <p:embed/>
                      <p:pic>
                        <p:nvPicPr>
                          <p:cNvPr id="0" name="Объект 4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5552" y="1052513"/>
                            <a:ext cx="3425600" cy="26645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TextBox 54"/>
              <p:cNvSpPr txBox="1"/>
              <p:nvPr/>
            </p:nvSpPr>
            <p:spPr>
              <a:xfrm>
                <a:off x="709917" y="2771296"/>
                <a:ext cx="7210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1400" baseline="-25000" dirty="0" smtClean="0">
                    <a:solidFill>
                      <a:srgbClr val="0000FF"/>
                    </a:solidFill>
                  </a:rPr>
                  <a:t>60</a:t>
                </a:r>
                <a:r>
                  <a:rPr lang="ru-RU" sz="14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LA</a:t>
                </a:r>
                <a:endParaRPr lang="ru-RU" sz="14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85083" y="1965639"/>
                <a:ext cx="837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Son/nC</a:t>
                </a:r>
                <a:r>
                  <a:rPr lang="en-US" sz="1400" baseline="-25000" dirty="0" smtClean="0">
                    <a:solidFill>
                      <a:srgbClr val="FF0000"/>
                    </a:solidFill>
                  </a:rPr>
                  <a:t>60</a:t>
                </a:r>
                <a:endParaRPr lang="ru-RU" sz="1400" baseline="-25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185031" y="4696201"/>
              <a:ext cx="618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31 </a:t>
              </a:r>
              <a:r>
                <a:rPr lang="ru-RU" sz="1200" b="1" dirty="0" err="1" smtClean="0">
                  <a:solidFill>
                    <a:srgbClr val="0000FF"/>
                  </a:solidFill>
                </a:rPr>
                <a:t>нм</a:t>
              </a:r>
              <a:endParaRPr lang="ru-RU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89277" y="4599162"/>
              <a:ext cx="618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</a:rPr>
                <a:t>2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1 </a:t>
              </a:r>
              <a:r>
                <a:rPr lang="ru-RU" sz="1200" b="1" dirty="0" err="1" smtClean="0">
                  <a:solidFill>
                    <a:srgbClr val="FF0000"/>
                  </a:solidFill>
                </a:rPr>
                <a:t>нм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32698" y="879777"/>
              <a:ext cx="1524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b="1" dirty="0" err="1" smtClean="0">
                  <a:solidFill>
                    <a:srgbClr val="0070C0"/>
                  </a:solidFill>
                </a:rPr>
                <a:t>Landomycin</a:t>
              </a:r>
              <a:r>
                <a:rPr lang="en-US" altLang="ru-RU" b="1" dirty="0" smtClean="0">
                  <a:solidFill>
                    <a:srgbClr val="0070C0"/>
                  </a:solidFill>
                </a:rPr>
                <a:t> 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824761" y="1031060"/>
              <a:ext cx="2952775" cy="5062236"/>
              <a:chOff x="6753200" y="1407659"/>
              <a:chExt cx="2952775" cy="5062236"/>
            </a:xfrm>
          </p:grpSpPr>
          <p:graphicFrame>
            <p:nvGraphicFramePr>
              <p:cNvPr id="41" name="Объект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9259101"/>
                  </p:ext>
                </p:extLst>
              </p:nvPr>
            </p:nvGraphicFramePr>
            <p:xfrm>
              <a:off x="6810375" y="2309711"/>
              <a:ext cx="2895600" cy="2301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66" name="Graph" r:id="rId12" imgW="3723840" imgH="2969280" progId="Origin50.Graph">
                      <p:embed/>
                    </p:oleObj>
                  </mc:Choice>
                  <mc:Fallback>
                    <p:oleObj name="Graph" r:id="rId12" imgW="3723840" imgH="296928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10375" y="2309711"/>
                            <a:ext cx="2895600" cy="23018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" name="Прямоугольник 41"/>
              <p:cNvSpPr/>
              <p:nvPr/>
            </p:nvSpPr>
            <p:spPr>
              <a:xfrm>
                <a:off x="8121352" y="1625708"/>
                <a:ext cx="918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b="1" dirty="0" smtClean="0">
                    <a:solidFill>
                      <a:srgbClr val="0070C0"/>
                    </a:solidFill>
                  </a:rPr>
                  <a:t>ICR-191</a:t>
                </a:r>
                <a:endParaRPr lang="ru-RU" altLang="ru-RU" b="1" dirty="0">
                  <a:solidFill>
                    <a:srgbClr val="0070C0"/>
                  </a:solidFill>
                </a:endParaRPr>
              </a:p>
            </p:txBody>
          </p:sp>
          <p:graphicFrame>
            <p:nvGraphicFramePr>
              <p:cNvPr id="2" name="Объект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8760265"/>
                  </p:ext>
                </p:extLst>
              </p:nvPr>
            </p:nvGraphicFramePr>
            <p:xfrm>
              <a:off x="6755037" y="4109911"/>
              <a:ext cx="2923963" cy="23599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67" name="Graph" r:id="rId14" imgW="3765600" imgH="3026880" progId="Origin50.Graph">
                      <p:embed/>
                    </p:oleObj>
                  </mc:Choice>
                  <mc:Fallback>
                    <p:oleObj name="Graph" r:id="rId14" imgW="3765600" imgH="3026880" progId="Origin50.Graph">
                      <p:embed/>
                      <p:pic>
                        <p:nvPicPr>
                          <p:cNvPr id="0" name="Объект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5037" y="4109911"/>
                            <a:ext cx="2923963" cy="23599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4426" name="Picture 90" descr="Картинки по запросу ICR-19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200" y="1407659"/>
                <a:ext cx="1157381" cy="1157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45"/>
            <p:cNvSpPr>
              <a:spLocks noChangeArrowheads="1"/>
            </p:cNvSpPr>
            <p:nvPr/>
          </p:nvSpPr>
          <p:spPr bwMode="auto">
            <a:xfrm>
              <a:off x="0" y="0"/>
              <a:ext cx="9906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2698" y="6089991"/>
              <a:ext cx="3218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err="1">
                  <a:solidFill>
                    <a:srgbClr val="660066"/>
                  </a:solidFill>
                </a:rPr>
                <a:t>Yu.I</a:t>
              </a:r>
              <a:r>
                <a:rPr lang="en-US" sz="1100" b="1" dirty="0">
                  <a:solidFill>
                    <a:srgbClr val="660066"/>
                  </a:solidFill>
                </a:rPr>
                <a:t>. </a:t>
              </a:r>
              <a:r>
                <a:rPr lang="en-US" sz="1100" b="1" dirty="0" err="1">
                  <a:solidFill>
                    <a:srgbClr val="660066"/>
                  </a:solidFill>
                </a:rPr>
                <a:t>Prylutskyy</a:t>
              </a:r>
              <a:r>
                <a:rPr lang="en-US" sz="1100" b="1" dirty="0">
                  <a:solidFill>
                    <a:srgbClr val="660066"/>
                  </a:solidFill>
                </a:rPr>
                <a:t>, V.V. </a:t>
              </a:r>
              <a:r>
                <a:rPr lang="en-US" sz="1100" b="1" dirty="0" err="1">
                  <a:solidFill>
                    <a:srgbClr val="660066"/>
                  </a:solidFill>
                </a:rPr>
                <a:t>Cherepanov</a:t>
              </a:r>
              <a:r>
                <a:rPr lang="en-US" sz="1100" b="1" dirty="0">
                  <a:solidFill>
                    <a:srgbClr val="660066"/>
                  </a:solidFill>
                </a:rPr>
                <a:t>, V.V. </a:t>
              </a:r>
              <a:r>
                <a:rPr lang="en-US" sz="1100" b="1" dirty="0" err="1">
                  <a:solidFill>
                    <a:srgbClr val="660066"/>
                  </a:solidFill>
                </a:rPr>
                <a:t>Kostjukov</a:t>
              </a:r>
              <a:r>
                <a:rPr lang="en-US" sz="1100" b="1" dirty="0">
                  <a:solidFill>
                    <a:srgbClr val="660066"/>
                  </a:solidFill>
                </a:rPr>
                <a:t>, </a:t>
              </a:r>
              <a:r>
                <a:rPr lang="en-US" sz="1100" b="1" dirty="0" smtClean="0">
                  <a:solidFill>
                    <a:srgbClr val="660066"/>
                  </a:solidFill>
                </a:rPr>
                <a:t>O.A</a:t>
              </a:r>
              <a:r>
                <a:rPr lang="en-US" sz="1100" b="1" dirty="0">
                  <a:solidFill>
                    <a:srgbClr val="660066"/>
                  </a:solidFill>
                </a:rPr>
                <a:t>. </a:t>
              </a:r>
              <a:r>
                <a:rPr lang="en-US" sz="1100" b="1" dirty="0" err="1">
                  <a:solidFill>
                    <a:srgbClr val="660066"/>
                  </a:solidFill>
                </a:rPr>
                <a:t>Kyzyma</a:t>
              </a:r>
              <a:r>
                <a:rPr lang="en-US" sz="1100" b="1" dirty="0" smtClean="0">
                  <a:solidFill>
                    <a:srgbClr val="660066"/>
                  </a:solidFill>
                </a:rPr>
                <a:t>, et al. </a:t>
              </a:r>
              <a:r>
                <a:rPr lang="en-US" sz="1100" b="1" dirty="0">
                  <a:solidFill>
                    <a:srgbClr val="660066"/>
                  </a:solidFill>
                </a:rPr>
                <a:t>RSC </a:t>
              </a:r>
              <a:r>
                <a:rPr lang="en-US" sz="1100" b="1" dirty="0" err="1">
                  <a:solidFill>
                    <a:srgbClr val="660066"/>
                  </a:solidFill>
                </a:rPr>
                <a:t>Adv</a:t>
              </a:r>
              <a:r>
                <a:rPr lang="ru-RU" sz="1100" b="1" dirty="0">
                  <a:solidFill>
                    <a:srgbClr val="660066"/>
                  </a:solidFill>
                </a:rPr>
                <a:t>а</a:t>
              </a:r>
              <a:r>
                <a:rPr lang="en-US" sz="1100" b="1" dirty="0" err="1">
                  <a:solidFill>
                    <a:srgbClr val="660066"/>
                  </a:solidFill>
                </a:rPr>
                <a:t>nces</a:t>
              </a:r>
              <a:r>
                <a:rPr lang="en-US" sz="1100" b="1" dirty="0">
                  <a:solidFill>
                    <a:srgbClr val="660066"/>
                  </a:solidFill>
                </a:rPr>
                <a:t> </a:t>
              </a:r>
              <a:r>
                <a:rPr lang="en-US" sz="1100" b="1" dirty="0" smtClean="0">
                  <a:solidFill>
                    <a:srgbClr val="660066"/>
                  </a:solidFill>
                </a:rPr>
                <a:t>6(2016)81231</a:t>
              </a:r>
              <a:endParaRPr lang="ru-RU" sz="11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35497" y="6089991"/>
              <a:ext cx="297050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A. </a:t>
              </a:r>
              <a:r>
                <a:rPr lang="en-US" sz="1100" b="1" dirty="0" err="1">
                  <a:solidFill>
                    <a:srgbClr val="660066"/>
                  </a:solidFill>
                  <a:cs typeface="Times New Roman" panose="02020603050405020304" pitchFamily="18" charset="0"/>
                </a:rPr>
                <a:t>Borowik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, Yu. </a:t>
              </a:r>
              <a:r>
                <a:rPr lang="en-US" sz="1100" b="1" dirty="0" err="1">
                  <a:solidFill>
                    <a:srgbClr val="660066"/>
                  </a:solidFill>
                  <a:cs typeface="Times New Roman" panose="02020603050405020304" pitchFamily="18" charset="0"/>
                </a:rPr>
                <a:t>Prylutskyy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, Ł. </a:t>
              </a:r>
              <a:r>
                <a:rPr lang="en-US" sz="1100" b="1" dirty="0" err="1">
                  <a:solidFill>
                    <a:srgbClr val="660066"/>
                  </a:solidFill>
                  <a:cs typeface="Times New Roman" panose="02020603050405020304" pitchFamily="18" charset="0"/>
                </a:rPr>
                <a:t>Kawelski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, O. </a:t>
              </a:r>
              <a:r>
                <a:rPr lang="en-US" sz="1100" b="1" dirty="0" err="1">
                  <a:solidFill>
                    <a:srgbClr val="660066"/>
                  </a:solidFill>
                  <a:cs typeface="Times New Roman" panose="02020603050405020304" pitchFamily="18" charset="0"/>
                </a:rPr>
                <a:t>Kyzyma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sz="1100" b="1" dirty="0" smtClean="0">
                  <a:solidFill>
                    <a:srgbClr val="660066"/>
                  </a:solidFill>
                  <a:cs typeface="Times New Roman" panose="02020603050405020304" pitchFamily="18" charset="0"/>
                </a:rPr>
                <a:t>et al. Colloids 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and Surfaces B 164 (</a:t>
              </a:r>
              <a:r>
                <a:rPr lang="en-US" sz="1100" b="1" dirty="0" smtClean="0">
                  <a:solidFill>
                    <a:srgbClr val="660066"/>
                  </a:solidFill>
                  <a:cs typeface="Times New Roman" panose="02020603050405020304" pitchFamily="18" charset="0"/>
                </a:rPr>
                <a:t>2018)134</a:t>
              </a:r>
              <a:endParaRPr lang="ru-RU" sz="1100" b="1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224808" y="6051584"/>
              <a:ext cx="35295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b="1" dirty="0" err="1">
                  <a:solidFill>
                    <a:srgbClr val="660066"/>
                  </a:solidFill>
                </a:rPr>
                <a:t>Yu.I</a:t>
              </a:r>
              <a:r>
                <a:rPr lang="en-US" sz="1000" b="1" dirty="0">
                  <a:solidFill>
                    <a:srgbClr val="660066"/>
                  </a:solidFill>
                </a:rPr>
                <a:t>. </a:t>
              </a:r>
              <a:r>
                <a:rPr lang="en-US" sz="1000" b="1" dirty="0" err="1">
                  <a:solidFill>
                    <a:srgbClr val="660066"/>
                  </a:solidFill>
                </a:rPr>
                <a:t>Prylutskyy</a:t>
              </a:r>
              <a:r>
                <a:rPr lang="en-US" sz="1000" b="1" dirty="0">
                  <a:solidFill>
                    <a:srgbClr val="660066"/>
                  </a:solidFill>
                </a:rPr>
                <a:t>, V.V. </a:t>
              </a:r>
              <a:r>
                <a:rPr lang="en-US" sz="1000" b="1" dirty="0" err="1">
                  <a:solidFill>
                    <a:srgbClr val="660066"/>
                  </a:solidFill>
                </a:rPr>
                <a:t>Cherepanov</a:t>
              </a:r>
              <a:r>
                <a:rPr lang="en-US" sz="1000" b="1" dirty="0">
                  <a:solidFill>
                    <a:srgbClr val="660066"/>
                  </a:solidFill>
                </a:rPr>
                <a:t>, M.P. </a:t>
              </a:r>
              <a:r>
                <a:rPr lang="en-US" sz="1000" b="1" dirty="0" err="1">
                  <a:solidFill>
                    <a:srgbClr val="660066"/>
                  </a:solidFill>
                </a:rPr>
                <a:t>Evstigneev</a:t>
              </a:r>
              <a:r>
                <a:rPr lang="en-US" sz="1000" b="1" dirty="0">
                  <a:solidFill>
                    <a:srgbClr val="660066"/>
                  </a:solidFill>
                </a:rPr>
                <a:t>, O.A. </a:t>
              </a:r>
              <a:r>
                <a:rPr lang="en-US" sz="1000" b="1" dirty="0" err="1">
                  <a:solidFill>
                    <a:srgbClr val="660066"/>
                  </a:solidFill>
                </a:rPr>
                <a:t>Kyzyma</a:t>
              </a:r>
              <a:r>
                <a:rPr lang="en-US" sz="1000" b="1" dirty="0">
                  <a:solidFill>
                    <a:srgbClr val="660066"/>
                  </a:solidFill>
                </a:rPr>
                <a:t>,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et al. Phys</a:t>
              </a:r>
              <a:r>
                <a:rPr lang="en-US" sz="1000" b="1" dirty="0">
                  <a:solidFill>
                    <a:srgbClr val="660066"/>
                  </a:solidFill>
                </a:rPr>
                <a:t>. Chem. Chem. Phys.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17(2015)26084</a:t>
              </a:r>
            </a:p>
            <a:p>
              <a:pPr algn="r"/>
              <a:r>
                <a:rPr lang="en-US" sz="1000" b="1" dirty="0" smtClean="0">
                  <a:solidFill>
                    <a:srgbClr val="660066"/>
                  </a:solidFill>
                </a:rPr>
                <a:t>S</a:t>
              </a:r>
              <a:r>
                <a:rPr lang="en-US" sz="1000" b="1" dirty="0">
                  <a:solidFill>
                    <a:srgbClr val="660066"/>
                  </a:solidFill>
                </a:rPr>
                <a:t>. </a:t>
              </a:r>
              <a:r>
                <a:rPr lang="en-US" sz="1000" b="1" dirty="0" err="1">
                  <a:solidFill>
                    <a:srgbClr val="660066"/>
                  </a:solidFill>
                </a:rPr>
                <a:t>Prylutska</a:t>
              </a:r>
              <a:r>
                <a:rPr lang="en-US" sz="1000" b="1" dirty="0">
                  <a:solidFill>
                    <a:srgbClr val="660066"/>
                  </a:solidFill>
                </a:rPr>
                <a:t>, R. </a:t>
              </a:r>
              <a:r>
                <a:rPr lang="en-US" sz="1000" b="1" dirty="0" err="1">
                  <a:solidFill>
                    <a:srgbClr val="660066"/>
                  </a:solidFill>
                </a:rPr>
                <a:t>Panchuk</a:t>
              </a:r>
              <a:r>
                <a:rPr lang="en-US" sz="1000" b="1" dirty="0">
                  <a:solidFill>
                    <a:srgbClr val="660066"/>
                  </a:solidFill>
                </a:rPr>
                <a:t>, G. </a:t>
              </a:r>
              <a:r>
                <a:rPr lang="en-US" sz="1000" b="1" dirty="0" err="1">
                  <a:solidFill>
                    <a:srgbClr val="660066"/>
                  </a:solidFill>
                </a:rPr>
                <a:t>Gołuński</a:t>
              </a:r>
              <a:r>
                <a:rPr lang="en-US" sz="1000" b="1" dirty="0">
                  <a:solidFill>
                    <a:srgbClr val="660066"/>
                  </a:solidFill>
                </a:rPr>
                <a:t>,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O</a:t>
              </a:r>
              <a:r>
                <a:rPr lang="en-US" sz="1000" b="1" dirty="0">
                  <a:solidFill>
                    <a:srgbClr val="660066"/>
                  </a:solidFill>
                </a:rPr>
                <a:t>. </a:t>
              </a:r>
              <a:r>
                <a:rPr lang="en-US" sz="1000" b="1" dirty="0" err="1">
                  <a:solidFill>
                    <a:srgbClr val="660066"/>
                  </a:solidFill>
                </a:rPr>
                <a:t>Kyzyma</a:t>
              </a:r>
              <a:r>
                <a:rPr lang="en-US" sz="1000" b="1" dirty="0">
                  <a:solidFill>
                    <a:srgbClr val="660066"/>
                  </a:solidFill>
                </a:rPr>
                <a:t>,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 et al. </a:t>
              </a:r>
            </a:p>
            <a:p>
              <a:pPr algn="r"/>
              <a:r>
                <a:rPr lang="en-US" sz="1000" b="1" dirty="0" smtClean="0">
                  <a:solidFill>
                    <a:srgbClr val="660066"/>
                  </a:solidFill>
                </a:rPr>
                <a:t> </a:t>
              </a:r>
              <a:r>
                <a:rPr lang="en-US" sz="1000" b="1" dirty="0">
                  <a:solidFill>
                    <a:srgbClr val="660066"/>
                  </a:solidFill>
                </a:rPr>
                <a:t>Nano Res.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10(2017)652</a:t>
              </a:r>
              <a:endParaRPr lang="ru-RU" sz="1000" b="1" dirty="0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753200" y="1733647"/>
              <a:ext cx="0" cy="3999609"/>
            </a:xfrm>
            <a:prstGeom prst="line">
              <a:avLst/>
            </a:prstGeom>
            <a:ln w="254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443312" y="4291385"/>
              <a:ext cx="7210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C</a:t>
              </a:r>
              <a:r>
                <a:rPr lang="en-US" sz="1400" baseline="-25000" dirty="0" smtClean="0">
                  <a:solidFill>
                    <a:srgbClr val="0000FF"/>
                  </a:solidFill>
                </a:rPr>
                <a:t>60</a:t>
              </a:r>
              <a:r>
                <a:rPr lang="ru-RU" sz="1400" dirty="0" smtClean="0">
                  <a:solidFill>
                    <a:srgbClr val="0000FF"/>
                  </a:solidFill>
                </a:rPr>
                <a:t>+</a:t>
              </a:r>
              <a:r>
                <a:rPr lang="en-US" sz="1400" dirty="0" smtClean="0">
                  <a:solidFill>
                    <a:srgbClr val="0000FF"/>
                  </a:solidFill>
                </a:rPr>
                <a:t>LA</a:t>
              </a:r>
              <a:endParaRPr lang="ru-RU" sz="1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146" y="4014207"/>
              <a:ext cx="837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Son/nC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60</a:t>
              </a:r>
              <a:endParaRPr lang="ru-RU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9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3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914134" cy="6885192"/>
            <a:chOff x="0" y="0"/>
            <a:chExt cx="9914134" cy="688519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43" name="Прямоугольник 42"/>
            <p:cNvSpPr/>
            <p:nvPr/>
          </p:nvSpPr>
          <p:spPr>
            <a:xfrm>
              <a:off x="8134" y="0"/>
              <a:ext cx="9906000" cy="6885192"/>
            </a:xfrm>
            <a:prstGeom prst="rect">
              <a:avLst/>
            </a:prstGeom>
            <a:gradFill flip="none" rotWithShape="1">
              <a:gsLst>
                <a:gs pos="71000">
                  <a:schemeClr val="bg1"/>
                </a:gs>
                <a:gs pos="99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231020" y="188640"/>
              <a:ext cx="5818324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Fullerene-based antitumor complexes</a:t>
              </a:r>
              <a:endParaRPr lang="ru-RU" alt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461442" y="1083151"/>
              <a:ext cx="2983115" cy="4968433"/>
              <a:chOff x="3440832" y="1445615"/>
              <a:chExt cx="2983115" cy="4968433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0832" y="2309711"/>
                <a:ext cx="2983115" cy="2303774"/>
              </a:xfrm>
              <a:prstGeom prst="rect">
                <a:avLst/>
              </a:prstGeom>
            </p:spPr>
          </p:pic>
          <p:pic>
            <p:nvPicPr>
              <p:cNvPr id="14" name="Picture 33" descr="image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51893" y="1445615"/>
                <a:ext cx="1014882" cy="798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4749908" y="1881101"/>
                <a:ext cx="1332177" cy="3968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ru-RU" sz="2000" b="1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altLang="ru-RU" sz="2000" b="1" baseline="-25000" dirty="0"/>
                  <a:t>6</a:t>
                </a:r>
                <a:r>
                  <a:rPr lang="en-US" altLang="ru-RU" sz="2000" b="1" dirty="0">
                    <a:solidFill>
                      <a:srgbClr val="00B050"/>
                    </a:solidFill>
                  </a:rPr>
                  <a:t>Cl</a:t>
                </a:r>
                <a:r>
                  <a:rPr lang="en-US" altLang="ru-RU" sz="2000" b="1" baseline="-25000" dirty="0"/>
                  <a:t>2</a:t>
                </a:r>
                <a:r>
                  <a:rPr lang="en-US" altLang="ru-RU" sz="2000" b="1" dirty="0">
                    <a:solidFill>
                      <a:srgbClr val="0000FF"/>
                    </a:solidFill>
                  </a:rPr>
                  <a:t>N</a:t>
                </a:r>
                <a:r>
                  <a:rPr lang="en-US" altLang="ru-RU" sz="2000" b="1" baseline="-25000" dirty="0"/>
                  <a:t>2</a:t>
                </a:r>
                <a:r>
                  <a:rPr lang="en-US" altLang="ru-RU" sz="2000" b="1" dirty="0">
                    <a:solidFill>
                      <a:srgbClr val="006699"/>
                    </a:solidFill>
                  </a:rPr>
                  <a:t>Pt</a:t>
                </a:r>
                <a:endParaRPr lang="ru-RU" altLang="ru-RU" sz="2000" b="1" dirty="0">
                  <a:solidFill>
                    <a:srgbClr val="006699"/>
                  </a:solidFill>
                </a:endParaRPr>
              </a:p>
            </p:txBody>
          </p:sp>
          <p:pic>
            <p:nvPicPr>
              <p:cNvPr id="23" name="Рисунок 22"/>
              <p:cNvPicPr preferRelativeResize="0">
                <a:picLocks/>
              </p:cNvPicPr>
              <p:nvPr/>
            </p:nvPicPr>
            <p:blipFill>
              <a:blip r:embed="rId6">
                <a:lum bright="-30000" contrast="70000"/>
              </a:blip>
              <a:srcRect l="7050" t="10555" r="10336" b="4309"/>
              <a:stretch>
                <a:fillRect/>
              </a:stretch>
            </p:blipFill>
            <p:spPr bwMode="auto">
              <a:xfrm>
                <a:off x="3535700" y="4469951"/>
                <a:ext cx="2744082" cy="1944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4907741" y="1517623"/>
                <a:ext cx="1010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err="1">
                    <a:solidFill>
                      <a:srgbClr val="0070C0"/>
                    </a:solidFill>
                  </a:rPr>
                  <a:t>Cisplatin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440832" y="1700808"/>
              <a:ext cx="0" cy="3999609"/>
            </a:xfrm>
            <a:prstGeom prst="line">
              <a:avLst/>
            </a:prstGeom>
            <a:ln w="254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1140505"/>
                </p:ext>
              </p:extLst>
            </p:nvPr>
          </p:nvGraphicFramePr>
          <p:xfrm>
            <a:off x="56852" y="3353176"/>
            <a:ext cx="3455988" cy="268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4" name="Graph" r:id="rId7" imgW="3813120" imgH="2959200" progId="Origin50.Graph">
                    <p:embed/>
                  </p:oleObj>
                </mc:Choice>
                <mc:Fallback>
                  <p:oleObj name="Graph" r:id="rId7" imgW="3813120" imgH="29592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52" y="3353176"/>
                          <a:ext cx="3455988" cy="2686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424" name="Picture 88" descr="Картинки по запросу Landomycin 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19266">
              <a:off x="1782280" y="836712"/>
              <a:ext cx="1557601" cy="155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Группа 25"/>
            <p:cNvGrpSpPr/>
            <p:nvPr/>
          </p:nvGrpSpPr>
          <p:grpSpPr>
            <a:xfrm>
              <a:off x="61542" y="1167809"/>
              <a:ext cx="3425600" cy="2664519"/>
              <a:chOff x="-15552" y="1052513"/>
              <a:chExt cx="3425600" cy="2664519"/>
            </a:xfrm>
          </p:grpSpPr>
          <p:graphicFrame>
            <p:nvGraphicFramePr>
              <p:cNvPr id="25" name="Объект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5074706"/>
                  </p:ext>
                </p:extLst>
              </p:nvPr>
            </p:nvGraphicFramePr>
            <p:xfrm>
              <a:off x="-15552" y="1052513"/>
              <a:ext cx="3425600" cy="26645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95" name="Graph" r:id="rId10" imgW="3693600" imgH="2872800" progId="Origin50.Graph">
                      <p:embed/>
                    </p:oleObj>
                  </mc:Choice>
                  <mc:Fallback>
                    <p:oleObj name="Graph" r:id="rId10" imgW="3693600" imgH="28728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5552" y="1052513"/>
                            <a:ext cx="3425600" cy="26645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TextBox 54"/>
              <p:cNvSpPr txBox="1"/>
              <p:nvPr/>
            </p:nvSpPr>
            <p:spPr>
              <a:xfrm>
                <a:off x="709917" y="2771296"/>
                <a:ext cx="7210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1400" baseline="-25000" dirty="0" smtClean="0">
                    <a:solidFill>
                      <a:srgbClr val="0000FF"/>
                    </a:solidFill>
                  </a:rPr>
                  <a:t>60</a:t>
                </a:r>
                <a:r>
                  <a:rPr lang="ru-RU" sz="14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LA</a:t>
                </a:r>
                <a:endParaRPr lang="ru-RU" sz="14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85083" y="1965639"/>
                <a:ext cx="837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Son/nC</a:t>
                </a:r>
                <a:r>
                  <a:rPr lang="en-US" sz="1400" baseline="-25000" dirty="0" smtClean="0">
                    <a:solidFill>
                      <a:srgbClr val="FF0000"/>
                    </a:solidFill>
                  </a:rPr>
                  <a:t>60</a:t>
                </a:r>
                <a:endParaRPr lang="ru-RU" sz="1400" baseline="-25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185031" y="4696201"/>
              <a:ext cx="618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31 </a:t>
              </a:r>
              <a:r>
                <a:rPr lang="ru-RU" sz="1200" b="1" dirty="0" err="1" smtClean="0">
                  <a:solidFill>
                    <a:srgbClr val="0000FF"/>
                  </a:solidFill>
                </a:rPr>
                <a:t>нм</a:t>
              </a:r>
              <a:endParaRPr lang="ru-RU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89277" y="4599162"/>
              <a:ext cx="618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</a:rPr>
                <a:t>2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1 </a:t>
              </a:r>
              <a:r>
                <a:rPr lang="ru-RU" sz="1200" b="1" dirty="0" err="1" smtClean="0">
                  <a:solidFill>
                    <a:srgbClr val="FF0000"/>
                  </a:solidFill>
                </a:rPr>
                <a:t>нм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32698" y="879777"/>
              <a:ext cx="1524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b="1" dirty="0" err="1" smtClean="0">
                  <a:solidFill>
                    <a:srgbClr val="0070C0"/>
                  </a:solidFill>
                </a:rPr>
                <a:t>Landomycin</a:t>
              </a:r>
              <a:r>
                <a:rPr lang="en-US" altLang="ru-RU" b="1" dirty="0" smtClean="0">
                  <a:solidFill>
                    <a:srgbClr val="0070C0"/>
                  </a:solidFill>
                </a:rPr>
                <a:t> 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824761" y="1031060"/>
              <a:ext cx="2952775" cy="5062236"/>
              <a:chOff x="6753200" y="1407659"/>
              <a:chExt cx="2952775" cy="5062236"/>
            </a:xfrm>
          </p:grpSpPr>
          <p:graphicFrame>
            <p:nvGraphicFramePr>
              <p:cNvPr id="41" name="Объект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4910403"/>
                  </p:ext>
                </p:extLst>
              </p:nvPr>
            </p:nvGraphicFramePr>
            <p:xfrm>
              <a:off x="6810375" y="2309711"/>
              <a:ext cx="2895600" cy="2301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96" name="Graph" r:id="rId12" imgW="3723840" imgH="2969280" progId="Origin50.Graph">
                      <p:embed/>
                    </p:oleObj>
                  </mc:Choice>
                  <mc:Fallback>
                    <p:oleObj name="Graph" r:id="rId12" imgW="3723840" imgH="296928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10375" y="2309711"/>
                            <a:ext cx="2895600" cy="23018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" name="Прямоугольник 41"/>
              <p:cNvSpPr/>
              <p:nvPr/>
            </p:nvSpPr>
            <p:spPr>
              <a:xfrm>
                <a:off x="8121352" y="1625708"/>
                <a:ext cx="918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b="1" dirty="0" smtClean="0">
                    <a:solidFill>
                      <a:srgbClr val="0070C0"/>
                    </a:solidFill>
                  </a:rPr>
                  <a:t>ICR-191</a:t>
                </a:r>
                <a:endParaRPr lang="ru-RU" altLang="ru-RU" b="1" dirty="0">
                  <a:solidFill>
                    <a:srgbClr val="0070C0"/>
                  </a:solidFill>
                </a:endParaRPr>
              </a:p>
            </p:txBody>
          </p:sp>
          <p:graphicFrame>
            <p:nvGraphicFramePr>
              <p:cNvPr id="2" name="Объект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3225088"/>
                  </p:ext>
                </p:extLst>
              </p:nvPr>
            </p:nvGraphicFramePr>
            <p:xfrm>
              <a:off x="6755037" y="4109911"/>
              <a:ext cx="2923963" cy="23599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97" name="Graph" r:id="rId14" imgW="3765600" imgH="3026880" progId="Origin50.Graph">
                      <p:embed/>
                    </p:oleObj>
                  </mc:Choice>
                  <mc:Fallback>
                    <p:oleObj name="Graph" r:id="rId14" imgW="3765600" imgH="302688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5037" y="4109911"/>
                            <a:ext cx="2923963" cy="23599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4426" name="Picture 90" descr="Картинки по запросу ICR-19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200" y="1407659"/>
                <a:ext cx="1157381" cy="1157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45"/>
            <p:cNvSpPr>
              <a:spLocks noChangeArrowheads="1"/>
            </p:cNvSpPr>
            <p:nvPr/>
          </p:nvSpPr>
          <p:spPr bwMode="auto">
            <a:xfrm>
              <a:off x="0" y="0"/>
              <a:ext cx="9906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2698" y="6089991"/>
              <a:ext cx="3218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err="1">
                  <a:solidFill>
                    <a:srgbClr val="660066"/>
                  </a:solidFill>
                </a:rPr>
                <a:t>Yu.I</a:t>
              </a:r>
              <a:r>
                <a:rPr lang="en-US" sz="1100" b="1" dirty="0">
                  <a:solidFill>
                    <a:srgbClr val="660066"/>
                  </a:solidFill>
                </a:rPr>
                <a:t>. </a:t>
              </a:r>
              <a:r>
                <a:rPr lang="en-US" sz="1100" b="1" dirty="0" err="1">
                  <a:solidFill>
                    <a:srgbClr val="660066"/>
                  </a:solidFill>
                </a:rPr>
                <a:t>Prylutskyy</a:t>
              </a:r>
              <a:r>
                <a:rPr lang="en-US" sz="1100" b="1" dirty="0">
                  <a:solidFill>
                    <a:srgbClr val="660066"/>
                  </a:solidFill>
                </a:rPr>
                <a:t>, V.V. </a:t>
              </a:r>
              <a:r>
                <a:rPr lang="en-US" sz="1100" b="1" dirty="0" err="1">
                  <a:solidFill>
                    <a:srgbClr val="660066"/>
                  </a:solidFill>
                </a:rPr>
                <a:t>Cherepanov</a:t>
              </a:r>
              <a:r>
                <a:rPr lang="en-US" sz="1100" b="1" dirty="0">
                  <a:solidFill>
                    <a:srgbClr val="660066"/>
                  </a:solidFill>
                </a:rPr>
                <a:t>, V.V. </a:t>
              </a:r>
              <a:r>
                <a:rPr lang="en-US" sz="1100" b="1" dirty="0" err="1">
                  <a:solidFill>
                    <a:srgbClr val="660066"/>
                  </a:solidFill>
                </a:rPr>
                <a:t>Kostjukov</a:t>
              </a:r>
              <a:r>
                <a:rPr lang="en-US" sz="1100" b="1" dirty="0">
                  <a:solidFill>
                    <a:srgbClr val="660066"/>
                  </a:solidFill>
                </a:rPr>
                <a:t>, </a:t>
              </a:r>
              <a:r>
                <a:rPr lang="en-US" sz="1100" b="1" dirty="0" smtClean="0">
                  <a:solidFill>
                    <a:srgbClr val="660066"/>
                  </a:solidFill>
                </a:rPr>
                <a:t>O.A</a:t>
              </a:r>
              <a:r>
                <a:rPr lang="en-US" sz="1100" b="1" dirty="0">
                  <a:solidFill>
                    <a:srgbClr val="660066"/>
                  </a:solidFill>
                </a:rPr>
                <a:t>. </a:t>
              </a:r>
              <a:r>
                <a:rPr lang="en-US" sz="1100" b="1" dirty="0" err="1">
                  <a:solidFill>
                    <a:srgbClr val="660066"/>
                  </a:solidFill>
                </a:rPr>
                <a:t>Kyzyma</a:t>
              </a:r>
              <a:r>
                <a:rPr lang="en-US" sz="1100" b="1" dirty="0" smtClean="0">
                  <a:solidFill>
                    <a:srgbClr val="660066"/>
                  </a:solidFill>
                </a:rPr>
                <a:t>, et al. </a:t>
              </a:r>
              <a:r>
                <a:rPr lang="en-US" sz="1100" b="1" dirty="0">
                  <a:solidFill>
                    <a:srgbClr val="660066"/>
                  </a:solidFill>
                </a:rPr>
                <a:t>RSC </a:t>
              </a:r>
              <a:r>
                <a:rPr lang="en-US" sz="1100" b="1" dirty="0" err="1">
                  <a:solidFill>
                    <a:srgbClr val="660066"/>
                  </a:solidFill>
                </a:rPr>
                <a:t>Adv</a:t>
              </a:r>
              <a:r>
                <a:rPr lang="ru-RU" sz="1100" b="1" dirty="0">
                  <a:solidFill>
                    <a:srgbClr val="660066"/>
                  </a:solidFill>
                </a:rPr>
                <a:t>а</a:t>
              </a:r>
              <a:r>
                <a:rPr lang="en-US" sz="1100" b="1" dirty="0" err="1">
                  <a:solidFill>
                    <a:srgbClr val="660066"/>
                  </a:solidFill>
                </a:rPr>
                <a:t>nces</a:t>
              </a:r>
              <a:r>
                <a:rPr lang="en-US" sz="1100" b="1" dirty="0">
                  <a:solidFill>
                    <a:srgbClr val="660066"/>
                  </a:solidFill>
                </a:rPr>
                <a:t> </a:t>
              </a:r>
              <a:r>
                <a:rPr lang="en-US" sz="1100" b="1" dirty="0" smtClean="0">
                  <a:solidFill>
                    <a:srgbClr val="660066"/>
                  </a:solidFill>
                </a:rPr>
                <a:t>6(2016)81231</a:t>
              </a:r>
              <a:endParaRPr lang="ru-RU" sz="11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35497" y="6089991"/>
              <a:ext cx="297050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A. </a:t>
              </a:r>
              <a:r>
                <a:rPr lang="en-US" sz="1100" b="1" dirty="0" err="1">
                  <a:solidFill>
                    <a:srgbClr val="660066"/>
                  </a:solidFill>
                  <a:cs typeface="Times New Roman" panose="02020603050405020304" pitchFamily="18" charset="0"/>
                </a:rPr>
                <a:t>Borowik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, Yu. </a:t>
              </a:r>
              <a:r>
                <a:rPr lang="en-US" sz="1100" b="1" dirty="0" err="1">
                  <a:solidFill>
                    <a:srgbClr val="660066"/>
                  </a:solidFill>
                  <a:cs typeface="Times New Roman" panose="02020603050405020304" pitchFamily="18" charset="0"/>
                </a:rPr>
                <a:t>Prylutskyy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, Ł. </a:t>
              </a:r>
              <a:r>
                <a:rPr lang="en-US" sz="1100" b="1" dirty="0" err="1">
                  <a:solidFill>
                    <a:srgbClr val="660066"/>
                  </a:solidFill>
                  <a:cs typeface="Times New Roman" panose="02020603050405020304" pitchFamily="18" charset="0"/>
                </a:rPr>
                <a:t>Kawelski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, O. </a:t>
              </a:r>
              <a:r>
                <a:rPr lang="en-US" sz="1100" b="1" dirty="0" err="1">
                  <a:solidFill>
                    <a:srgbClr val="660066"/>
                  </a:solidFill>
                  <a:cs typeface="Times New Roman" panose="02020603050405020304" pitchFamily="18" charset="0"/>
                </a:rPr>
                <a:t>Kyzyma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sz="1100" b="1" dirty="0" smtClean="0">
                  <a:solidFill>
                    <a:srgbClr val="660066"/>
                  </a:solidFill>
                  <a:cs typeface="Times New Roman" panose="02020603050405020304" pitchFamily="18" charset="0"/>
                </a:rPr>
                <a:t>et al. Colloids </a:t>
              </a:r>
              <a:r>
                <a:rPr lang="en-US" sz="1100" b="1" dirty="0">
                  <a:solidFill>
                    <a:srgbClr val="660066"/>
                  </a:solidFill>
                  <a:cs typeface="Times New Roman" panose="02020603050405020304" pitchFamily="18" charset="0"/>
                </a:rPr>
                <a:t>and Surfaces B 164 (</a:t>
              </a:r>
              <a:r>
                <a:rPr lang="en-US" sz="1100" b="1" dirty="0" smtClean="0">
                  <a:solidFill>
                    <a:srgbClr val="660066"/>
                  </a:solidFill>
                  <a:cs typeface="Times New Roman" panose="02020603050405020304" pitchFamily="18" charset="0"/>
                </a:rPr>
                <a:t>2018)134</a:t>
              </a:r>
              <a:endParaRPr lang="ru-RU" sz="1100" b="1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224808" y="6051584"/>
              <a:ext cx="35295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b="1" dirty="0" err="1">
                  <a:solidFill>
                    <a:srgbClr val="660066"/>
                  </a:solidFill>
                </a:rPr>
                <a:t>Yu.I</a:t>
              </a:r>
              <a:r>
                <a:rPr lang="en-US" sz="1000" b="1" dirty="0">
                  <a:solidFill>
                    <a:srgbClr val="660066"/>
                  </a:solidFill>
                </a:rPr>
                <a:t>. </a:t>
              </a:r>
              <a:r>
                <a:rPr lang="en-US" sz="1000" b="1" dirty="0" err="1">
                  <a:solidFill>
                    <a:srgbClr val="660066"/>
                  </a:solidFill>
                </a:rPr>
                <a:t>Prylutskyy</a:t>
              </a:r>
              <a:r>
                <a:rPr lang="en-US" sz="1000" b="1" dirty="0">
                  <a:solidFill>
                    <a:srgbClr val="660066"/>
                  </a:solidFill>
                </a:rPr>
                <a:t>, V.V. </a:t>
              </a:r>
              <a:r>
                <a:rPr lang="en-US" sz="1000" b="1" dirty="0" err="1">
                  <a:solidFill>
                    <a:srgbClr val="660066"/>
                  </a:solidFill>
                </a:rPr>
                <a:t>Cherepanov</a:t>
              </a:r>
              <a:r>
                <a:rPr lang="en-US" sz="1000" b="1" dirty="0">
                  <a:solidFill>
                    <a:srgbClr val="660066"/>
                  </a:solidFill>
                </a:rPr>
                <a:t>, M.P. </a:t>
              </a:r>
              <a:r>
                <a:rPr lang="en-US" sz="1000" b="1" dirty="0" err="1">
                  <a:solidFill>
                    <a:srgbClr val="660066"/>
                  </a:solidFill>
                </a:rPr>
                <a:t>Evstigneev</a:t>
              </a:r>
              <a:r>
                <a:rPr lang="en-US" sz="1000" b="1" dirty="0">
                  <a:solidFill>
                    <a:srgbClr val="660066"/>
                  </a:solidFill>
                </a:rPr>
                <a:t>, O.A. </a:t>
              </a:r>
              <a:r>
                <a:rPr lang="en-US" sz="1000" b="1" dirty="0" err="1">
                  <a:solidFill>
                    <a:srgbClr val="660066"/>
                  </a:solidFill>
                </a:rPr>
                <a:t>Kyzyma</a:t>
              </a:r>
              <a:r>
                <a:rPr lang="en-US" sz="1000" b="1" dirty="0">
                  <a:solidFill>
                    <a:srgbClr val="660066"/>
                  </a:solidFill>
                </a:rPr>
                <a:t>,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et al. Phys</a:t>
              </a:r>
              <a:r>
                <a:rPr lang="en-US" sz="1000" b="1" dirty="0">
                  <a:solidFill>
                    <a:srgbClr val="660066"/>
                  </a:solidFill>
                </a:rPr>
                <a:t>. Chem. Chem. Phys.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17(2015)26084</a:t>
              </a:r>
            </a:p>
            <a:p>
              <a:pPr algn="r"/>
              <a:r>
                <a:rPr lang="en-US" sz="1000" b="1" dirty="0" smtClean="0">
                  <a:solidFill>
                    <a:srgbClr val="660066"/>
                  </a:solidFill>
                </a:rPr>
                <a:t>S</a:t>
              </a:r>
              <a:r>
                <a:rPr lang="en-US" sz="1000" b="1" dirty="0">
                  <a:solidFill>
                    <a:srgbClr val="660066"/>
                  </a:solidFill>
                </a:rPr>
                <a:t>. </a:t>
              </a:r>
              <a:r>
                <a:rPr lang="en-US" sz="1000" b="1" dirty="0" err="1">
                  <a:solidFill>
                    <a:srgbClr val="660066"/>
                  </a:solidFill>
                </a:rPr>
                <a:t>Prylutska</a:t>
              </a:r>
              <a:r>
                <a:rPr lang="en-US" sz="1000" b="1" dirty="0">
                  <a:solidFill>
                    <a:srgbClr val="660066"/>
                  </a:solidFill>
                </a:rPr>
                <a:t>, R. </a:t>
              </a:r>
              <a:r>
                <a:rPr lang="en-US" sz="1000" b="1" dirty="0" err="1">
                  <a:solidFill>
                    <a:srgbClr val="660066"/>
                  </a:solidFill>
                </a:rPr>
                <a:t>Panchuk</a:t>
              </a:r>
              <a:r>
                <a:rPr lang="en-US" sz="1000" b="1" dirty="0">
                  <a:solidFill>
                    <a:srgbClr val="660066"/>
                  </a:solidFill>
                </a:rPr>
                <a:t>, G. </a:t>
              </a:r>
              <a:r>
                <a:rPr lang="en-US" sz="1000" b="1" dirty="0" err="1">
                  <a:solidFill>
                    <a:srgbClr val="660066"/>
                  </a:solidFill>
                </a:rPr>
                <a:t>Gołuński</a:t>
              </a:r>
              <a:r>
                <a:rPr lang="en-US" sz="1000" b="1" dirty="0">
                  <a:solidFill>
                    <a:srgbClr val="660066"/>
                  </a:solidFill>
                </a:rPr>
                <a:t>,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O</a:t>
              </a:r>
              <a:r>
                <a:rPr lang="en-US" sz="1000" b="1" dirty="0">
                  <a:solidFill>
                    <a:srgbClr val="660066"/>
                  </a:solidFill>
                </a:rPr>
                <a:t>. </a:t>
              </a:r>
              <a:r>
                <a:rPr lang="en-US" sz="1000" b="1" dirty="0" err="1">
                  <a:solidFill>
                    <a:srgbClr val="660066"/>
                  </a:solidFill>
                </a:rPr>
                <a:t>Kyzyma</a:t>
              </a:r>
              <a:r>
                <a:rPr lang="en-US" sz="1000" b="1" dirty="0">
                  <a:solidFill>
                    <a:srgbClr val="660066"/>
                  </a:solidFill>
                </a:rPr>
                <a:t>,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 et al. </a:t>
              </a:r>
            </a:p>
            <a:p>
              <a:pPr algn="r"/>
              <a:r>
                <a:rPr lang="en-US" sz="1000" b="1" dirty="0" smtClean="0">
                  <a:solidFill>
                    <a:srgbClr val="660066"/>
                  </a:solidFill>
                </a:rPr>
                <a:t> </a:t>
              </a:r>
              <a:r>
                <a:rPr lang="en-US" sz="1000" b="1" dirty="0">
                  <a:solidFill>
                    <a:srgbClr val="660066"/>
                  </a:solidFill>
                </a:rPr>
                <a:t>Nano Res. </a:t>
              </a:r>
              <a:r>
                <a:rPr lang="en-US" sz="1000" b="1" dirty="0" smtClean="0">
                  <a:solidFill>
                    <a:srgbClr val="660066"/>
                  </a:solidFill>
                </a:rPr>
                <a:t>10(2017)652</a:t>
              </a:r>
              <a:endParaRPr lang="ru-RU" sz="1000" b="1" dirty="0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753200" y="1733647"/>
              <a:ext cx="0" cy="3999609"/>
            </a:xfrm>
            <a:prstGeom prst="line">
              <a:avLst/>
            </a:prstGeom>
            <a:ln w="254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1067363" y="2018545"/>
              <a:ext cx="7869673" cy="2677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990033"/>
              </a:solidFill>
            </a:ln>
          </p:spPr>
          <p:txBody>
            <a:bodyPr wrap="square">
              <a:spAutoFit/>
            </a:bodyPr>
            <a:lstStyle/>
            <a:p>
              <a:pPr marL="457200" lvl="3" indent="-457200">
                <a:buFont typeface="Wingdings" panose="05000000000000000000" pitchFamily="2" charset="2"/>
                <a:buChar char="Ø"/>
              </a:pPr>
              <a:endParaRPr lang="ru-RU" sz="2800" b="1" dirty="0" smtClean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457200" lvl="3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For all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mixtures the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formation of stable complexes </a:t>
              </a:r>
              <a:r>
                <a:rPr lang="en-US" sz="2800" b="1" smtClean="0">
                  <a:solidFill>
                    <a:srgbClr val="7030A0"/>
                  </a:solidFill>
                  <a:latin typeface="Garamond" pitchFamily="18" charset="0"/>
                </a:rPr>
                <a:t>were </a:t>
              </a:r>
              <a:r>
                <a:rPr lang="en-US" sz="2800" b="1" smtClean="0">
                  <a:solidFill>
                    <a:srgbClr val="7030A0"/>
                  </a:solidFill>
                  <a:latin typeface="Garamond" pitchFamily="18" charset="0"/>
                </a:rPr>
                <a:t>proved.</a:t>
              </a:r>
              <a:endParaRPr lang="ru-RU" sz="2200" b="1" dirty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  <a:tabLst>
                  <a:tab pos="536575" algn="l"/>
                  <a:tab pos="3768725" algn="l"/>
                </a:tabLst>
              </a:pP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The complexation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leads to significant changes in the cluster state of the initial fullerene solutions.</a:t>
              </a:r>
              <a:endParaRPr lang="ru-RU" sz="2200" b="1" dirty="0" smtClean="0">
                <a:solidFill>
                  <a:srgbClr val="7030A0"/>
                </a:solidFill>
                <a:latin typeface="Garamond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9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6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-79544" y="-27384"/>
            <a:ext cx="9993748" cy="6885384"/>
            <a:chOff x="-79544" y="-27384"/>
            <a:chExt cx="9993748" cy="688538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-23441" y="30768"/>
              <a:ext cx="2378714" cy="6713984"/>
              <a:chOff x="0" y="0"/>
              <a:chExt cx="2195736" cy="6885192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28" name="Прямоугольник 27"/>
            <p:cNvSpPr/>
            <p:nvPr/>
          </p:nvSpPr>
          <p:spPr>
            <a:xfrm>
              <a:off x="-79544" y="116632"/>
              <a:ext cx="9906000" cy="6741368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-23442" y="-27384"/>
              <a:ext cx="9746575" cy="6885384"/>
            </a:xfrm>
            <a:prstGeom prst="rect">
              <a:avLst/>
            </a:prstGeom>
            <a:gradFill flip="none" rotWithShape="1">
              <a:gsLst>
                <a:gs pos="20000">
                  <a:schemeClr val="bg1"/>
                </a:gs>
                <a:gs pos="87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135920" y="6228600"/>
              <a:ext cx="97782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6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Survival rate &gt; 80% in all samples</a:t>
              </a:r>
              <a:r>
                <a:rPr lang="en-US" altLang="ru-RU" sz="1600" b="1" dirty="0" smtClean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!</a:t>
              </a:r>
              <a:endParaRPr lang="en-US" altLang="ru-RU" sz="1600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1231792" y="893942"/>
              <a:ext cx="387324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600" b="1" i="1" dirty="0">
                  <a:solidFill>
                    <a:srgbClr val="004F8A"/>
                  </a:solidFill>
                  <a:latin typeface="Century Schoolbook"/>
                </a:rPr>
                <a:t>Chinese-hamster V-79 cells</a:t>
              </a:r>
            </a:p>
            <a:p>
              <a:r>
                <a:rPr lang="en-US" altLang="ru-RU" sz="1600" b="1" i="1" dirty="0">
                  <a:solidFill>
                    <a:srgbClr val="004F8A"/>
                  </a:solidFill>
                  <a:latin typeface="Century Schoolbook"/>
                </a:rPr>
                <a:t>Cells growth period 13 days</a:t>
              </a:r>
            </a:p>
            <a:p>
              <a:r>
                <a:rPr lang="en-US" altLang="ru-RU" sz="1600" b="1" i="1" dirty="0">
                  <a:solidFill>
                    <a:srgbClr val="004F8A"/>
                  </a:solidFill>
                  <a:latin typeface="Century Schoolbook"/>
                </a:rPr>
                <a:t>Fullerene concentration range 0.05–5 </a:t>
              </a:r>
              <a:r>
                <a:rPr lang="en-US" altLang="ru-RU" sz="1600" b="1" i="1" dirty="0" err="1">
                  <a:solidFill>
                    <a:srgbClr val="004F8A"/>
                  </a:solidFill>
                  <a:latin typeface="Century Schoolbook"/>
                </a:rPr>
                <a:t>μg</a:t>
              </a:r>
              <a:r>
                <a:rPr lang="en-US" altLang="ru-RU" sz="1600" b="1" i="1" dirty="0">
                  <a:solidFill>
                    <a:srgbClr val="004F8A"/>
                  </a:solidFill>
                  <a:latin typeface="Century Schoolbook"/>
                </a:rPr>
                <a:t>/mL</a:t>
              </a:r>
              <a:endParaRPr lang="ru-RU" altLang="ru-RU" sz="1600" b="1" i="1" dirty="0">
                <a:solidFill>
                  <a:srgbClr val="004F8A"/>
                </a:solidFill>
                <a:latin typeface="Century Schoolbook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/>
          </p:nvSpPr>
          <p:spPr bwMode="auto">
            <a:xfrm>
              <a:off x="1976130" y="2545740"/>
              <a:ext cx="1040670" cy="52322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400" b="1" i="1" dirty="0">
                  <a:solidFill>
                    <a:srgbClr val="800080"/>
                  </a:solidFill>
                </a:rPr>
                <a:t>NMP/nC</a:t>
              </a:r>
              <a:r>
                <a:rPr lang="en-US" altLang="ru-RU" sz="1400" b="1" i="1" baseline="-25000" dirty="0">
                  <a:solidFill>
                    <a:srgbClr val="800080"/>
                  </a:solidFill>
                </a:rPr>
                <a:t>60</a:t>
              </a:r>
              <a:r>
                <a:rPr lang="ru-RU" altLang="ru-RU" sz="1400" b="1" baseline="-25000" dirty="0">
                  <a:solidFill>
                    <a:srgbClr val="800080"/>
                  </a:solidFill>
                </a:rPr>
                <a:t> </a:t>
              </a:r>
            </a:p>
            <a:p>
              <a:pPr algn="ctr"/>
              <a:r>
                <a:rPr lang="en-US" altLang="ru-RU" sz="1400" b="1" dirty="0">
                  <a:solidFill>
                    <a:srgbClr val="800080"/>
                  </a:solidFill>
                </a:rPr>
                <a:t>D~</a:t>
              </a:r>
              <a:r>
                <a:rPr lang="uk-UA" altLang="ru-RU" sz="1400" b="1" dirty="0">
                  <a:solidFill>
                    <a:srgbClr val="800080"/>
                  </a:solidFill>
                </a:rPr>
                <a:t>3</a:t>
              </a:r>
              <a:r>
                <a:rPr lang="en-US" altLang="ru-RU" sz="1400" b="1" dirty="0">
                  <a:solidFill>
                    <a:srgbClr val="800080"/>
                  </a:solidFill>
                </a:rPr>
                <a:t>0 </a:t>
              </a:r>
              <a:r>
                <a:rPr lang="en-US" altLang="ru-RU" sz="1400" b="1" dirty="0" smtClean="0">
                  <a:solidFill>
                    <a:srgbClr val="800080"/>
                  </a:solidFill>
                </a:rPr>
                <a:t>nm</a:t>
              </a:r>
              <a:endParaRPr lang="ru-RU" altLang="ru-RU" sz="1400" b="1" dirty="0">
                <a:solidFill>
                  <a:srgbClr val="800080"/>
                </a:solidFill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3886420" y="1753652"/>
              <a:ext cx="986242" cy="52322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400" b="1" i="1" dirty="0">
                  <a:solidFill>
                    <a:srgbClr val="800080"/>
                  </a:solidFill>
                </a:rPr>
                <a:t>son/n</a:t>
              </a:r>
              <a:r>
                <a:rPr lang="ru-RU" altLang="ru-RU" sz="1400" b="1" i="1" dirty="0">
                  <a:solidFill>
                    <a:srgbClr val="800080"/>
                  </a:solidFill>
                </a:rPr>
                <a:t>С</a:t>
              </a:r>
              <a:r>
                <a:rPr lang="ru-RU" altLang="ru-RU" sz="1400" b="1" i="1" baseline="-25000" dirty="0">
                  <a:solidFill>
                    <a:srgbClr val="800080"/>
                  </a:solidFill>
                </a:rPr>
                <a:t>60</a:t>
              </a:r>
              <a:endParaRPr lang="en-US" altLang="ru-RU" sz="1400" b="1" dirty="0">
                <a:solidFill>
                  <a:srgbClr val="800080"/>
                </a:solidFill>
              </a:endParaRPr>
            </a:p>
            <a:p>
              <a:pPr algn="ctr"/>
              <a:r>
                <a:rPr lang="en-US" altLang="ru-RU" sz="1400" b="1" dirty="0">
                  <a:solidFill>
                    <a:srgbClr val="800080"/>
                  </a:solidFill>
                </a:rPr>
                <a:t>D~</a:t>
              </a:r>
              <a:r>
                <a:rPr lang="uk-UA" altLang="ru-RU" sz="1400" b="1" dirty="0">
                  <a:solidFill>
                    <a:srgbClr val="800080"/>
                  </a:solidFill>
                </a:rPr>
                <a:t>9</a:t>
              </a:r>
              <a:r>
                <a:rPr lang="en-US" altLang="ru-RU" sz="1400" b="1" dirty="0">
                  <a:solidFill>
                    <a:srgbClr val="800080"/>
                  </a:solidFill>
                </a:rPr>
                <a:t>0</a:t>
              </a:r>
              <a:r>
                <a:rPr lang="ru-RU" altLang="ru-RU" sz="1400" b="1" dirty="0">
                  <a:solidFill>
                    <a:srgbClr val="800080"/>
                  </a:solidFill>
                </a:rPr>
                <a:t> </a:t>
              </a:r>
              <a:r>
                <a:rPr lang="en-US" altLang="ru-RU" sz="1400" b="1" dirty="0" smtClean="0">
                  <a:solidFill>
                    <a:srgbClr val="800080"/>
                  </a:solidFill>
                </a:rPr>
                <a:t>nm</a:t>
              </a:r>
              <a:endParaRPr lang="ru-RU" altLang="ru-RU" sz="1400" b="1" dirty="0">
                <a:solidFill>
                  <a:srgbClr val="800080"/>
                </a:solidFill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3664872" y="2545740"/>
              <a:ext cx="1035861" cy="52322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400" b="1" i="1" dirty="0">
                  <a:solidFill>
                    <a:srgbClr val="800080"/>
                  </a:solidFill>
                </a:rPr>
                <a:t>son/nC</a:t>
              </a:r>
              <a:r>
                <a:rPr lang="en-US" altLang="ru-RU" sz="1400" b="1" i="1" baseline="-25000" dirty="0">
                  <a:solidFill>
                    <a:srgbClr val="800080"/>
                  </a:solidFill>
                </a:rPr>
                <a:t>70</a:t>
              </a:r>
              <a:r>
                <a:rPr lang="en-US" altLang="ru-RU" sz="1400" b="1" dirty="0">
                  <a:solidFill>
                    <a:srgbClr val="800080"/>
                  </a:solidFill>
                </a:rPr>
                <a:t> </a:t>
              </a:r>
            </a:p>
            <a:p>
              <a:pPr algn="ctr"/>
              <a:r>
                <a:rPr lang="en-US" altLang="ru-RU" sz="1400" b="1" dirty="0">
                  <a:solidFill>
                    <a:srgbClr val="800080"/>
                  </a:solidFill>
                </a:rPr>
                <a:t>D~</a:t>
              </a:r>
              <a:r>
                <a:rPr lang="uk-UA" altLang="ru-RU" sz="1400" b="1" dirty="0">
                  <a:solidFill>
                    <a:srgbClr val="800080"/>
                  </a:solidFill>
                </a:rPr>
                <a:t>130</a:t>
              </a:r>
              <a:r>
                <a:rPr lang="en-US" altLang="ru-RU" sz="1400" b="1" dirty="0">
                  <a:solidFill>
                    <a:srgbClr val="800080"/>
                  </a:solidFill>
                </a:rPr>
                <a:t> </a:t>
              </a:r>
              <a:r>
                <a:rPr lang="en-US" altLang="ru-RU" sz="1400" b="1" dirty="0" smtClean="0">
                  <a:solidFill>
                    <a:srgbClr val="800080"/>
                  </a:solidFill>
                </a:rPr>
                <a:t>nm</a:t>
              </a:r>
              <a:endParaRPr lang="ru-RU" altLang="ru-RU" sz="1400" b="1" dirty="0">
                <a:solidFill>
                  <a:srgbClr val="80008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190902" y="144016"/>
              <a:ext cx="5158463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8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 vitro </a:t>
              </a: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investigation</a:t>
              </a:r>
              <a:r>
                <a:rPr lang="ru-RU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 </a:t>
              </a: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cytotoxicity</a:t>
              </a:r>
              <a:endParaRPr lang="ru-RU" altLang="ru-RU" sz="2800" baseline="-25000" dirty="0">
                <a:latin typeface="+mn-lt"/>
                <a:cs typeface="+mn-cs"/>
              </a:endParaRPr>
            </a:p>
          </p:txBody>
        </p:sp>
        <p:sp>
          <p:nvSpPr>
            <p:cNvPr id="9" name="Прямоугольник 23"/>
            <p:cNvSpPr>
              <a:spLocks noChangeArrowheads="1"/>
            </p:cNvSpPr>
            <p:nvPr/>
          </p:nvSpPr>
          <p:spPr bwMode="auto">
            <a:xfrm>
              <a:off x="3712218" y="6567154"/>
              <a:ext cx="61142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ru-RU" sz="1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E. A. </a:t>
              </a:r>
              <a:r>
                <a:rPr lang="en-US" altLang="ru-RU" sz="10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Kyzyma</a:t>
              </a:r>
              <a:r>
                <a:rPr lang="en-US" altLang="ru-RU" sz="1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A. A. </a:t>
              </a:r>
              <a:r>
                <a:rPr lang="en-US" altLang="ru-RU" sz="10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Tomchuk</a:t>
              </a:r>
              <a:r>
                <a:rPr lang="en-US" altLang="ru-RU" sz="1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L. A. </a:t>
              </a:r>
              <a:r>
                <a:rPr lang="en-US" altLang="ru-RU" sz="10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Bulavin</a:t>
              </a:r>
              <a:r>
                <a:rPr lang="en-US" altLang="ru-RU" sz="1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ru-RU" sz="10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et al. J. Surf. Invest.9(2015) 5</a:t>
              </a:r>
              <a:endParaRPr lang="en-US" altLang="ru-RU" sz="1000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5125209" y="3424701"/>
              <a:ext cx="4012271" cy="2653853"/>
              <a:chOff x="4792514" y="3280685"/>
              <a:chExt cx="4012271" cy="2653853"/>
            </a:xfrm>
          </p:grpSpPr>
          <p:graphicFrame>
            <p:nvGraphicFramePr>
              <p:cNvPr id="11" name="Graf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7082909"/>
                  </p:ext>
                </p:extLst>
              </p:nvPr>
            </p:nvGraphicFramePr>
            <p:xfrm>
              <a:off x="4792514" y="3280685"/>
              <a:ext cx="3928700" cy="265385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2" name="Прямая соединительная линия 11"/>
              <p:cNvCxnSpPr/>
              <p:nvPr/>
            </p:nvCxnSpPr>
            <p:spPr bwMode="auto">
              <a:xfrm>
                <a:off x="5578163" y="4252605"/>
                <a:ext cx="322662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5709751" y="651760"/>
              <a:ext cx="4003793" cy="2849251"/>
              <a:chOff x="5773743" y="507744"/>
              <a:chExt cx="4003793" cy="2849251"/>
            </a:xfrm>
          </p:grpSpPr>
          <p:graphicFrame>
            <p:nvGraphicFramePr>
              <p:cNvPr id="14" name="Graf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35218324"/>
                  </p:ext>
                </p:extLst>
              </p:nvPr>
            </p:nvGraphicFramePr>
            <p:xfrm>
              <a:off x="5773743" y="507744"/>
              <a:ext cx="3838871" cy="28492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5" name="Прямая соединительная линия 14"/>
              <p:cNvCxnSpPr/>
              <p:nvPr/>
            </p:nvCxnSpPr>
            <p:spPr bwMode="auto">
              <a:xfrm>
                <a:off x="6465168" y="1584890"/>
                <a:ext cx="331236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/>
            <p:cNvGrpSpPr/>
            <p:nvPr/>
          </p:nvGrpSpPr>
          <p:grpSpPr>
            <a:xfrm>
              <a:off x="568528" y="3559522"/>
              <a:ext cx="4032448" cy="2533774"/>
              <a:chOff x="760533" y="3280684"/>
              <a:chExt cx="4789372" cy="3069351"/>
            </a:xfrm>
          </p:grpSpPr>
          <p:graphicFrame>
            <p:nvGraphicFramePr>
              <p:cNvPr id="17" name="Graf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3200521"/>
                  </p:ext>
                </p:extLst>
              </p:nvPr>
            </p:nvGraphicFramePr>
            <p:xfrm>
              <a:off x="760533" y="3280684"/>
              <a:ext cx="4789372" cy="30693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cxnSp>
            <p:nvCxnSpPr>
              <p:cNvPr id="18" name="Прямая соединительная линия 17"/>
              <p:cNvCxnSpPr/>
              <p:nvPr/>
            </p:nvCxnSpPr>
            <p:spPr bwMode="auto">
              <a:xfrm>
                <a:off x="1663297" y="4353959"/>
                <a:ext cx="337902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Стрелка вправо 18"/>
            <p:cNvSpPr/>
            <p:nvPr/>
          </p:nvSpPr>
          <p:spPr>
            <a:xfrm rot="5400000">
              <a:off x="2288771" y="3277035"/>
              <a:ext cx="489109" cy="390884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5025062" y="1813980"/>
              <a:ext cx="489109" cy="390884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 rot="2385492">
              <a:off x="4763505" y="3286947"/>
              <a:ext cx="489109" cy="390884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45488" y="59134"/>
              <a:ext cx="495649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66"/>
                  </a:solidFill>
                </a:rPr>
                <a:t>10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9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79544" y="-27384"/>
            <a:ext cx="9993748" cy="6885384"/>
            <a:chOff x="-79544" y="-27384"/>
            <a:chExt cx="9993748" cy="688538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-23441" y="30768"/>
              <a:ext cx="2378714" cy="6713984"/>
              <a:chOff x="0" y="0"/>
              <a:chExt cx="2195736" cy="6885192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28" name="Прямоугольник 27"/>
            <p:cNvSpPr/>
            <p:nvPr/>
          </p:nvSpPr>
          <p:spPr>
            <a:xfrm>
              <a:off x="-79544" y="116632"/>
              <a:ext cx="9906000" cy="6741368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-23442" y="-27384"/>
              <a:ext cx="9746575" cy="6885384"/>
            </a:xfrm>
            <a:prstGeom prst="rect">
              <a:avLst/>
            </a:prstGeom>
            <a:gradFill flip="none" rotWithShape="1">
              <a:gsLst>
                <a:gs pos="20000">
                  <a:schemeClr val="bg1"/>
                </a:gs>
                <a:gs pos="87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135920" y="6228600"/>
              <a:ext cx="97782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6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Survival rate &gt; 80% in all samples</a:t>
              </a:r>
              <a:r>
                <a:rPr lang="en-US" altLang="ru-RU" sz="1600" b="1" dirty="0" smtClean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!</a:t>
              </a:r>
              <a:endParaRPr lang="en-US" altLang="ru-RU" sz="1600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1231792" y="893942"/>
              <a:ext cx="387324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600" b="1" i="1" dirty="0">
                  <a:solidFill>
                    <a:srgbClr val="004F8A"/>
                  </a:solidFill>
                  <a:latin typeface="Century Schoolbook"/>
                </a:rPr>
                <a:t>Chinese-hamster V-79 cells</a:t>
              </a:r>
            </a:p>
            <a:p>
              <a:r>
                <a:rPr lang="en-US" altLang="ru-RU" sz="1600" b="1" i="1" dirty="0">
                  <a:solidFill>
                    <a:srgbClr val="004F8A"/>
                  </a:solidFill>
                  <a:latin typeface="Century Schoolbook"/>
                </a:rPr>
                <a:t>Cells growth period 13 days</a:t>
              </a:r>
            </a:p>
            <a:p>
              <a:r>
                <a:rPr lang="en-US" altLang="ru-RU" sz="1600" b="1" i="1" dirty="0">
                  <a:solidFill>
                    <a:srgbClr val="004F8A"/>
                  </a:solidFill>
                  <a:latin typeface="Century Schoolbook"/>
                </a:rPr>
                <a:t>Fullerene concentration range 0.05–5 </a:t>
              </a:r>
              <a:r>
                <a:rPr lang="en-US" altLang="ru-RU" sz="1600" b="1" i="1" dirty="0" err="1">
                  <a:solidFill>
                    <a:srgbClr val="004F8A"/>
                  </a:solidFill>
                  <a:latin typeface="Century Schoolbook"/>
                </a:rPr>
                <a:t>μg</a:t>
              </a:r>
              <a:r>
                <a:rPr lang="en-US" altLang="ru-RU" sz="1600" b="1" i="1" dirty="0">
                  <a:solidFill>
                    <a:srgbClr val="004F8A"/>
                  </a:solidFill>
                  <a:latin typeface="Century Schoolbook"/>
                </a:rPr>
                <a:t>/mL</a:t>
              </a:r>
              <a:endParaRPr lang="ru-RU" altLang="ru-RU" sz="1600" b="1" i="1" dirty="0">
                <a:solidFill>
                  <a:srgbClr val="004F8A"/>
                </a:solidFill>
                <a:latin typeface="Century Schoolbook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/>
          </p:nvSpPr>
          <p:spPr bwMode="auto">
            <a:xfrm>
              <a:off x="1976130" y="2545740"/>
              <a:ext cx="1040670" cy="52322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400" b="1" i="1" dirty="0">
                  <a:solidFill>
                    <a:srgbClr val="800080"/>
                  </a:solidFill>
                </a:rPr>
                <a:t>NMP/nC</a:t>
              </a:r>
              <a:r>
                <a:rPr lang="en-US" altLang="ru-RU" sz="1400" b="1" i="1" baseline="-25000" dirty="0">
                  <a:solidFill>
                    <a:srgbClr val="800080"/>
                  </a:solidFill>
                </a:rPr>
                <a:t>60</a:t>
              </a:r>
              <a:r>
                <a:rPr lang="ru-RU" altLang="ru-RU" sz="1400" b="1" baseline="-25000" dirty="0">
                  <a:solidFill>
                    <a:srgbClr val="800080"/>
                  </a:solidFill>
                </a:rPr>
                <a:t> </a:t>
              </a:r>
            </a:p>
            <a:p>
              <a:pPr algn="ctr"/>
              <a:r>
                <a:rPr lang="en-US" altLang="ru-RU" sz="1400" b="1" dirty="0">
                  <a:solidFill>
                    <a:srgbClr val="800080"/>
                  </a:solidFill>
                </a:rPr>
                <a:t>D~</a:t>
              </a:r>
              <a:r>
                <a:rPr lang="uk-UA" altLang="ru-RU" sz="1400" b="1" dirty="0">
                  <a:solidFill>
                    <a:srgbClr val="800080"/>
                  </a:solidFill>
                </a:rPr>
                <a:t>3</a:t>
              </a:r>
              <a:r>
                <a:rPr lang="en-US" altLang="ru-RU" sz="1400" b="1" dirty="0">
                  <a:solidFill>
                    <a:srgbClr val="800080"/>
                  </a:solidFill>
                </a:rPr>
                <a:t>0 </a:t>
              </a:r>
              <a:r>
                <a:rPr lang="en-US" altLang="ru-RU" sz="1400" b="1" dirty="0" smtClean="0">
                  <a:solidFill>
                    <a:srgbClr val="800080"/>
                  </a:solidFill>
                </a:rPr>
                <a:t>nm</a:t>
              </a:r>
              <a:endParaRPr lang="ru-RU" altLang="ru-RU" sz="1400" b="1" dirty="0">
                <a:solidFill>
                  <a:srgbClr val="800080"/>
                </a:solidFill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3886420" y="1753652"/>
              <a:ext cx="986242" cy="52322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400" b="1" i="1" dirty="0">
                  <a:solidFill>
                    <a:srgbClr val="800080"/>
                  </a:solidFill>
                </a:rPr>
                <a:t>son/n</a:t>
              </a:r>
              <a:r>
                <a:rPr lang="ru-RU" altLang="ru-RU" sz="1400" b="1" i="1" dirty="0">
                  <a:solidFill>
                    <a:srgbClr val="800080"/>
                  </a:solidFill>
                </a:rPr>
                <a:t>С</a:t>
              </a:r>
              <a:r>
                <a:rPr lang="ru-RU" altLang="ru-RU" sz="1400" b="1" i="1" baseline="-25000" dirty="0">
                  <a:solidFill>
                    <a:srgbClr val="800080"/>
                  </a:solidFill>
                </a:rPr>
                <a:t>60</a:t>
              </a:r>
              <a:endParaRPr lang="en-US" altLang="ru-RU" sz="1400" b="1" dirty="0">
                <a:solidFill>
                  <a:srgbClr val="800080"/>
                </a:solidFill>
              </a:endParaRPr>
            </a:p>
            <a:p>
              <a:pPr algn="ctr"/>
              <a:r>
                <a:rPr lang="en-US" altLang="ru-RU" sz="1400" b="1" dirty="0">
                  <a:solidFill>
                    <a:srgbClr val="800080"/>
                  </a:solidFill>
                </a:rPr>
                <a:t>D~</a:t>
              </a:r>
              <a:r>
                <a:rPr lang="uk-UA" altLang="ru-RU" sz="1400" b="1" dirty="0">
                  <a:solidFill>
                    <a:srgbClr val="800080"/>
                  </a:solidFill>
                </a:rPr>
                <a:t>9</a:t>
              </a:r>
              <a:r>
                <a:rPr lang="en-US" altLang="ru-RU" sz="1400" b="1" dirty="0">
                  <a:solidFill>
                    <a:srgbClr val="800080"/>
                  </a:solidFill>
                </a:rPr>
                <a:t>0</a:t>
              </a:r>
              <a:r>
                <a:rPr lang="ru-RU" altLang="ru-RU" sz="1400" b="1" dirty="0">
                  <a:solidFill>
                    <a:srgbClr val="800080"/>
                  </a:solidFill>
                </a:rPr>
                <a:t> </a:t>
              </a:r>
              <a:r>
                <a:rPr lang="en-US" altLang="ru-RU" sz="1400" b="1" dirty="0" smtClean="0">
                  <a:solidFill>
                    <a:srgbClr val="800080"/>
                  </a:solidFill>
                </a:rPr>
                <a:t>nm</a:t>
              </a:r>
              <a:endParaRPr lang="ru-RU" altLang="ru-RU" sz="1400" b="1" dirty="0">
                <a:solidFill>
                  <a:srgbClr val="800080"/>
                </a:solidFill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3664872" y="2545740"/>
              <a:ext cx="1035861" cy="52322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400" b="1" i="1" dirty="0">
                  <a:solidFill>
                    <a:srgbClr val="800080"/>
                  </a:solidFill>
                </a:rPr>
                <a:t>son/nC</a:t>
              </a:r>
              <a:r>
                <a:rPr lang="en-US" altLang="ru-RU" sz="1400" b="1" i="1" baseline="-25000" dirty="0">
                  <a:solidFill>
                    <a:srgbClr val="800080"/>
                  </a:solidFill>
                </a:rPr>
                <a:t>70</a:t>
              </a:r>
              <a:r>
                <a:rPr lang="en-US" altLang="ru-RU" sz="1400" b="1" dirty="0">
                  <a:solidFill>
                    <a:srgbClr val="800080"/>
                  </a:solidFill>
                </a:rPr>
                <a:t> </a:t>
              </a:r>
            </a:p>
            <a:p>
              <a:pPr algn="ctr"/>
              <a:r>
                <a:rPr lang="en-US" altLang="ru-RU" sz="1400" b="1" dirty="0">
                  <a:solidFill>
                    <a:srgbClr val="800080"/>
                  </a:solidFill>
                </a:rPr>
                <a:t>D~</a:t>
              </a:r>
              <a:r>
                <a:rPr lang="uk-UA" altLang="ru-RU" sz="1400" b="1" dirty="0">
                  <a:solidFill>
                    <a:srgbClr val="800080"/>
                  </a:solidFill>
                </a:rPr>
                <a:t>130</a:t>
              </a:r>
              <a:r>
                <a:rPr lang="en-US" altLang="ru-RU" sz="1400" b="1" dirty="0">
                  <a:solidFill>
                    <a:srgbClr val="800080"/>
                  </a:solidFill>
                </a:rPr>
                <a:t> </a:t>
              </a:r>
              <a:r>
                <a:rPr lang="en-US" altLang="ru-RU" sz="1400" b="1" dirty="0" smtClean="0">
                  <a:solidFill>
                    <a:srgbClr val="800080"/>
                  </a:solidFill>
                </a:rPr>
                <a:t>nm</a:t>
              </a:r>
              <a:endParaRPr lang="ru-RU" altLang="ru-RU" sz="1400" b="1" dirty="0">
                <a:solidFill>
                  <a:srgbClr val="80008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190902" y="144016"/>
              <a:ext cx="5158463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8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 vitro </a:t>
              </a: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investigation</a:t>
              </a:r>
              <a:r>
                <a:rPr lang="ru-RU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 </a:t>
              </a: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cytotoxicity</a:t>
              </a:r>
              <a:endParaRPr lang="ru-RU" altLang="ru-RU" sz="2800" baseline="-25000" dirty="0">
                <a:latin typeface="+mn-lt"/>
                <a:cs typeface="+mn-cs"/>
              </a:endParaRPr>
            </a:p>
          </p:txBody>
        </p:sp>
        <p:sp>
          <p:nvSpPr>
            <p:cNvPr id="9" name="Прямоугольник 23"/>
            <p:cNvSpPr>
              <a:spLocks noChangeArrowheads="1"/>
            </p:cNvSpPr>
            <p:nvPr/>
          </p:nvSpPr>
          <p:spPr bwMode="auto">
            <a:xfrm>
              <a:off x="3712218" y="6567154"/>
              <a:ext cx="61142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ru-RU" sz="1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E. A. </a:t>
              </a:r>
              <a:r>
                <a:rPr lang="en-US" altLang="ru-RU" sz="10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Kyzyma</a:t>
              </a:r>
              <a:r>
                <a:rPr lang="en-US" altLang="ru-RU" sz="1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A. A. </a:t>
              </a:r>
              <a:r>
                <a:rPr lang="en-US" altLang="ru-RU" sz="10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Tomchuk</a:t>
              </a:r>
              <a:r>
                <a:rPr lang="en-US" altLang="ru-RU" sz="1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L. A. </a:t>
              </a:r>
              <a:r>
                <a:rPr lang="en-US" altLang="ru-RU" sz="10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Bulavin</a:t>
              </a:r>
              <a:r>
                <a:rPr lang="en-US" altLang="ru-RU" sz="1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ru-RU" sz="10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et al. J. Surf. Invest.9(2015) 5</a:t>
              </a:r>
              <a:endParaRPr lang="en-US" altLang="ru-RU" sz="1000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5125209" y="3424701"/>
              <a:ext cx="4012271" cy="2653853"/>
              <a:chOff x="4792514" y="3280685"/>
              <a:chExt cx="4012271" cy="2653853"/>
            </a:xfrm>
          </p:grpSpPr>
          <p:graphicFrame>
            <p:nvGraphicFramePr>
              <p:cNvPr id="11" name="Graf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1852898"/>
                  </p:ext>
                </p:extLst>
              </p:nvPr>
            </p:nvGraphicFramePr>
            <p:xfrm>
              <a:off x="4792514" y="3280685"/>
              <a:ext cx="3928700" cy="265385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2" name="Прямая соединительная линия 11"/>
              <p:cNvCxnSpPr/>
              <p:nvPr/>
            </p:nvCxnSpPr>
            <p:spPr bwMode="auto">
              <a:xfrm>
                <a:off x="5578163" y="4252605"/>
                <a:ext cx="322662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5709751" y="651760"/>
              <a:ext cx="4003793" cy="2849251"/>
              <a:chOff x="5773743" y="507744"/>
              <a:chExt cx="4003793" cy="2849251"/>
            </a:xfrm>
          </p:grpSpPr>
          <p:graphicFrame>
            <p:nvGraphicFramePr>
              <p:cNvPr id="14" name="Graf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6917233"/>
                  </p:ext>
                </p:extLst>
              </p:nvPr>
            </p:nvGraphicFramePr>
            <p:xfrm>
              <a:off x="5773743" y="507744"/>
              <a:ext cx="3838871" cy="28492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5" name="Прямая соединительная линия 14"/>
              <p:cNvCxnSpPr/>
              <p:nvPr/>
            </p:nvCxnSpPr>
            <p:spPr bwMode="auto">
              <a:xfrm>
                <a:off x="6465168" y="1584890"/>
                <a:ext cx="331236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/>
            <p:cNvGrpSpPr/>
            <p:nvPr/>
          </p:nvGrpSpPr>
          <p:grpSpPr>
            <a:xfrm>
              <a:off x="568528" y="3559522"/>
              <a:ext cx="4032448" cy="2533774"/>
              <a:chOff x="760533" y="3280684"/>
              <a:chExt cx="4789372" cy="3069351"/>
            </a:xfrm>
          </p:grpSpPr>
          <p:graphicFrame>
            <p:nvGraphicFramePr>
              <p:cNvPr id="17" name="Graf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06954021"/>
                  </p:ext>
                </p:extLst>
              </p:nvPr>
            </p:nvGraphicFramePr>
            <p:xfrm>
              <a:off x="760533" y="3280684"/>
              <a:ext cx="4789372" cy="30693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cxnSp>
            <p:nvCxnSpPr>
              <p:cNvPr id="18" name="Прямая соединительная линия 17"/>
              <p:cNvCxnSpPr/>
              <p:nvPr/>
            </p:nvCxnSpPr>
            <p:spPr bwMode="auto">
              <a:xfrm>
                <a:off x="1663297" y="4353959"/>
                <a:ext cx="337902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Стрелка вправо 18"/>
            <p:cNvSpPr/>
            <p:nvPr/>
          </p:nvSpPr>
          <p:spPr>
            <a:xfrm rot="5400000">
              <a:off x="2288771" y="3277035"/>
              <a:ext cx="489109" cy="390884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5025062" y="1813980"/>
              <a:ext cx="489109" cy="390884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 rot="2385492">
              <a:off x="4763505" y="3286947"/>
              <a:ext cx="489109" cy="390884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75747" y="1775136"/>
              <a:ext cx="7869673" cy="3016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990033"/>
              </a:solidFill>
            </a:ln>
          </p:spPr>
          <p:txBody>
            <a:bodyPr wrap="square">
              <a:spAutoFit/>
            </a:bodyPr>
            <a:lstStyle/>
            <a:p>
              <a:pPr marL="457200" lvl="3" indent="-457200">
                <a:buFont typeface="Wingdings" panose="05000000000000000000" pitchFamily="2" charset="2"/>
                <a:buChar char="Ø"/>
              </a:pPr>
              <a:endParaRPr lang="ru-RU" sz="2800" b="1" dirty="0" smtClean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457200" lvl="3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Low toxicity of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all fullerene solutions under study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was detected. </a:t>
              </a:r>
            </a:p>
            <a:p>
              <a:pPr marL="457200" lvl="3" indent="-457200">
                <a:buFont typeface="Wingdings" panose="05000000000000000000" pitchFamily="2" charset="2"/>
                <a:buChar char="Ø"/>
              </a:pPr>
              <a:endParaRPr lang="en-US" sz="2800" b="1" dirty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  <a:tabLst>
                  <a:tab pos="536575" algn="l"/>
                  <a:tab pos="3768725" algn="l"/>
                </a:tabLst>
              </a:pP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Cluster growth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does not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impair</a:t>
              </a:r>
              <a:r>
                <a:rPr lang="ru-RU" sz="2800" b="1" dirty="0">
                  <a:solidFill>
                    <a:srgbClr val="7030A0"/>
                  </a:solidFill>
                  <a:latin typeface="Garamond" pitchFamily="18" charset="0"/>
                </a:rPr>
                <a:t>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the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toxicity of the solutions. </a:t>
              </a:r>
              <a:endParaRPr lang="ru-RU" sz="2800" b="1" dirty="0" smtClean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ru-RU" sz="2200" b="1" dirty="0" smtClean="0">
                <a:solidFill>
                  <a:srgbClr val="7030A0"/>
                </a:solidFill>
                <a:latin typeface="Garamond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345488" y="59134"/>
              <a:ext cx="495649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66"/>
                  </a:solidFill>
                </a:rPr>
                <a:t>10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6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5552" y="-27384"/>
            <a:ext cx="9948466" cy="6912576"/>
            <a:chOff x="-15552" y="-27384"/>
            <a:chExt cx="9948466" cy="6912576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61" name="Рисунок 6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66" name="Прямоугольник 65"/>
            <p:cNvSpPr/>
            <p:nvPr/>
          </p:nvSpPr>
          <p:spPr>
            <a:xfrm>
              <a:off x="-15552" y="-27384"/>
              <a:ext cx="9906000" cy="6912576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26407" y="-254"/>
              <a:ext cx="9906507" cy="6858507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72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 bwMode="auto">
            <a:xfrm>
              <a:off x="8129724" y="5163740"/>
              <a:ext cx="1108075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	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5" name="Прямоугольник 2"/>
            <p:cNvSpPr>
              <a:spLocks noChangeArrowheads="1"/>
            </p:cNvSpPr>
            <p:nvPr/>
          </p:nvSpPr>
          <p:spPr bwMode="auto">
            <a:xfrm>
              <a:off x="5671553" y="4869160"/>
              <a:ext cx="1795462" cy="830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Son/n</a:t>
              </a:r>
              <a:r>
                <a:rPr lang="ru-RU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С</a:t>
              </a:r>
              <a:r>
                <a:rPr lang="en-US" altLang="ru-RU" sz="1600" b="1" baseline="-25000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60</a:t>
              </a:r>
              <a:endParaRPr lang="en-US" alt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00" b="1" dirty="0" err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Dox</a:t>
              </a:r>
              <a:r>
                <a:rPr lang="en-US" altLang="ru-RU" sz="16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endParaRPr lang="ru-RU" alt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Son/n</a:t>
              </a:r>
              <a:r>
                <a:rPr lang="ru-RU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С</a:t>
              </a:r>
              <a:r>
                <a:rPr lang="en-US" altLang="ru-RU" sz="1600" b="1" baseline="-25000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60</a:t>
              </a:r>
              <a:r>
                <a:rPr lang="en-US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+Dox </a:t>
              </a:r>
              <a:endParaRPr lang="ru-RU" alt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7115519" y="4437112"/>
              <a:ext cx="2472455" cy="1236470"/>
              <a:chOff x="9915556" y="4527225"/>
              <a:chExt cx="2472455" cy="1236470"/>
            </a:xfrm>
          </p:grpSpPr>
          <p:sp>
            <p:nvSpPr>
              <p:cNvPr id="48" name="Прямоугольник 6"/>
              <p:cNvSpPr>
                <a:spLocks noChangeArrowheads="1"/>
              </p:cNvSpPr>
              <p:nvPr/>
            </p:nvSpPr>
            <p:spPr bwMode="auto">
              <a:xfrm>
                <a:off x="10361092" y="4932084"/>
                <a:ext cx="652833" cy="83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600" b="1" dirty="0">
                    <a:solidFill>
                      <a:srgbClr val="800080"/>
                    </a:solidFill>
                  </a:rPr>
                  <a:t>15%</a:t>
                </a:r>
                <a:endParaRPr lang="ru-RU" altLang="ru-RU" sz="1600" b="1" dirty="0">
                  <a:solidFill>
                    <a:srgbClr val="800080"/>
                  </a:solidFill>
                </a:endParaRPr>
              </a:p>
              <a:p>
                <a:r>
                  <a:rPr lang="en-US" altLang="ru-RU" sz="1600" b="1" dirty="0">
                    <a:solidFill>
                      <a:srgbClr val="800080"/>
                    </a:solidFill>
                  </a:rPr>
                  <a:t>23% </a:t>
                </a:r>
              </a:p>
              <a:p>
                <a:r>
                  <a:rPr lang="en-US" altLang="ru-RU" sz="1600" b="1" dirty="0">
                    <a:solidFill>
                      <a:srgbClr val="800080"/>
                    </a:solidFill>
                  </a:rPr>
                  <a:t>35%</a:t>
                </a:r>
                <a:endParaRPr lang="ru-RU" altLang="ru-RU" sz="1600" dirty="0">
                  <a:solidFill>
                    <a:srgbClr val="800080"/>
                  </a:solidFill>
                </a:endParaRPr>
              </a:p>
            </p:txBody>
          </p:sp>
          <p:sp>
            <p:nvSpPr>
              <p:cNvPr id="49" name="TextBox 29"/>
              <p:cNvSpPr txBox="1">
                <a:spLocks noChangeArrowheads="1"/>
              </p:cNvSpPr>
              <p:nvPr/>
            </p:nvSpPr>
            <p:spPr bwMode="auto">
              <a:xfrm>
                <a:off x="11314657" y="4570615"/>
                <a:ext cx="81785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ru-RU" sz="1200" b="1" dirty="0" smtClean="0">
                    <a:solidFill>
                      <a:srgbClr val="006666"/>
                    </a:solidFill>
                  </a:rPr>
                  <a:t>Lifespan</a:t>
                </a:r>
                <a:endParaRPr lang="ru-RU" altLang="ru-RU" sz="1200" b="1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51" name="Прямоугольник 31"/>
              <p:cNvSpPr>
                <a:spLocks noChangeArrowheads="1"/>
              </p:cNvSpPr>
              <p:nvPr/>
            </p:nvSpPr>
            <p:spPr bwMode="auto">
              <a:xfrm>
                <a:off x="9915556" y="4527225"/>
                <a:ext cx="13991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200" b="1" dirty="0">
                    <a:solidFill>
                      <a:srgbClr val="800080"/>
                    </a:solidFill>
                  </a:rPr>
                  <a:t>Tumor-inhibitory effect</a:t>
                </a:r>
                <a:endParaRPr lang="ru-RU" altLang="ru-RU" sz="1200" b="1" dirty="0">
                  <a:solidFill>
                    <a:srgbClr val="800080"/>
                  </a:solidFill>
                </a:endParaRPr>
              </a:p>
            </p:txBody>
          </p:sp>
          <p:sp>
            <p:nvSpPr>
              <p:cNvPr id="53" name="Прямоугольник 11"/>
              <p:cNvSpPr>
                <a:spLocks noChangeArrowheads="1"/>
              </p:cNvSpPr>
              <p:nvPr/>
            </p:nvSpPr>
            <p:spPr bwMode="auto">
              <a:xfrm>
                <a:off x="11397168" y="4932084"/>
                <a:ext cx="652833" cy="83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600" b="1" dirty="0">
                    <a:solidFill>
                      <a:srgbClr val="006666"/>
                    </a:solidFill>
                  </a:rPr>
                  <a:t>24% </a:t>
                </a:r>
                <a:endParaRPr lang="ru-RU" altLang="ru-RU" sz="1600" b="1" dirty="0">
                  <a:solidFill>
                    <a:srgbClr val="006666"/>
                  </a:solidFill>
                </a:endParaRPr>
              </a:p>
              <a:p>
                <a:r>
                  <a:rPr lang="en-US" altLang="ru-RU" sz="1600" b="1" dirty="0">
                    <a:solidFill>
                      <a:srgbClr val="006666"/>
                    </a:solidFill>
                  </a:rPr>
                  <a:t>16%</a:t>
                </a:r>
                <a:endParaRPr lang="ru-RU" altLang="ru-RU" sz="1600" b="1" dirty="0">
                  <a:solidFill>
                    <a:srgbClr val="006666"/>
                  </a:solidFill>
                </a:endParaRPr>
              </a:p>
              <a:p>
                <a:r>
                  <a:rPr lang="en-US" altLang="ru-RU" sz="1600" b="1" dirty="0">
                    <a:solidFill>
                      <a:srgbClr val="006666"/>
                    </a:solidFill>
                  </a:rPr>
                  <a:t>32%</a:t>
                </a:r>
                <a:endParaRPr lang="ru-RU" altLang="ru-RU" sz="1600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55" name="Овал 54"/>
              <p:cNvSpPr/>
              <p:nvPr/>
            </p:nvSpPr>
            <p:spPr bwMode="auto">
              <a:xfrm>
                <a:off x="10193621" y="5438003"/>
                <a:ext cx="2194390" cy="325692"/>
              </a:xfrm>
              <a:prstGeom prst="ellipse">
                <a:avLst/>
              </a:prstGeom>
              <a:noFill/>
              <a:ln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8" name="Прямоугольник 7"/>
            <p:cNvSpPr>
              <a:spLocks noChangeArrowheads="1"/>
            </p:cNvSpPr>
            <p:nvPr/>
          </p:nvSpPr>
          <p:spPr bwMode="auto">
            <a:xfrm>
              <a:off x="998935" y="581779"/>
              <a:ext cx="4530129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200" b="1" dirty="0" smtClean="0"/>
                <a:t>Visual observation of Lewis lung carcinoma growth in mice.</a:t>
              </a:r>
              <a:r>
                <a:rPr lang="ru-RU" altLang="ru-RU" sz="1200" b="1" dirty="0" smtClean="0"/>
                <a:t> </a:t>
              </a:r>
              <a:endParaRPr lang="en-US" altLang="ru-RU" sz="1200" b="1" dirty="0" smtClean="0"/>
            </a:p>
            <a:p>
              <a:r>
                <a:rPr lang="en-US" altLang="ru-RU" sz="1200" b="1" dirty="0" smtClean="0"/>
                <a:t>Control</a:t>
              </a:r>
              <a:r>
                <a:rPr lang="ru-RU" altLang="ru-RU" sz="1200" b="1" dirty="0" smtClean="0"/>
                <a:t> -</a:t>
              </a:r>
              <a:r>
                <a:rPr lang="en-US" altLang="ru-RU" sz="1200" b="1" i="1" dirty="0" smtClean="0"/>
                <a:t>a)</a:t>
              </a:r>
              <a:r>
                <a:rPr lang="ru-RU" altLang="ru-RU" sz="1200" b="1" dirty="0" smtClean="0"/>
                <a:t>, </a:t>
              </a:r>
              <a:r>
                <a:rPr lang="en-US" altLang="ru-RU" sz="1200" b="1" dirty="0" smtClean="0"/>
                <a:t>injections</a:t>
              </a:r>
              <a:r>
                <a:rPr lang="ru-RU" altLang="ru-RU" sz="1200" b="1" dirty="0" smtClean="0"/>
                <a:t> </a:t>
              </a:r>
              <a:r>
                <a:rPr lang="en-US" altLang="ru-RU" sz="1200" b="1" i="1" dirty="0" smtClean="0"/>
                <a:t>son/nC</a:t>
              </a:r>
              <a:r>
                <a:rPr lang="en-US" altLang="ru-RU" sz="1200" b="1" i="1" baseline="-25000" dirty="0" smtClean="0"/>
                <a:t>60</a:t>
              </a:r>
              <a:r>
                <a:rPr lang="en-US" altLang="ru-RU" sz="1200" b="1" dirty="0" smtClean="0"/>
                <a:t> </a:t>
              </a:r>
              <a:r>
                <a:rPr lang="ru-RU" altLang="ru-RU" sz="1200" b="1" dirty="0" smtClean="0"/>
                <a:t>-</a:t>
              </a:r>
              <a:r>
                <a:rPr lang="en-US" altLang="ru-RU" sz="1200" b="1" dirty="0" smtClean="0"/>
                <a:t> </a:t>
              </a:r>
              <a:r>
                <a:rPr lang="en-US" altLang="ru-RU" sz="1200" b="1" i="1" dirty="0" smtClean="0"/>
                <a:t>b)</a:t>
              </a:r>
              <a:r>
                <a:rPr lang="en-US" altLang="ru-RU" sz="1200" b="1" dirty="0" smtClean="0"/>
                <a:t>, injections</a:t>
              </a:r>
              <a:r>
                <a:rPr lang="ru-RU" altLang="ru-RU" sz="1200" b="1" dirty="0" smtClean="0"/>
                <a:t> </a:t>
              </a:r>
              <a:r>
                <a:rPr lang="en-US" altLang="ru-RU" sz="1200" b="1" dirty="0" err="1" smtClean="0"/>
                <a:t>Dox</a:t>
              </a:r>
              <a:r>
                <a:rPr lang="en-US" altLang="ru-RU" sz="1200" b="1" dirty="0" smtClean="0"/>
                <a:t> </a:t>
              </a:r>
              <a:r>
                <a:rPr lang="ru-RU" altLang="ru-RU" sz="1200" b="1" dirty="0" smtClean="0"/>
                <a:t>-</a:t>
              </a:r>
              <a:r>
                <a:rPr lang="en-US" altLang="ru-RU" sz="1200" b="1" dirty="0" smtClean="0"/>
                <a:t> </a:t>
              </a:r>
              <a:r>
                <a:rPr lang="en-US" altLang="ru-RU" sz="1200" b="1" i="1" dirty="0" smtClean="0"/>
                <a:t>c) </a:t>
              </a:r>
              <a:r>
                <a:rPr lang="en-US" altLang="ru-RU" sz="1200" b="1" dirty="0" smtClean="0"/>
                <a:t>injections </a:t>
              </a:r>
              <a:r>
                <a:rPr lang="en-US" altLang="ru-RU" sz="1200" b="1" i="1" dirty="0" smtClean="0"/>
                <a:t>son/nC</a:t>
              </a:r>
              <a:r>
                <a:rPr lang="en-US" altLang="ru-RU" sz="1200" b="1" i="1" baseline="-25000" dirty="0" smtClean="0"/>
                <a:t>60</a:t>
              </a:r>
              <a:r>
                <a:rPr lang="ru-RU" altLang="ru-RU" sz="1200" b="1" dirty="0" smtClean="0"/>
                <a:t>+</a:t>
              </a:r>
              <a:r>
                <a:rPr lang="en-US" altLang="ru-RU" sz="1200" b="1" dirty="0" err="1" smtClean="0"/>
                <a:t>Dox</a:t>
              </a:r>
              <a:r>
                <a:rPr lang="ru-RU" altLang="ru-RU" sz="1200" b="1" dirty="0" smtClean="0"/>
                <a:t> - </a:t>
              </a:r>
              <a:r>
                <a:rPr lang="en-US" altLang="ru-RU" sz="1200" b="1" i="1" dirty="0" smtClean="0"/>
                <a:t>d</a:t>
              </a:r>
              <a:r>
                <a:rPr lang="en-US" altLang="ru-RU" sz="1200" b="1" dirty="0" smtClean="0"/>
                <a:t>) </a:t>
              </a:r>
              <a:r>
                <a:rPr lang="ru-RU" altLang="ru-RU" sz="1200" b="1" dirty="0" smtClean="0"/>
                <a:t> </a:t>
              </a:r>
              <a:r>
                <a:rPr lang="en-US" altLang="ru-RU" sz="1200" b="1" dirty="0" smtClean="0"/>
                <a:t>20 days after tumor transplantation</a:t>
              </a:r>
              <a:r>
                <a:rPr lang="ru-RU" altLang="ru-RU" sz="1200" b="1" dirty="0" smtClean="0"/>
                <a:t>. </a:t>
              </a:r>
              <a:endParaRPr lang="en-US" altLang="ru-RU" sz="1200" b="1" dirty="0" smtClean="0"/>
            </a:p>
            <a:p>
              <a:r>
                <a:rPr lang="en-US" altLang="ru-RU" sz="1200" b="1" dirty="0" smtClean="0"/>
                <a:t>The </a:t>
              </a:r>
              <a:r>
                <a:rPr lang="en-US" altLang="ru-RU" sz="1200" b="1" dirty="0"/>
                <a:t>male mice of С57Bl/6J line (20–21 </a:t>
              </a:r>
              <a:r>
                <a:rPr lang="en-US" altLang="ru-RU" sz="1200" b="1" dirty="0" smtClean="0"/>
                <a:t>g weight</a:t>
              </a:r>
              <a:r>
                <a:rPr lang="en-US" altLang="ru-RU" sz="1200" b="1" dirty="0"/>
                <a:t>)</a:t>
              </a:r>
              <a:endParaRPr lang="en-US" altLang="ru-RU" sz="1200" dirty="0"/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3887346" y="44777"/>
              <a:ext cx="2558907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Biological effect</a:t>
              </a:r>
              <a:endParaRPr lang="ru-RU" altLang="ru-RU" sz="2800" baseline="-25000" dirty="0">
                <a:latin typeface="+mn-lt"/>
                <a:cs typeface="+mn-cs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 bwMode="auto">
            <a:xfrm>
              <a:off x="8065186" y="4076777"/>
              <a:ext cx="249238" cy="26382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13"/>
            <p:cNvGrpSpPr>
              <a:grpSpLocks/>
            </p:cNvGrpSpPr>
            <p:nvPr/>
          </p:nvGrpSpPr>
          <p:grpSpPr bwMode="auto">
            <a:xfrm>
              <a:off x="716863" y="1412775"/>
              <a:ext cx="4954690" cy="4487183"/>
              <a:chOff x="267820" y="459799"/>
              <a:chExt cx="4182737" cy="3311773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5498" t="1315" r="3047" b="1680"/>
              <a:stretch>
                <a:fillRect/>
              </a:stretch>
            </p:blipFill>
            <p:spPr bwMode="auto">
              <a:xfrm>
                <a:off x="270573" y="459799"/>
                <a:ext cx="4179984" cy="3311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" name="Прямая со стрелкой 25"/>
              <p:cNvCxnSpPr/>
              <p:nvPr/>
            </p:nvCxnSpPr>
            <p:spPr bwMode="auto">
              <a:xfrm flipV="1">
                <a:off x="363349" y="3423025"/>
                <a:ext cx="571886" cy="134990"/>
              </a:xfrm>
              <a:prstGeom prst="straightConnector1">
                <a:avLst/>
              </a:prstGeom>
              <a:ln w="34925">
                <a:solidFill>
                  <a:srgbClr val="66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 bwMode="auto">
              <a:xfrm flipH="1" flipV="1">
                <a:off x="3547494" y="1747172"/>
                <a:ext cx="382872" cy="265041"/>
              </a:xfrm>
              <a:prstGeom prst="straightConnector1">
                <a:avLst/>
              </a:prstGeom>
              <a:ln w="34925">
                <a:solidFill>
                  <a:srgbClr val="66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 bwMode="auto">
              <a:xfrm flipV="1">
                <a:off x="2822136" y="3340714"/>
                <a:ext cx="342485" cy="268334"/>
              </a:xfrm>
              <a:prstGeom prst="straightConnector1">
                <a:avLst/>
              </a:prstGeom>
              <a:ln w="34925">
                <a:solidFill>
                  <a:srgbClr val="66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 bwMode="auto">
              <a:xfrm flipH="1" flipV="1">
                <a:off x="1334263" y="1697785"/>
                <a:ext cx="516959" cy="365461"/>
              </a:xfrm>
              <a:prstGeom prst="straightConnector1">
                <a:avLst/>
              </a:prstGeom>
              <a:ln w="34925">
                <a:solidFill>
                  <a:srgbClr val="66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рямоугольник 1"/>
              <p:cNvSpPr>
                <a:spLocks noChangeArrowheads="1"/>
              </p:cNvSpPr>
              <p:nvPr/>
            </p:nvSpPr>
            <p:spPr bwMode="auto">
              <a:xfrm>
                <a:off x="267820" y="459800"/>
                <a:ext cx="745819" cy="2872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 b="1" dirty="0" smtClean="0"/>
                  <a:t>Control</a:t>
                </a:r>
                <a:endParaRPr lang="ru-RU" altLang="ru-RU" sz="1200" b="1" dirty="0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991778" y="1281290"/>
                <a:ext cx="389334" cy="465881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/>
              </a:p>
            </p:txBody>
          </p:sp>
          <p:sp>
            <p:nvSpPr>
              <p:cNvPr id="32" name="Прямоугольник 19"/>
              <p:cNvSpPr>
                <a:spLocks noChangeArrowheads="1"/>
              </p:cNvSpPr>
              <p:nvPr/>
            </p:nvSpPr>
            <p:spPr bwMode="auto">
              <a:xfrm>
                <a:off x="2420642" y="459800"/>
                <a:ext cx="838486" cy="1930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ru-RU" sz="1100" b="1" i="1" dirty="0" smtClean="0"/>
                  <a:t>Son/nC</a:t>
                </a:r>
                <a:r>
                  <a:rPr lang="en-US" altLang="ru-RU" sz="1100" b="1" i="1" baseline="-25000" dirty="0" smtClean="0"/>
                  <a:t>60 </a:t>
                </a:r>
                <a:endParaRPr lang="ru-RU" altLang="ru-RU" sz="1100" i="1" baseline="-25000" dirty="0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192085" y="1332324"/>
                <a:ext cx="258480" cy="365461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Прямоугольник 21"/>
              <p:cNvSpPr>
                <a:spLocks noChangeArrowheads="1"/>
              </p:cNvSpPr>
              <p:nvPr/>
            </p:nvSpPr>
            <p:spPr bwMode="auto">
              <a:xfrm>
                <a:off x="323528" y="2107314"/>
                <a:ext cx="47481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 b="1"/>
                  <a:t>Dox</a:t>
                </a:r>
                <a:endParaRPr lang="ru-RU" altLang="ru-RU" sz="120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048319" y="3264988"/>
                <a:ext cx="285944" cy="22553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рямоугольник 23"/>
              <p:cNvSpPr>
                <a:spLocks noChangeArrowheads="1"/>
              </p:cNvSpPr>
              <p:nvPr/>
            </p:nvSpPr>
            <p:spPr bwMode="auto">
              <a:xfrm>
                <a:off x="2371910" y="2107314"/>
                <a:ext cx="1175584" cy="2044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ru-RU" sz="1200" b="1" i="1" dirty="0" smtClean="0"/>
                  <a:t>Son/nC</a:t>
                </a:r>
                <a:r>
                  <a:rPr lang="en-US" altLang="ru-RU" sz="1200" b="1" i="1" baseline="-25000" dirty="0" smtClean="0"/>
                  <a:t>60 </a:t>
                </a:r>
                <a:r>
                  <a:rPr lang="en-US" altLang="ru-RU" sz="1200" b="1" i="1" dirty="0" smtClean="0"/>
                  <a:t> </a:t>
                </a:r>
                <a:r>
                  <a:rPr lang="en-US" altLang="ru-RU" sz="1200" b="1" dirty="0" smtClean="0"/>
                  <a:t>+</a:t>
                </a:r>
                <a:r>
                  <a:rPr lang="en-US" altLang="ru-RU" sz="1200" b="1" dirty="0" err="1" smtClean="0"/>
                  <a:t>Dox</a:t>
                </a:r>
                <a:endParaRPr lang="ru-RU" altLang="ru-RU" sz="1200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125849" y="3057564"/>
                <a:ext cx="266558" cy="23211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734" y="891425"/>
              <a:ext cx="4504180" cy="3140968"/>
            </a:xfrm>
            <a:prstGeom prst="rect">
              <a:avLst/>
            </a:prstGeom>
          </p:spPr>
        </p:pic>
        <p:sp>
          <p:nvSpPr>
            <p:cNvPr id="67" name="Прямоугольник 19"/>
            <p:cNvSpPr>
              <a:spLocks noChangeArrowheads="1"/>
            </p:cNvSpPr>
            <p:nvPr/>
          </p:nvSpPr>
          <p:spPr bwMode="auto">
            <a:xfrm>
              <a:off x="6873466" y="1600971"/>
              <a:ext cx="1040236" cy="6565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000" b="1" dirty="0" smtClean="0">
                  <a:latin typeface="Times New Roman" pitchFamily="18" charset="0"/>
                  <a:cs typeface="Times New Roman" pitchFamily="18" charset="0"/>
                </a:rPr>
                <a:t>Son/nC</a:t>
              </a:r>
              <a:r>
                <a:rPr lang="en-US" altLang="ru-RU" sz="1000" b="1" baseline="-25000" dirty="0" smtClean="0">
                  <a:latin typeface="Times New Roman" pitchFamily="18" charset="0"/>
                  <a:cs typeface="Times New Roman" pitchFamily="18" charset="0"/>
                </a:rPr>
                <a:t>60 </a:t>
              </a:r>
              <a:endParaRPr lang="en-US" altLang="ru-RU" sz="1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ru-RU" sz="1000" b="1" dirty="0" err="1" smtClean="0">
                  <a:latin typeface="Times New Roman" pitchFamily="18" charset="0"/>
                  <a:cs typeface="Times New Roman" pitchFamily="18" charset="0"/>
                </a:rPr>
                <a:t>Dox</a:t>
              </a:r>
              <a:endParaRPr lang="en-US" altLang="ru-RU" sz="1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ru-RU" sz="1000" b="1" dirty="0" smtClean="0">
                  <a:latin typeface="Times New Roman" pitchFamily="18" charset="0"/>
                  <a:cs typeface="Times New Roman" pitchFamily="18" charset="0"/>
                </a:rPr>
                <a:t>Son/nC</a:t>
              </a:r>
              <a:r>
                <a:rPr lang="en-US" altLang="ru-RU" sz="1000" b="1" baseline="-25000" dirty="0" smtClean="0">
                  <a:latin typeface="Times New Roman" pitchFamily="18" charset="0"/>
                  <a:cs typeface="Times New Roman" pitchFamily="18" charset="0"/>
                </a:rPr>
                <a:t>60 </a:t>
              </a:r>
              <a:r>
                <a:rPr lang="en-US" altLang="ru-RU" sz="10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ru-RU" sz="1000" b="1" dirty="0" err="1" smtClean="0">
                  <a:latin typeface="Times New Roman" pitchFamily="18" charset="0"/>
                  <a:cs typeface="Times New Roman" pitchFamily="18" charset="0"/>
                </a:rPr>
                <a:t>Dox</a:t>
              </a:r>
              <a:endParaRPr lang="en-US" altLang="ru-RU" sz="1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altLang="ru-RU" sz="1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1"/>
            <p:cNvSpPr>
              <a:spLocks noChangeArrowheads="1"/>
            </p:cNvSpPr>
            <p:nvPr/>
          </p:nvSpPr>
          <p:spPr bwMode="auto">
            <a:xfrm>
              <a:off x="6004472" y="550421"/>
              <a:ext cx="37417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200" b="1" dirty="0"/>
                <a:t>Growth inhibition curves for treatment of </a:t>
              </a:r>
              <a:r>
                <a:rPr lang="en-US" altLang="ru-RU" sz="1200" b="1" dirty="0" smtClean="0"/>
                <a:t>tumor-bearing </a:t>
              </a:r>
              <a:r>
                <a:rPr lang="en-US" altLang="ru-RU" sz="1200" b="1" dirty="0"/>
                <a:t>animals with C</a:t>
              </a:r>
              <a:r>
                <a:rPr lang="en-US" altLang="ru-RU" sz="1200" b="1" baseline="-25000" dirty="0"/>
                <a:t>60</a:t>
              </a:r>
              <a:r>
                <a:rPr lang="en-US" altLang="ru-RU" sz="1200" b="1" dirty="0"/>
                <a:t> fullerene, doxorubicin, or C</a:t>
              </a:r>
              <a:r>
                <a:rPr lang="en-US" altLang="ru-RU" sz="1200" b="1" baseline="-25000" dirty="0"/>
                <a:t>60</a:t>
              </a:r>
              <a:r>
                <a:rPr lang="en-US" altLang="ru-RU" sz="1200" b="1" dirty="0"/>
                <a:t>+ doxorubicin (p&lt;0.05) </a:t>
              </a:r>
              <a:r>
                <a:rPr lang="uk-UA" altLang="ru-RU" sz="1200" b="1" dirty="0" smtClean="0"/>
                <a:t>).</a:t>
              </a:r>
              <a:endParaRPr lang="uk-UA" altLang="ru-RU" sz="1200" b="1" dirty="0"/>
            </a:p>
          </p:txBody>
        </p:sp>
        <p:sp>
          <p:nvSpPr>
            <p:cNvPr id="40" name="TextBox 6"/>
            <p:cNvSpPr txBox="1">
              <a:spLocks noChangeArrowheads="1"/>
            </p:cNvSpPr>
            <p:nvPr/>
          </p:nvSpPr>
          <p:spPr bwMode="auto">
            <a:xfrm>
              <a:off x="462023" y="5986373"/>
              <a:ext cx="8513006" cy="7386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4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It was found that treatment of tumor by </a:t>
              </a:r>
              <a:r>
                <a:rPr lang="en-US" altLang="ru-RU" sz="1400" b="1" dirty="0" err="1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Dox</a:t>
              </a:r>
              <a:r>
                <a:rPr lang="en-US" altLang="ru-RU" sz="14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 with C</a:t>
              </a:r>
              <a:r>
                <a:rPr lang="en-US" altLang="ru-RU" sz="1400" b="1" baseline="-25000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60</a:t>
              </a:r>
              <a:r>
                <a:rPr lang="en-US" altLang="ru-RU" sz="14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 fullerene leads to increase enhancement of antitumor action of </a:t>
              </a:r>
              <a:r>
                <a:rPr lang="en-US" altLang="ru-RU" sz="1400" b="1" dirty="0" err="1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Dox</a:t>
              </a:r>
              <a:r>
                <a:rPr lang="en-US" altLang="ru-RU" sz="14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, by compare such effect when the drug is used alone</a:t>
              </a:r>
              <a:r>
                <a:rPr lang="en-US" altLang="ru-RU" sz="1400" b="1" dirty="0" smtClean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. </a:t>
              </a: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6121710" y="6413491"/>
              <a:ext cx="36792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ru-RU" sz="1000" b="1" dirty="0">
                  <a:solidFill>
                    <a:srgbClr val="660066"/>
                  </a:solidFill>
                </a:rPr>
                <a:t>S. </a:t>
              </a:r>
              <a:r>
                <a:rPr lang="en-US" altLang="ru-RU" sz="1000" b="1" dirty="0" err="1">
                  <a:solidFill>
                    <a:srgbClr val="660066"/>
                  </a:solidFill>
                </a:rPr>
                <a:t>Prylutska</a:t>
              </a:r>
              <a:r>
                <a:rPr lang="ru-RU" altLang="ru-RU" sz="1000" b="1" dirty="0">
                  <a:solidFill>
                    <a:srgbClr val="660066"/>
                  </a:solidFill>
                </a:rPr>
                <a:t> </a:t>
              </a:r>
              <a:r>
                <a:rPr lang="en-US" altLang="ru-RU" sz="1000" b="1" dirty="0">
                  <a:solidFill>
                    <a:srgbClr val="660066"/>
                  </a:solidFill>
                </a:rPr>
                <a:t>et al</a:t>
              </a:r>
              <a:r>
                <a:rPr lang="ru-RU" altLang="ru-RU" sz="1000" b="1" dirty="0">
                  <a:solidFill>
                    <a:srgbClr val="660066"/>
                  </a:solidFill>
                </a:rPr>
                <a:t>. </a:t>
              </a:r>
              <a:r>
                <a:rPr lang="pt-BR" altLang="ru-RU" sz="1000" b="1" dirty="0">
                  <a:solidFill>
                    <a:srgbClr val="660066"/>
                  </a:solidFill>
                </a:rPr>
                <a:t>Drugs R D (2014)14,</a:t>
              </a:r>
              <a:r>
                <a:rPr lang="ru-RU" altLang="ru-RU" sz="1000" b="1" dirty="0">
                  <a:solidFill>
                    <a:srgbClr val="660066"/>
                  </a:solidFill>
                </a:rPr>
                <a:t> </a:t>
              </a:r>
              <a:r>
                <a:rPr lang="en-US" altLang="ru-RU" sz="1000" b="1" dirty="0">
                  <a:solidFill>
                    <a:srgbClr val="660066"/>
                  </a:solidFill>
                </a:rPr>
                <a:t>p.</a:t>
              </a:r>
              <a:r>
                <a:rPr lang="pt-BR" altLang="ru-RU" sz="1000" b="1" dirty="0" smtClean="0">
                  <a:solidFill>
                    <a:srgbClr val="660066"/>
                  </a:solidFill>
                </a:rPr>
                <a:t>333</a:t>
              </a:r>
            </a:p>
            <a:p>
              <a:pPr algn="r"/>
              <a:r>
                <a:rPr lang="pt-BR" altLang="ru-RU" sz="1000" b="1" dirty="0">
                  <a:solidFill>
                    <a:srgbClr val="660066"/>
                  </a:solidFill>
                </a:rPr>
                <a:t>Panchuk et al. J. Biomed. </a:t>
              </a:r>
              <a:r>
                <a:rPr lang="pt-BR" altLang="ru-RU" sz="1000" b="1" dirty="0" smtClean="0">
                  <a:solidFill>
                    <a:srgbClr val="660066"/>
                  </a:solidFill>
                </a:rPr>
                <a:t>Nanotechnol(2015)11,1139–1152</a:t>
              </a:r>
              <a:endParaRPr lang="pt-BR" altLang="ru-RU" sz="1000" b="1" dirty="0">
                <a:solidFill>
                  <a:srgbClr val="660066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45488" y="59134"/>
              <a:ext cx="495649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66"/>
                  </a:solidFill>
                </a:rPr>
                <a:t>11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8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5552" y="-27384"/>
            <a:ext cx="9948466" cy="6912576"/>
            <a:chOff x="-15552" y="-27384"/>
            <a:chExt cx="9948466" cy="6912576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61" name="Рисунок 6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66" name="Прямоугольник 65"/>
            <p:cNvSpPr/>
            <p:nvPr/>
          </p:nvSpPr>
          <p:spPr>
            <a:xfrm>
              <a:off x="-15552" y="-27384"/>
              <a:ext cx="9906000" cy="6912576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26407" y="-254"/>
              <a:ext cx="9906507" cy="6858507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72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 bwMode="auto">
            <a:xfrm>
              <a:off x="8129724" y="5163740"/>
              <a:ext cx="1108075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	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5" name="Прямоугольник 2"/>
            <p:cNvSpPr>
              <a:spLocks noChangeArrowheads="1"/>
            </p:cNvSpPr>
            <p:nvPr/>
          </p:nvSpPr>
          <p:spPr bwMode="auto">
            <a:xfrm>
              <a:off x="5671553" y="4869160"/>
              <a:ext cx="1795462" cy="830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Son/n</a:t>
              </a:r>
              <a:r>
                <a:rPr lang="ru-RU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С</a:t>
              </a:r>
              <a:r>
                <a:rPr lang="en-US" altLang="ru-RU" sz="1600" b="1" baseline="-25000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60</a:t>
              </a:r>
              <a:endParaRPr lang="en-US" alt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00" b="1" dirty="0" err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Dox</a:t>
              </a:r>
              <a:r>
                <a:rPr lang="en-US" altLang="ru-RU" sz="16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endParaRPr lang="ru-RU" alt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Son/n</a:t>
              </a:r>
              <a:r>
                <a:rPr lang="ru-RU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С</a:t>
              </a:r>
              <a:r>
                <a:rPr lang="en-US" altLang="ru-RU" sz="1600" b="1" baseline="-25000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60</a:t>
              </a:r>
              <a:r>
                <a:rPr lang="en-US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+Dox </a:t>
              </a:r>
              <a:endParaRPr lang="ru-RU" alt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7115519" y="4437112"/>
              <a:ext cx="2472455" cy="1236470"/>
              <a:chOff x="9915556" y="4527225"/>
              <a:chExt cx="2472455" cy="1236470"/>
            </a:xfrm>
          </p:grpSpPr>
          <p:sp>
            <p:nvSpPr>
              <p:cNvPr id="48" name="Прямоугольник 6"/>
              <p:cNvSpPr>
                <a:spLocks noChangeArrowheads="1"/>
              </p:cNvSpPr>
              <p:nvPr/>
            </p:nvSpPr>
            <p:spPr bwMode="auto">
              <a:xfrm>
                <a:off x="10361092" y="4932084"/>
                <a:ext cx="652833" cy="83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600" b="1" dirty="0">
                    <a:solidFill>
                      <a:srgbClr val="800080"/>
                    </a:solidFill>
                  </a:rPr>
                  <a:t>15%</a:t>
                </a:r>
                <a:endParaRPr lang="ru-RU" altLang="ru-RU" sz="1600" b="1" dirty="0">
                  <a:solidFill>
                    <a:srgbClr val="800080"/>
                  </a:solidFill>
                </a:endParaRPr>
              </a:p>
              <a:p>
                <a:r>
                  <a:rPr lang="en-US" altLang="ru-RU" sz="1600" b="1" dirty="0">
                    <a:solidFill>
                      <a:srgbClr val="800080"/>
                    </a:solidFill>
                  </a:rPr>
                  <a:t>23% </a:t>
                </a:r>
              </a:p>
              <a:p>
                <a:r>
                  <a:rPr lang="en-US" altLang="ru-RU" sz="1600" b="1" dirty="0">
                    <a:solidFill>
                      <a:srgbClr val="800080"/>
                    </a:solidFill>
                  </a:rPr>
                  <a:t>35%</a:t>
                </a:r>
                <a:endParaRPr lang="ru-RU" altLang="ru-RU" sz="1600" dirty="0">
                  <a:solidFill>
                    <a:srgbClr val="800080"/>
                  </a:solidFill>
                </a:endParaRPr>
              </a:p>
            </p:txBody>
          </p:sp>
          <p:sp>
            <p:nvSpPr>
              <p:cNvPr id="49" name="TextBox 29"/>
              <p:cNvSpPr txBox="1">
                <a:spLocks noChangeArrowheads="1"/>
              </p:cNvSpPr>
              <p:nvPr/>
            </p:nvSpPr>
            <p:spPr bwMode="auto">
              <a:xfrm>
                <a:off x="11314657" y="4570615"/>
                <a:ext cx="81785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ru-RU" sz="1200" b="1" dirty="0" smtClean="0">
                    <a:solidFill>
                      <a:srgbClr val="006666"/>
                    </a:solidFill>
                  </a:rPr>
                  <a:t>Lifespan</a:t>
                </a:r>
                <a:endParaRPr lang="ru-RU" altLang="ru-RU" sz="1200" b="1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51" name="Прямоугольник 31"/>
              <p:cNvSpPr>
                <a:spLocks noChangeArrowheads="1"/>
              </p:cNvSpPr>
              <p:nvPr/>
            </p:nvSpPr>
            <p:spPr bwMode="auto">
              <a:xfrm>
                <a:off x="9915556" y="4527225"/>
                <a:ext cx="13991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200" b="1" dirty="0">
                    <a:solidFill>
                      <a:srgbClr val="800080"/>
                    </a:solidFill>
                  </a:rPr>
                  <a:t>Tumor-inhibitory effect</a:t>
                </a:r>
                <a:endParaRPr lang="ru-RU" altLang="ru-RU" sz="1200" b="1" dirty="0">
                  <a:solidFill>
                    <a:srgbClr val="800080"/>
                  </a:solidFill>
                </a:endParaRPr>
              </a:p>
            </p:txBody>
          </p:sp>
          <p:sp>
            <p:nvSpPr>
              <p:cNvPr id="53" name="Прямоугольник 11"/>
              <p:cNvSpPr>
                <a:spLocks noChangeArrowheads="1"/>
              </p:cNvSpPr>
              <p:nvPr/>
            </p:nvSpPr>
            <p:spPr bwMode="auto">
              <a:xfrm>
                <a:off x="11397168" y="4932084"/>
                <a:ext cx="652833" cy="83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600" b="1" dirty="0">
                    <a:solidFill>
                      <a:srgbClr val="006666"/>
                    </a:solidFill>
                  </a:rPr>
                  <a:t>24% </a:t>
                </a:r>
                <a:endParaRPr lang="ru-RU" altLang="ru-RU" sz="1600" b="1" dirty="0">
                  <a:solidFill>
                    <a:srgbClr val="006666"/>
                  </a:solidFill>
                </a:endParaRPr>
              </a:p>
              <a:p>
                <a:r>
                  <a:rPr lang="en-US" altLang="ru-RU" sz="1600" b="1" dirty="0">
                    <a:solidFill>
                      <a:srgbClr val="006666"/>
                    </a:solidFill>
                  </a:rPr>
                  <a:t>16%</a:t>
                </a:r>
                <a:endParaRPr lang="ru-RU" altLang="ru-RU" sz="1600" b="1" dirty="0">
                  <a:solidFill>
                    <a:srgbClr val="006666"/>
                  </a:solidFill>
                </a:endParaRPr>
              </a:p>
              <a:p>
                <a:r>
                  <a:rPr lang="en-US" altLang="ru-RU" sz="1600" b="1" dirty="0">
                    <a:solidFill>
                      <a:srgbClr val="006666"/>
                    </a:solidFill>
                  </a:rPr>
                  <a:t>32%</a:t>
                </a:r>
                <a:endParaRPr lang="ru-RU" altLang="ru-RU" sz="1600" dirty="0">
                  <a:solidFill>
                    <a:srgbClr val="006666"/>
                  </a:solidFill>
                </a:endParaRPr>
              </a:p>
            </p:txBody>
          </p:sp>
          <p:sp>
            <p:nvSpPr>
              <p:cNvPr id="55" name="Овал 54"/>
              <p:cNvSpPr/>
              <p:nvPr/>
            </p:nvSpPr>
            <p:spPr bwMode="auto">
              <a:xfrm>
                <a:off x="10193621" y="5438003"/>
                <a:ext cx="2194390" cy="325692"/>
              </a:xfrm>
              <a:prstGeom prst="ellipse">
                <a:avLst/>
              </a:prstGeom>
              <a:noFill/>
              <a:ln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8" name="Прямоугольник 7"/>
            <p:cNvSpPr>
              <a:spLocks noChangeArrowheads="1"/>
            </p:cNvSpPr>
            <p:nvPr/>
          </p:nvSpPr>
          <p:spPr bwMode="auto">
            <a:xfrm>
              <a:off x="998935" y="581779"/>
              <a:ext cx="4530129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200" b="1" dirty="0" smtClean="0"/>
                <a:t>Visual observation of Lewis lung carcinoma growth in mice.</a:t>
              </a:r>
              <a:r>
                <a:rPr lang="ru-RU" altLang="ru-RU" sz="1200" b="1" dirty="0" smtClean="0"/>
                <a:t> </a:t>
              </a:r>
              <a:endParaRPr lang="en-US" altLang="ru-RU" sz="1200" b="1" dirty="0" smtClean="0"/>
            </a:p>
            <a:p>
              <a:r>
                <a:rPr lang="en-US" altLang="ru-RU" sz="1200" b="1" dirty="0" smtClean="0"/>
                <a:t>Control</a:t>
              </a:r>
              <a:r>
                <a:rPr lang="ru-RU" altLang="ru-RU" sz="1200" b="1" dirty="0" smtClean="0"/>
                <a:t> -</a:t>
              </a:r>
              <a:r>
                <a:rPr lang="en-US" altLang="ru-RU" sz="1200" b="1" i="1" dirty="0" smtClean="0"/>
                <a:t>a)</a:t>
              </a:r>
              <a:r>
                <a:rPr lang="ru-RU" altLang="ru-RU" sz="1200" b="1" dirty="0" smtClean="0"/>
                <a:t>, </a:t>
              </a:r>
              <a:r>
                <a:rPr lang="en-US" altLang="ru-RU" sz="1200" b="1" dirty="0" smtClean="0"/>
                <a:t>injections</a:t>
              </a:r>
              <a:r>
                <a:rPr lang="ru-RU" altLang="ru-RU" sz="1200" b="1" dirty="0" smtClean="0"/>
                <a:t> </a:t>
              </a:r>
              <a:r>
                <a:rPr lang="en-US" altLang="ru-RU" sz="1200" b="1" i="1" dirty="0" smtClean="0"/>
                <a:t>son/nC</a:t>
              </a:r>
              <a:r>
                <a:rPr lang="en-US" altLang="ru-RU" sz="1200" b="1" i="1" baseline="-25000" dirty="0" smtClean="0"/>
                <a:t>60</a:t>
              </a:r>
              <a:r>
                <a:rPr lang="en-US" altLang="ru-RU" sz="1200" b="1" dirty="0" smtClean="0"/>
                <a:t> </a:t>
              </a:r>
              <a:r>
                <a:rPr lang="ru-RU" altLang="ru-RU" sz="1200" b="1" dirty="0" smtClean="0"/>
                <a:t>-</a:t>
              </a:r>
              <a:r>
                <a:rPr lang="en-US" altLang="ru-RU" sz="1200" b="1" dirty="0" smtClean="0"/>
                <a:t> </a:t>
              </a:r>
              <a:r>
                <a:rPr lang="en-US" altLang="ru-RU" sz="1200" b="1" i="1" dirty="0" smtClean="0"/>
                <a:t>b)</a:t>
              </a:r>
              <a:r>
                <a:rPr lang="en-US" altLang="ru-RU" sz="1200" b="1" dirty="0" smtClean="0"/>
                <a:t>, injections</a:t>
              </a:r>
              <a:r>
                <a:rPr lang="ru-RU" altLang="ru-RU" sz="1200" b="1" dirty="0" smtClean="0"/>
                <a:t> </a:t>
              </a:r>
              <a:r>
                <a:rPr lang="en-US" altLang="ru-RU" sz="1200" b="1" dirty="0" err="1" smtClean="0"/>
                <a:t>Dox</a:t>
              </a:r>
              <a:r>
                <a:rPr lang="en-US" altLang="ru-RU" sz="1200" b="1" dirty="0" smtClean="0"/>
                <a:t> </a:t>
              </a:r>
              <a:r>
                <a:rPr lang="ru-RU" altLang="ru-RU" sz="1200" b="1" dirty="0" smtClean="0"/>
                <a:t>-</a:t>
              </a:r>
              <a:r>
                <a:rPr lang="en-US" altLang="ru-RU" sz="1200" b="1" dirty="0" smtClean="0"/>
                <a:t> </a:t>
              </a:r>
              <a:r>
                <a:rPr lang="en-US" altLang="ru-RU" sz="1200" b="1" i="1" dirty="0" smtClean="0"/>
                <a:t>c) </a:t>
              </a:r>
              <a:r>
                <a:rPr lang="en-US" altLang="ru-RU" sz="1200" b="1" dirty="0" smtClean="0"/>
                <a:t>injections </a:t>
              </a:r>
              <a:r>
                <a:rPr lang="en-US" altLang="ru-RU" sz="1200" b="1" i="1" dirty="0" smtClean="0"/>
                <a:t>son/nC</a:t>
              </a:r>
              <a:r>
                <a:rPr lang="en-US" altLang="ru-RU" sz="1200" b="1" i="1" baseline="-25000" dirty="0" smtClean="0"/>
                <a:t>60</a:t>
              </a:r>
              <a:r>
                <a:rPr lang="ru-RU" altLang="ru-RU" sz="1200" b="1" dirty="0" smtClean="0"/>
                <a:t>+</a:t>
              </a:r>
              <a:r>
                <a:rPr lang="en-US" altLang="ru-RU" sz="1200" b="1" dirty="0" err="1" smtClean="0"/>
                <a:t>Dox</a:t>
              </a:r>
              <a:r>
                <a:rPr lang="ru-RU" altLang="ru-RU" sz="1200" b="1" dirty="0" smtClean="0"/>
                <a:t> - </a:t>
              </a:r>
              <a:r>
                <a:rPr lang="en-US" altLang="ru-RU" sz="1200" b="1" i="1" dirty="0" smtClean="0"/>
                <a:t>d</a:t>
              </a:r>
              <a:r>
                <a:rPr lang="en-US" altLang="ru-RU" sz="1200" b="1" dirty="0" smtClean="0"/>
                <a:t>) </a:t>
              </a:r>
              <a:r>
                <a:rPr lang="ru-RU" altLang="ru-RU" sz="1200" b="1" dirty="0" smtClean="0"/>
                <a:t> </a:t>
              </a:r>
              <a:r>
                <a:rPr lang="en-US" altLang="ru-RU" sz="1200" b="1" dirty="0" smtClean="0"/>
                <a:t>20 days after tumor transplantation</a:t>
              </a:r>
              <a:r>
                <a:rPr lang="ru-RU" altLang="ru-RU" sz="1200" b="1" dirty="0" smtClean="0"/>
                <a:t>. </a:t>
              </a:r>
              <a:endParaRPr lang="en-US" altLang="ru-RU" sz="1200" b="1" dirty="0" smtClean="0"/>
            </a:p>
            <a:p>
              <a:r>
                <a:rPr lang="en-US" altLang="ru-RU" sz="1200" b="1" dirty="0" smtClean="0"/>
                <a:t>The </a:t>
              </a:r>
              <a:r>
                <a:rPr lang="en-US" altLang="ru-RU" sz="1200" b="1" dirty="0"/>
                <a:t>male mice of С57Bl/6J line (20–21 </a:t>
              </a:r>
              <a:r>
                <a:rPr lang="en-US" altLang="ru-RU" sz="1200" b="1" dirty="0" smtClean="0"/>
                <a:t>g weight</a:t>
              </a:r>
              <a:r>
                <a:rPr lang="en-US" altLang="ru-RU" sz="1200" b="1" dirty="0"/>
                <a:t>)</a:t>
              </a:r>
              <a:endParaRPr lang="en-US" altLang="ru-RU" sz="1200" dirty="0"/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3887346" y="44777"/>
              <a:ext cx="2558907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Biological effect</a:t>
              </a:r>
              <a:endParaRPr lang="ru-RU" altLang="ru-RU" sz="2800" baseline="-25000" dirty="0">
                <a:latin typeface="+mn-lt"/>
                <a:cs typeface="+mn-cs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 bwMode="auto">
            <a:xfrm>
              <a:off x="8065186" y="4076777"/>
              <a:ext cx="249238" cy="26382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13"/>
            <p:cNvGrpSpPr>
              <a:grpSpLocks/>
            </p:cNvGrpSpPr>
            <p:nvPr/>
          </p:nvGrpSpPr>
          <p:grpSpPr bwMode="auto">
            <a:xfrm>
              <a:off x="716863" y="1412775"/>
              <a:ext cx="4954690" cy="4487183"/>
              <a:chOff x="267820" y="459799"/>
              <a:chExt cx="4182737" cy="3311773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5498" t="1315" r="3047" b="1680"/>
              <a:stretch>
                <a:fillRect/>
              </a:stretch>
            </p:blipFill>
            <p:spPr bwMode="auto">
              <a:xfrm>
                <a:off x="270573" y="459799"/>
                <a:ext cx="4179984" cy="3311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" name="Прямая со стрелкой 25"/>
              <p:cNvCxnSpPr/>
              <p:nvPr/>
            </p:nvCxnSpPr>
            <p:spPr bwMode="auto">
              <a:xfrm flipV="1">
                <a:off x="363349" y="3423025"/>
                <a:ext cx="571886" cy="134990"/>
              </a:xfrm>
              <a:prstGeom prst="straightConnector1">
                <a:avLst/>
              </a:prstGeom>
              <a:ln w="34925">
                <a:solidFill>
                  <a:srgbClr val="66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 bwMode="auto">
              <a:xfrm flipH="1" flipV="1">
                <a:off x="3547494" y="1747172"/>
                <a:ext cx="382872" cy="265041"/>
              </a:xfrm>
              <a:prstGeom prst="straightConnector1">
                <a:avLst/>
              </a:prstGeom>
              <a:ln w="34925">
                <a:solidFill>
                  <a:srgbClr val="66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 bwMode="auto">
              <a:xfrm flipV="1">
                <a:off x="2822136" y="3340714"/>
                <a:ext cx="342485" cy="268334"/>
              </a:xfrm>
              <a:prstGeom prst="straightConnector1">
                <a:avLst/>
              </a:prstGeom>
              <a:ln w="34925">
                <a:solidFill>
                  <a:srgbClr val="66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 bwMode="auto">
              <a:xfrm flipH="1" flipV="1">
                <a:off x="1334263" y="1697785"/>
                <a:ext cx="516959" cy="365461"/>
              </a:xfrm>
              <a:prstGeom prst="straightConnector1">
                <a:avLst/>
              </a:prstGeom>
              <a:ln w="34925">
                <a:solidFill>
                  <a:srgbClr val="66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рямоугольник 1"/>
              <p:cNvSpPr>
                <a:spLocks noChangeArrowheads="1"/>
              </p:cNvSpPr>
              <p:nvPr/>
            </p:nvSpPr>
            <p:spPr bwMode="auto">
              <a:xfrm>
                <a:off x="267820" y="459800"/>
                <a:ext cx="745819" cy="2872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 b="1" dirty="0" smtClean="0"/>
                  <a:t>Control</a:t>
                </a:r>
                <a:endParaRPr lang="ru-RU" altLang="ru-RU" sz="1200" b="1" dirty="0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991778" y="1281290"/>
                <a:ext cx="389334" cy="465881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/>
              </a:p>
            </p:txBody>
          </p:sp>
          <p:sp>
            <p:nvSpPr>
              <p:cNvPr id="32" name="Прямоугольник 19"/>
              <p:cNvSpPr>
                <a:spLocks noChangeArrowheads="1"/>
              </p:cNvSpPr>
              <p:nvPr/>
            </p:nvSpPr>
            <p:spPr bwMode="auto">
              <a:xfrm>
                <a:off x="2420642" y="459800"/>
                <a:ext cx="838486" cy="1930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ru-RU" sz="1100" b="1" i="1" dirty="0" smtClean="0"/>
                  <a:t>Son/nC</a:t>
                </a:r>
                <a:r>
                  <a:rPr lang="en-US" altLang="ru-RU" sz="1100" b="1" i="1" baseline="-25000" dirty="0" smtClean="0"/>
                  <a:t>60 </a:t>
                </a:r>
                <a:endParaRPr lang="ru-RU" altLang="ru-RU" sz="1100" i="1" baseline="-25000" dirty="0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192085" y="1332324"/>
                <a:ext cx="258480" cy="365461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Прямоугольник 21"/>
              <p:cNvSpPr>
                <a:spLocks noChangeArrowheads="1"/>
              </p:cNvSpPr>
              <p:nvPr/>
            </p:nvSpPr>
            <p:spPr bwMode="auto">
              <a:xfrm>
                <a:off x="323528" y="2107314"/>
                <a:ext cx="47481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 b="1"/>
                  <a:t>Dox</a:t>
                </a:r>
                <a:endParaRPr lang="ru-RU" altLang="ru-RU" sz="120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048319" y="3264988"/>
                <a:ext cx="285944" cy="22553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рямоугольник 23"/>
              <p:cNvSpPr>
                <a:spLocks noChangeArrowheads="1"/>
              </p:cNvSpPr>
              <p:nvPr/>
            </p:nvSpPr>
            <p:spPr bwMode="auto">
              <a:xfrm>
                <a:off x="2371910" y="2107314"/>
                <a:ext cx="1175584" cy="2044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ru-RU" sz="1200" b="1" i="1" dirty="0" smtClean="0"/>
                  <a:t>Son/nC</a:t>
                </a:r>
                <a:r>
                  <a:rPr lang="en-US" altLang="ru-RU" sz="1200" b="1" i="1" baseline="-25000" dirty="0" smtClean="0"/>
                  <a:t>60 </a:t>
                </a:r>
                <a:r>
                  <a:rPr lang="en-US" altLang="ru-RU" sz="1200" b="1" i="1" dirty="0" smtClean="0"/>
                  <a:t> </a:t>
                </a:r>
                <a:r>
                  <a:rPr lang="en-US" altLang="ru-RU" sz="1200" b="1" dirty="0" smtClean="0"/>
                  <a:t>+</a:t>
                </a:r>
                <a:r>
                  <a:rPr lang="en-US" altLang="ru-RU" sz="1200" b="1" dirty="0" err="1" smtClean="0"/>
                  <a:t>Dox</a:t>
                </a:r>
                <a:endParaRPr lang="ru-RU" altLang="ru-RU" sz="1200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125849" y="3057564"/>
                <a:ext cx="266558" cy="23211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734" y="891425"/>
              <a:ext cx="4504180" cy="3140968"/>
            </a:xfrm>
            <a:prstGeom prst="rect">
              <a:avLst/>
            </a:prstGeom>
          </p:spPr>
        </p:pic>
        <p:sp>
          <p:nvSpPr>
            <p:cNvPr id="67" name="Прямоугольник 19"/>
            <p:cNvSpPr>
              <a:spLocks noChangeArrowheads="1"/>
            </p:cNvSpPr>
            <p:nvPr/>
          </p:nvSpPr>
          <p:spPr bwMode="auto">
            <a:xfrm>
              <a:off x="6873466" y="1600971"/>
              <a:ext cx="1040236" cy="6565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000" b="1" dirty="0" smtClean="0">
                  <a:latin typeface="Times New Roman" pitchFamily="18" charset="0"/>
                  <a:cs typeface="Times New Roman" pitchFamily="18" charset="0"/>
                </a:rPr>
                <a:t>Son/nC</a:t>
              </a:r>
              <a:r>
                <a:rPr lang="en-US" altLang="ru-RU" sz="1000" b="1" baseline="-25000" dirty="0" smtClean="0">
                  <a:latin typeface="Times New Roman" pitchFamily="18" charset="0"/>
                  <a:cs typeface="Times New Roman" pitchFamily="18" charset="0"/>
                </a:rPr>
                <a:t>60 </a:t>
              </a:r>
              <a:endParaRPr lang="en-US" altLang="ru-RU" sz="1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ru-RU" sz="1000" b="1" dirty="0" err="1" smtClean="0">
                  <a:latin typeface="Times New Roman" pitchFamily="18" charset="0"/>
                  <a:cs typeface="Times New Roman" pitchFamily="18" charset="0"/>
                </a:rPr>
                <a:t>Dox</a:t>
              </a:r>
              <a:endParaRPr lang="en-US" altLang="ru-RU" sz="1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ru-RU" sz="1000" b="1" dirty="0" smtClean="0">
                  <a:latin typeface="Times New Roman" pitchFamily="18" charset="0"/>
                  <a:cs typeface="Times New Roman" pitchFamily="18" charset="0"/>
                </a:rPr>
                <a:t>Son/nC</a:t>
              </a:r>
              <a:r>
                <a:rPr lang="en-US" altLang="ru-RU" sz="1000" b="1" baseline="-25000" dirty="0" smtClean="0">
                  <a:latin typeface="Times New Roman" pitchFamily="18" charset="0"/>
                  <a:cs typeface="Times New Roman" pitchFamily="18" charset="0"/>
                </a:rPr>
                <a:t>60 </a:t>
              </a:r>
              <a:r>
                <a:rPr lang="en-US" altLang="ru-RU" sz="10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ru-RU" sz="1000" b="1" dirty="0" err="1" smtClean="0">
                  <a:latin typeface="Times New Roman" pitchFamily="18" charset="0"/>
                  <a:cs typeface="Times New Roman" pitchFamily="18" charset="0"/>
                </a:rPr>
                <a:t>Dox</a:t>
              </a:r>
              <a:endParaRPr lang="en-US" altLang="ru-RU" sz="1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altLang="ru-RU" sz="1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1"/>
            <p:cNvSpPr>
              <a:spLocks noChangeArrowheads="1"/>
            </p:cNvSpPr>
            <p:nvPr/>
          </p:nvSpPr>
          <p:spPr bwMode="auto">
            <a:xfrm>
              <a:off x="6004472" y="550421"/>
              <a:ext cx="37417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200" b="1" dirty="0"/>
                <a:t>Growth inhibition curves for treatment of </a:t>
              </a:r>
              <a:r>
                <a:rPr lang="en-US" altLang="ru-RU" sz="1200" b="1" dirty="0" smtClean="0"/>
                <a:t>tumor-bearing </a:t>
              </a:r>
              <a:r>
                <a:rPr lang="en-US" altLang="ru-RU" sz="1200" b="1" dirty="0"/>
                <a:t>animals with C</a:t>
              </a:r>
              <a:r>
                <a:rPr lang="en-US" altLang="ru-RU" sz="1200" b="1" baseline="-25000" dirty="0"/>
                <a:t>60</a:t>
              </a:r>
              <a:r>
                <a:rPr lang="en-US" altLang="ru-RU" sz="1200" b="1" dirty="0"/>
                <a:t> fullerene, doxorubicin, or C</a:t>
              </a:r>
              <a:r>
                <a:rPr lang="en-US" altLang="ru-RU" sz="1200" b="1" baseline="-25000" dirty="0"/>
                <a:t>60</a:t>
              </a:r>
              <a:r>
                <a:rPr lang="en-US" altLang="ru-RU" sz="1200" b="1" dirty="0"/>
                <a:t>+ doxorubicin (p&lt;0.05) </a:t>
              </a:r>
              <a:r>
                <a:rPr lang="uk-UA" altLang="ru-RU" sz="1200" b="1" dirty="0" smtClean="0"/>
                <a:t>).</a:t>
              </a:r>
              <a:endParaRPr lang="uk-UA" altLang="ru-RU" sz="1200" b="1" dirty="0"/>
            </a:p>
          </p:txBody>
        </p:sp>
        <p:sp>
          <p:nvSpPr>
            <p:cNvPr id="40" name="TextBox 6"/>
            <p:cNvSpPr txBox="1">
              <a:spLocks noChangeArrowheads="1"/>
            </p:cNvSpPr>
            <p:nvPr/>
          </p:nvSpPr>
          <p:spPr bwMode="auto">
            <a:xfrm>
              <a:off x="462023" y="5986373"/>
              <a:ext cx="8513006" cy="7386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14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It was found that treatment of tumor by </a:t>
              </a:r>
              <a:r>
                <a:rPr lang="en-US" altLang="ru-RU" sz="1400" b="1" dirty="0" err="1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Dox</a:t>
              </a:r>
              <a:r>
                <a:rPr lang="en-US" altLang="ru-RU" sz="14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 with C60 fullerene leads to increase enhancement of antitumor action of </a:t>
              </a:r>
              <a:r>
                <a:rPr lang="en-US" altLang="ru-RU" sz="1400" b="1" dirty="0" err="1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Dox</a:t>
              </a:r>
              <a:r>
                <a:rPr lang="en-US" altLang="ru-RU" sz="14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, by compare such effect when the drug is used alone</a:t>
              </a:r>
              <a:r>
                <a:rPr lang="en-US" altLang="ru-RU" sz="1400" b="1" dirty="0" smtClean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. </a:t>
              </a: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6121710" y="6413491"/>
              <a:ext cx="36792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ru-RU" sz="1000" b="1" dirty="0">
                  <a:solidFill>
                    <a:srgbClr val="660066"/>
                  </a:solidFill>
                </a:rPr>
                <a:t>S. </a:t>
              </a:r>
              <a:r>
                <a:rPr lang="en-US" altLang="ru-RU" sz="1000" b="1" dirty="0" err="1">
                  <a:solidFill>
                    <a:srgbClr val="660066"/>
                  </a:solidFill>
                </a:rPr>
                <a:t>Prylutska</a:t>
              </a:r>
              <a:r>
                <a:rPr lang="ru-RU" altLang="ru-RU" sz="1000" b="1" dirty="0">
                  <a:solidFill>
                    <a:srgbClr val="660066"/>
                  </a:solidFill>
                </a:rPr>
                <a:t> </a:t>
              </a:r>
              <a:r>
                <a:rPr lang="en-US" altLang="ru-RU" sz="1000" b="1" dirty="0">
                  <a:solidFill>
                    <a:srgbClr val="660066"/>
                  </a:solidFill>
                </a:rPr>
                <a:t>et al</a:t>
              </a:r>
              <a:r>
                <a:rPr lang="ru-RU" altLang="ru-RU" sz="1000" b="1" dirty="0">
                  <a:solidFill>
                    <a:srgbClr val="660066"/>
                  </a:solidFill>
                </a:rPr>
                <a:t>. </a:t>
              </a:r>
              <a:r>
                <a:rPr lang="pt-BR" altLang="ru-RU" sz="1000" b="1" dirty="0">
                  <a:solidFill>
                    <a:srgbClr val="660066"/>
                  </a:solidFill>
                </a:rPr>
                <a:t>Drugs R D (2014)14,</a:t>
              </a:r>
              <a:r>
                <a:rPr lang="ru-RU" altLang="ru-RU" sz="1000" b="1" dirty="0">
                  <a:solidFill>
                    <a:srgbClr val="660066"/>
                  </a:solidFill>
                </a:rPr>
                <a:t> </a:t>
              </a:r>
              <a:r>
                <a:rPr lang="en-US" altLang="ru-RU" sz="1000" b="1" dirty="0">
                  <a:solidFill>
                    <a:srgbClr val="660066"/>
                  </a:solidFill>
                </a:rPr>
                <a:t>p.</a:t>
              </a:r>
              <a:r>
                <a:rPr lang="pt-BR" altLang="ru-RU" sz="1000" b="1" dirty="0" smtClean="0">
                  <a:solidFill>
                    <a:srgbClr val="660066"/>
                  </a:solidFill>
                </a:rPr>
                <a:t>333</a:t>
              </a:r>
            </a:p>
            <a:p>
              <a:pPr algn="r"/>
              <a:r>
                <a:rPr lang="pt-BR" altLang="ru-RU" sz="1000" b="1" dirty="0">
                  <a:solidFill>
                    <a:srgbClr val="660066"/>
                  </a:solidFill>
                </a:rPr>
                <a:t>Panchuk et al. J. Biomed. </a:t>
              </a:r>
              <a:r>
                <a:rPr lang="pt-BR" altLang="ru-RU" sz="1000" b="1" dirty="0" smtClean="0">
                  <a:solidFill>
                    <a:srgbClr val="660066"/>
                  </a:solidFill>
                </a:rPr>
                <a:t>Nanotechnol(2015)11,1139–1152</a:t>
              </a:r>
              <a:endParaRPr lang="pt-BR" altLang="ru-RU" sz="1000" b="1" dirty="0">
                <a:solidFill>
                  <a:srgbClr val="660066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20889" y="1788174"/>
              <a:ext cx="7869673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990033"/>
              </a:solidFill>
            </a:ln>
          </p:spPr>
          <p:txBody>
            <a:bodyPr wrap="square">
              <a:spAutoFit/>
            </a:bodyPr>
            <a:lstStyle/>
            <a:p>
              <a:pPr marL="457200" lvl="3" indent="-457200">
                <a:buFont typeface="Wingdings" panose="05000000000000000000" pitchFamily="2" charset="2"/>
                <a:buChar char="Ø"/>
              </a:pPr>
              <a:endParaRPr lang="ru-RU" sz="2800" b="1" dirty="0" smtClean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457200" lvl="3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It was found that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Garamond" pitchFamily="18" charset="0"/>
                </a:rPr>
                <a:t>prodrugs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 (complex) in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a low therapeutic dose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enhance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the inhibition of tumor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growth and lifespan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to much higher extent than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antibiotic alone</a:t>
              </a:r>
            </a:p>
            <a:p>
              <a:pPr marL="457200" lvl="3" indent="-457200">
                <a:buFont typeface="Wingdings" panose="05000000000000000000" pitchFamily="2" charset="2"/>
                <a:buChar char="Ø"/>
              </a:pPr>
              <a:endParaRPr lang="ru-RU" sz="2200" b="1" dirty="0">
                <a:solidFill>
                  <a:srgbClr val="7030A0"/>
                </a:solidFill>
                <a:latin typeface="Garamond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45488" y="59134"/>
              <a:ext cx="495649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66"/>
                  </a:solidFill>
                </a:rPr>
                <a:t>11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2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6532" y="0"/>
            <a:ext cx="9906000" cy="6938244"/>
            <a:chOff x="-16532" y="0"/>
            <a:chExt cx="9906000" cy="693824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-16532" y="0"/>
              <a:ext cx="9906000" cy="6934631"/>
              <a:chOff x="-15201" y="0"/>
              <a:chExt cx="9906000" cy="6934631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0" y="0"/>
                <a:ext cx="2378714" cy="6885192"/>
                <a:chOff x="0" y="0"/>
                <a:chExt cx="2195736" cy="6885192"/>
              </a:xfrm>
            </p:grpSpPr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" b="18645"/>
                <a:stretch/>
              </p:blipFill>
              <p:spPr>
                <a:xfrm>
                  <a:off x="0" y="5157192"/>
                  <a:ext cx="2152650" cy="1728000"/>
                </a:xfrm>
                <a:prstGeom prst="rect">
                  <a:avLst/>
                </a:prstGeom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913" r="1332"/>
                <a:stretch/>
              </p:blipFill>
              <p:spPr>
                <a:xfrm>
                  <a:off x="0" y="3509230"/>
                  <a:ext cx="1332000" cy="1647962"/>
                </a:xfrm>
                <a:prstGeom prst="rect">
                  <a:avLst/>
                </a:prstGeom>
              </p:spPr>
            </p:pic>
            <p:pic>
              <p:nvPicPr>
                <p:cNvPr id="25" name="Рисунок 2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846" y="2196642"/>
                  <a:ext cx="1394890" cy="1376374"/>
                </a:xfrm>
                <a:prstGeom prst="rect">
                  <a:avLst/>
                </a:prstGeom>
              </p:spPr>
            </p:pic>
            <p:pic>
              <p:nvPicPr>
                <p:cNvPr id="26" name="Рисунок 2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51" b="1550"/>
                <a:stretch/>
              </p:blipFill>
              <p:spPr>
                <a:xfrm>
                  <a:off x="527458" y="0"/>
                  <a:ext cx="1065845" cy="936000"/>
                </a:xfrm>
                <a:prstGeom prst="rect">
                  <a:avLst/>
                </a:prstGeom>
              </p:spPr>
            </p:pic>
            <p:pic>
              <p:nvPicPr>
                <p:cNvPr id="27" name="Рисунок 2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46" r="1342"/>
                <a:stretch/>
              </p:blipFill>
              <p:spPr>
                <a:xfrm>
                  <a:off x="0" y="1196752"/>
                  <a:ext cx="1044000" cy="1201880"/>
                </a:xfrm>
                <a:prstGeom prst="rect">
                  <a:avLst/>
                </a:prstGeom>
              </p:spPr>
            </p:pic>
          </p:grpSp>
          <p:sp>
            <p:nvSpPr>
              <p:cNvPr id="22" name="Прямоугольник 21"/>
              <p:cNvSpPr/>
              <p:nvPr/>
            </p:nvSpPr>
            <p:spPr>
              <a:xfrm>
                <a:off x="-15201" y="22055"/>
                <a:ext cx="9906000" cy="6912576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85000">
                    <a:schemeClr val="bg1">
                      <a:alpha val="81000"/>
                    </a:schemeClr>
                  </a:gs>
                  <a:gs pos="100000">
                    <a:schemeClr val="bg1">
                      <a:lumMod val="0"/>
                      <a:lumOff val="10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solidFill>
                    <a:srgbClr val="990033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210954" y="936000"/>
              <a:ext cx="44974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90033"/>
                  </a:solidFill>
                </a:rPr>
                <a:t>Neurodegenerative diseases are caused by deposition of amyloid </a:t>
              </a:r>
              <a:r>
                <a:rPr lang="en-US" sz="2000" b="1" dirty="0" smtClean="0">
                  <a:solidFill>
                    <a:srgbClr val="990033"/>
                  </a:solidFill>
                </a:rPr>
                <a:t>fibrils in </a:t>
              </a:r>
              <a:r>
                <a:rPr lang="en-US" sz="2000" b="1" dirty="0">
                  <a:solidFill>
                    <a:srgbClr val="990033"/>
                  </a:solidFill>
                </a:rPr>
                <a:t>the organs and </a:t>
              </a:r>
              <a:r>
                <a:rPr lang="en-US" sz="2000" b="1" dirty="0" smtClean="0">
                  <a:solidFill>
                    <a:srgbClr val="990033"/>
                  </a:solidFill>
                </a:rPr>
                <a:t>tissues in the body</a:t>
              </a:r>
              <a:endParaRPr lang="ru-RU" sz="2000" b="1" dirty="0">
                <a:solidFill>
                  <a:srgbClr val="990033"/>
                </a:solidFill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087012" y="221778"/>
              <a:ext cx="8280920" cy="49244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6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Fullerenes in </a:t>
              </a:r>
              <a:r>
                <a:rPr lang="en-US" altLang="ru-RU" sz="2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therapy of neurodegenerative </a:t>
              </a:r>
              <a:r>
                <a:rPr lang="en-US" altLang="ru-RU" sz="26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diseases</a:t>
              </a:r>
              <a:endParaRPr lang="ru-RU" altLang="ru-RU" sz="2600" dirty="0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22" y="959404"/>
              <a:ext cx="4798713" cy="312778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096" y="5258287"/>
              <a:ext cx="2519936" cy="167995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671447" y="4996677"/>
              <a:ext cx="105509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7030A0"/>
                  </a:solidFill>
                </a:rPr>
                <a:t>Advanced </a:t>
              </a:r>
            </a:p>
            <a:p>
              <a:r>
                <a:rPr lang="en-US" sz="1400" b="1" dirty="0" smtClean="0">
                  <a:solidFill>
                    <a:srgbClr val="7030A0"/>
                  </a:solidFill>
                </a:rPr>
                <a:t>Alzheimer's</a:t>
              </a:r>
              <a:endParaRPr lang="ru-RU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7938" y="5166776"/>
              <a:ext cx="11873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7030A0"/>
                  </a:solidFill>
                </a:rPr>
                <a:t>Healthy brain</a:t>
              </a:r>
              <a:endParaRPr lang="ru-RU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4" name="Стрелка вправо 3"/>
            <p:cNvSpPr/>
            <p:nvPr/>
          </p:nvSpPr>
          <p:spPr>
            <a:xfrm>
              <a:off x="4975230" y="5962256"/>
              <a:ext cx="792088" cy="361196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ÐÐ°ÑÑÐ¸Ð½ÐºÐ¸ Ð¿Ð¾ Ð·Ð°Ð¿ÑÐ¾ÑÑ Neurodegenerative diseas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75" y="4729364"/>
              <a:ext cx="4536863" cy="2172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Стрелка вправо 27"/>
            <p:cNvSpPr/>
            <p:nvPr/>
          </p:nvSpPr>
          <p:spPr>
            <a:xfrm rot="5400000">
              <a:off x="1817273" y="4514602"/>
              <a:ext cx="792088" cy="361196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078474" y="2168725"/>
              <a:ext cx="4771070" cy="2862323"/>
              <a:chOff x="5078474" y="2168725"/>
              <a:chExt cx="4771070" cy="2862323"/>
            </a:xfrm>
          </p:grpSpPr>
          <p:sp>
            <p:nvSpPr>
              <p:cNvPr id="29" name="Obdĺžnik 12"/>
              <p:cNvSpPr>
                <a:spLocks noChangeArrowheads="1"/>
              </p:cNvSpPr>
              <p:nvPr/>
            </p:nvSpPr>
            <p:spPr bwMode="auto">
              <a:xfrm>
                <a:off x="5078474" y="2441988"/>
                <a:ext cx="4664968" cy="25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buFont typeface="Arial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sz="1400" b="1" dirty="0">
                    <a:solidFill>
                      <a:srgbClr val="000000"/>
                    </a:solidFill>
                    <a:latin typeface="+mj-lt"/>
                  </a:rPr>
                  <a:t>promote and enhance </a:t>
                </a:r>
                <a:r>
                  <a:rPr lang="en-US" sz="1400" dirty="0">
                    <a:solidFill>
                      <a:srgbClr val="000000"/>
                    </a:solidFill>
                    <a:latin typeface="+mj-lt"/>
                  </a:rPr>
                  <a:t>the rate of amyloid fibril formation </a:t>
                </a:r>
              </a:p>
              <a:p>
                <a:pPr algn="r"/>
                <a:r>
                  <a:rPr lang="en-US" sz="1200" dirty="0">
                    <a:solidFill>
                      <a:srgbClr val="000000"/>
                    </a:solidFill>
                  </a:rPr>
                  <a:t>    </a:t>
                </a:r>
                <a:r>
                  <a:rPr lang="en-US" sz="1200" b="1" dirty="0">
                    <a:solidFill>
                      <a:srgbClr val="660066"/>
                    </a:solidFill>
                  </a:rPr>
                  <a:t>copolymer, cerium oxide, TiO</a:t>
                </a:r>
                <a:r>
                  <a:rPr lang="en-US" sz="1200" b="1" baseline="-25000" dirty="0">
                    <a:solidFill>
                      <a:srgbClr val="660066"/>
                    </a:solidFill>
                  </a:rPr>
                  <a:t>2</a:t>
                </a:r>
                <a:r>
                  <a:rPr lang="en-US" sz="1200" b="1" dirty="0">
                    <a:solidFill>
                      <a:srgbClr val="660066"/>
                    </a:solidFill>
                  </a:rPr>
                  <a:t> nanoparticles, carbon </a:t>
                </a:r>
                <a:r>
                  <a:rPr lang="en-US" sz="1200" b="1" dirty="0" smtClean="0">
                    <a:solidFill>
                      <a:srgbClr val="660066"/>
                    </a:solidFill>
                  </a:rPr>
                  <a:t>nanotubes </a:t>
                </a:r>
                <a:endParaRPr lang="en-US" sz="1200" b="1" dirty="0">
                  <a:solidFill>
                    <a:srgbClr val="660066"/>
                  </a:solidFill>
                </a:endParaRPr>
              </a:p>
              <a:p>
                <a:pPr algn="r"/>
                <a:r>
                  <a:rPr lang="en-US" sz="1200" dirty="0">
                    <a:solidFill>
                      <a:srgbClr val="000000"/>
                    </a:solidFill>
                  </a:rPr>
                  <a:t>       </a:t>
                </a:r>
                <a:r>
                  <a:rPr lang="en-US" sz="1000" dirty="0">
                    <a:solidFill>
                      <a:srgbClr val="000000"/>
                    </a:solidFill>
                  </a:rPr>
                  <a:t>(</a:t>
                </a:r>
                <a:r>
                  <a:rPr lang="pt-BR" sz="1000" dirty="0">
                    <a:solidFill>
                      <a:srgbClr val="000000"/>
                    </a:solidFill>
                  </a:rPr>
                  <a:t>Linse S et al., </a:t>
                </a:r>
                <a:r>
                  <a:rPr lang="en-US" sz="1000" dirty="0">
                    <a:solidFill>
                      <a:srgbClr val="000000"/>
                    </a:solidFill>
                  </a:rPr>
                  <a:t>Proc. Natl. </a:t>
                </a:r>
                <a:r>
                  <a:rPr lang="sk-SK" sz="1000" dirty="0">
                    <a:solidFill>
                      <a:srgbClr val="000000"/>
                    </a:solidFill>
                  </a:rPr>
                  <a:t>Acad. Sci. </a:t>
                </a:r>
                <a:r>
                  <a:rPr lang="en-US" sz="1000" dirty="0">
                    <a:solidFill>
                      <a:srgbClr val="000000"/>
                    </a:solidFill>
                  </a:rPr>
                  <a:t>2007, 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r"/>
                <a:r>
                  <a:rPr lang="en-US" sz="1000" dirty="0" smtClean="0">
                    <a:solidFill>
                      <a:srgbClr val="000000"/>
                    </a:solidFill>
                  </a:rPr>
                  <a:t>Wu </a:t>
                </a:r>
                <a:r>
                  <a:rPr lang="en-US" sz="1000" dirty="0">
                    <a:solidFill>
                      <a:srgbClr val="000000"/>
                    </a:solidFill>
                  </a:rPr>
                  <a:t>et al. </a:t>
                </a:r>
                <a:r>
                  <a:rPr lang="sk-SK" sz="1000" dirty="0">
                    <a:solidFill>
                      <a:srgbClr val="000000"/>
                    </a:solidFill>
                  </a:rPr>
                  <a:t>Biochem. Biophys. Res. Commun</a:t>
                </a:r>
                <a:r>
                  <a:rPr lang="en-US" sz="1000" dirty="0">
                    <a:solidFill>
                      <a:srgbClr val="000000"/>
                    </a:solidFill>
                  </a:rPr>
                  <a:t>, 2008)</a:t>
                </a:r>
              </a:p>
              <a:p>
                <a:pPr algn="r"/>
                <a:endParaRPr lang="sk-SK" sz="1000" dirty="0">
                  <a:solidFill>
                    <a:srgbClr val="000000"/>
                  </a:solidFill>
                  <a:latin typeface="+mj-lt"/>
                </a:endParaRPr>
              </a:p>
              <a:p>
                <a:pPr algn="r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000000"/>
                    </a:solidFill>
                  </a:rPr>
                  <a:t>no potential to induce </a:t>
                </a:r>
                <a:r>
                  <a:rPr lang="en-US" sz="1400" dirty="0">
                    <a:solidFill>
                      <a:srgbClr val="000000"/>
                    </a:solidFill>
                  </a:rPr>
                  <a:t>protein amyloid aggregation</a:t>
                </a:r>
              </a:p>
              <a:p>
                <a:pPr algn="r"/>
                <a:r>
                  <a:rPr lang="en-US" sz="1400" dirty="0">
                    <a:solidFill>
                      <a:srgbClr val="000000"/>
                    </a:solidFill>
                  </a:rPr>
                  <a:t>    </a:t>
                </a:r>
                <a:r>
                  <a:rPr lang="en-US" sz="1200" b="1" dirty="0">
                    <a:solidFill>
                      <a:srgbClr val="660066"/>
                    </a:solidFill>
                  </a:rPr>
                  <a:t>negatively charged silica nanoparticles </a:t>
                </a:r>
              </a:p>
              <a:p>
                <a:pPr algn="r"/>
                <a:r>
                  <a:rPr lang="en-US" sz="1000" dirty="0">
                    <a:solidFill>
                      <a:srgbClr val="000000"/>
                    </a:solidFill>
                  </a:rPr>
                  <a:t>     (Wu et al. </a:t>
                </a:r>
                <a:r>
                  <a:rPr lang="sk-SK" sz="1000" i="1" dirty="0">
                    <a:solidFill>
                      <a:srgbClr val="000000"/>
                    </a:solidFill>
                  </a:rPr>
                  <a:t>Biochem. Biophys. Res. Commun</a:t>
                </a:r>
                <a:r>
                  <a:rPr lang="en-US" sz="1000" i="1" dirty="0">
                    <a:solidFill>
                      <a:srgbClr val="000000"/>
                    </a:solidFill>
                  </a:rPr>
                  <a:t>, 2008)</a:t>
                </a:r>
              </a:p>
              <a:p>
                <a:pPr algn="r">
                  <a:buFont typeface="Comic Sans MS" pitchFamily="66" charset="0"/>
                  <a:buChar char="●"/>
                </a:pPr>
                <a:endParaRPr lang="ru-RU" sz="1400" b="1" dirty="0"/>
              </a:p>
              <a:p>
                <a:pPr algn="r">
                  <a:buFont typeface="Comic Sans MS" pitchFamily="66" charset="0"/>
                  <a:buChar char="●"/>
                </a:pPr>
                <a:r>
                  <a:rPr lang="en-US" sz="1400" b="1" dirty="0" smtClean="0"/>
                  <a:t>Destruction/depolymerization </a:t>
                </a:r>
              </a:p>
              <a:p>
                <a:pPr algn="r"/>
                <a:r>
                  <a:rPr lang="en-US" sz="1400" b="1" dirty="0" smtClean="0">
                    <a:solidFill>
                      <a:srgbClr val="660066"/>
                    </a:solidFill>
                  </a:rPr>
                  <a:t>magnetic nanoparticles </a:t>
                </a:r>
                <a:endParaRPr lang="en-US" sz="1400" b="1" dirty="0">
                  <a:solidFill>
                    <a:srgbClr val="660066"/>
                  </a:solidFill>
                </a:endParaRPr>
              </a:p>
              <a:p>
                <a:pPr algn="r"/>
                <a:r>
                  <a:rPr lang="en-US" sz="1000" i="1" dirty="0" smtClean="0"/>
                  <a:t>(</a:t>
                </a:r>
                <a:r>
                  <a:rPr lang="en-US" sz="1000" i="1" dirty="0" err="1"/>
                  <a:t>Skaat</a:t>
                </a:r>
                <a:r>
                  <a:rPr lang="en-US" sz="1000" i="1" dirty="0"/>
                  <a:t> H, et al. J. </a:t>
                </a:r>
                <a:r>
                  <a:rPr lang="en-US" sz="1000" i="1" dirty="0" err="1"/>
                  <a:t>Biomed.Mater</a:t>
                </a:r>
                <a:r>
                  <a:rPr lang="en-US" sz="1000" i="1" dirty="0"/>
                  <a:t>. Res.  2008, </a:t>
                </a:r>
                <a:endParaRPr lang="en-US" sz="1000" i="1" dirty="0" smtClean="0"/>
              </a:p>
              <a:p>
                <a:pPr algn="r"/>
                <a:r>
                  <a:rPr lang="en-US" sz="1000" i="1" dirty="0" smtClean="0"/>
                  <a:t>  </a:t>
                </a:r>
                <a:r>
                  <a:rPr lang="en-US" sz="1000" i="1" dirty="0" err="1"/>
                  <a:t>Siposova</a:t>
                </a:r>
                <a:r>
                  <a:rPr lang="en-US" sz="1000" i="1" dirty="0"/>
                  <a:t> K. , et al. Nanotechnology  2012)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ext Box 3"/>
              <p:cNvSpPr txBox="1">
                <a:spLocks noChangeArrowheads="1"/>
              </p:cNvSpPr>
              <p:nvPr/>
            </p:nvSpPr>
            <p:spPr bwMode="auto">
              <a:xfrm>
                <a:off x="5227472" y="2168725"/>
                <a:ext cx="35477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400" b="1" dirty="0" smtClean="0">
                    <a:solidFill>
                      <a:srgbClr val="660066"/>
                    </a:solidFill>
                    <a:latin typeface="Tahoma" pitchFamily="34" charset="0"/>
                  </a:rPr>
                  <a:t>Impact of nanoparticles on amyloids:</a:t>
                </a:r>
                <a:endParaRPr lang="ru-RU" sz="1400" b="1" dirty="0" smtClean="0">
                  <a:solidFill>
                    <a:srgbClr val="660066"/>
                  </a:solidFill>
                  <a:latin typeface="Tahoma" pitchFamily="34" charset="0"/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5107938" y="2168726"/>
                <a:ext cx="4741606" cy="286232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345488" y="59134"/>
              <a:ext cx="495649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66"/>
                  </a:solidFill>
                </a:rPr>
                <a:t>12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9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Группа 185"/>
          <p:cNvGrpSpPr/>
          <p:nvPr/>
        </p:nvGrpSpPr>
        <p:grpSpPr>
          <a:xfrm>
            <a:off x="0" y="44624"/>
            <a:ext cx="2378714" cy="6885192"/>
            <a:chOff x="0" y="0"/>
            <a:chExt cx="2195736" cy="6885192"/>
          </a:xfrm>
        </p:grpSpPr>
        <p:pic>
          <p:nvPicPr>
            <p:cNvPr id="187" name="Рисунок 18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18645"/>
            <a:stretch/>
          </p:blipFill>
          <p:spPr>
            <a:xfrm>
              <a:off x="0" y="5157192"/>
              <a:ext cx="2152650" cy="1728000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3" r="1332"/>
            <a:stretch/>
          </p:blipFill>
          <p:spPr>
            <a:xfrm>
              <a:off x="0" y="3509230"/>
              <a:ext cx="1332000" cy="1647962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46" y="2196642"/>
              <a:ext cx="1394890" cy="1376374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51" b="1550"/>
            <a:stretch/>
          </p:blipFill>
          <p:spPr>
            <a:xfrm>
              <a:off x="527458" y="0"/>
              <a:ext cx="1065845" cy="936000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6" r="1342"/>
            <a:stretch/>
          </p:blipFill>
          <p:spPr>
            <a:xfrm>
              <a:off x="0" y="1196752"/>
              <a:ext cx="1044000" cy="1201880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-17885" y="22761"/>
            <a:ext cx="9906000" cy="6934631"/>
            <a:chOff x="-15201" y="0"/>
            <a:chExt cx="9906000" cy="6934631"/>
          </a:xfrm>
        </p:grpSpPr>
        <p:grpSp>
          <p:nvGrpSpPr>
            <p:cNvPr id="193" name="Группа 192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195" name="Рисунок 19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196" name="Рисунок 19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197" name="Рисунок 19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198" name="Рисунок 19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199" name="Рисунок 19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194" name="Прямоугольник 193"/>
            <p:cNvSpPr/>
            <p:nvPr/>
          </p:nvSpPr>
          <p:spPr>
            <a:xfrm>
              <a:off x="-15201" y="22055"/>
              <a:ext cx="9906000" cy="6912576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</p:grpSp>
      <p:sp>
        <p:nvSpPr>
          <p:cNvPr id="173" name="Rectangle 5"/>
          <p:cNvSpPr>
            <a:spLocks noChangeArrowheads="1"/>
          </p:cNvSpPr>
          <p:nvPr/>
        </p:nvSpPr>
        <p:spPr bwMode="auto">
          <a:xfrm>
            <a:off x="1112296" y="55109"/>
            <a:ext cx="866463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606675" algn="l"/>
              </a:tabLst>
              <a:defRPr/>
            </a:pPr>
            <a:r>
              <a:rPr lang="en-US" altLang="ru-RU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Impact of </a:t>
            </a:r>
            <a:r>
              <a:rPr lang="en-US" alt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NMP/nC</a:t>
            </a:r>
            <a:r>
              <a:rPr lang="en-US" altLang="ru-RU" sz="2400" b="1" i="1" baseline="-25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  <a:r>
              <a:rPr lang="ru-RU" alt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I</a:t>
            </a:r>
            <a:r>
              <a:rPr lang="en-US" alt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nsulin </a:t>
            </a:r>
            <a:r>
              <a:rPr lang="en-US" altLang="ru-RU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fibrils</a:t>
            </a:r>
            <a:endParaRPr lang="ru-RU" altLang="ru-R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43011"/>
              </p:ext>
            </p:extLst>
          </p:nvPr>
        </p:nvGraphicFramePr>
        <p:xfrm>
          <a:off x="253051" y="3284984"/>
          <a:ext cx="4251325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Graph" r:id="rId4" imgW="4079520" imgH="3129120" progId="Origin50.Graph">
                  <p:embed/>
                </p:oleObj>
              </mc:Choice>
              <mc:Fallback>
                <p:oleObj name="Graph" r:id="rId4" imgW="4079520" imgH="3129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51" y="3284984"/>
                        <a:ext cx="4251325" cy="3262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17104752"/>
              </p:ext>
            </p:extLst>
          </p:nvPr>
        </p:nvGraphicFramePr>
        <p:xfrm>
          <a:off x="5241032" y="2860910"/>
          <a:ext cx="4679927" cy="376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SPW 13.0 Graph" r:id="rId6" imgW="5413320" imgH="4350240" progId="SigmaPlotGraphicObject.12">
                  <p:embed/>
                </p:oleObj>
              </mc:Choice>
              <mc:Fallback>
                <p:oleObj name="SPW 13.0 Graph" r:id="rId6" imgW="5413320" imgH="4350240" progId="SigmaPlotGraphicObjec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032" y="2860910"/>
                        <a:ext cx="4679927" cy="376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" name="TextBox 25"/>
          <p:cNvSpPr txBox="1">
            <a:spLocks noChangeArrowheads="1"/>
          </p:cNvSpPr>
          <p:nvPr/>
        </p:nvSpPr>
        <p:spPr bwMode="auto">
          <a:xfrm>
            <a:off x="8406046" y="3432974"/>
            <a:ext cx="11038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dirty="0" err="1">
                <a:solidFill>
                  <a:srgbClr val="004F8A"/>
                </a:solidFill>
              </a:rPr>
              <a:t>ThT</a:t>
            </a:r>
            <a:r>
              <a:rPr lang="en-US" altLang="ru-RU" b="1" dirty="0">
                <a:solidFill>
                  <a:srgbClr val="004F8A"/>
                </a:solidFill>
              </a:rPr>
              <a:t> </a:t>
            </a:r>
            <a:r>
              <a:rPr lang="en-US" altLang="ru-RU" b="1" dirty="0" smtClean="0">
                <a:solidFill>
                  <a:srgbClr val="004F8A"/>
                </a:solidFill>
              </a:rPr>
              <a:t>assay</a:t>
            </a:r>
            <a:endParaRPr lang="en-US" altLang="ru-RU" b="1" dirty="0">
              <a:solidFill>
                <a:srgbClr val="004F8A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4294481" y="4251247"/>
            <a:ext cx="914022" cy="300984"/>
          </a:xfrm>
          <a:prstGeom prst="leftRightArrow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42919" y="1049595"/>
            <a:ext cx="7454497" cy="2163381"/>
            <a:chOff x="302810" y="746996"/>
            <a:chExt cx="7454497" cy="2163381"/>
          </a:xfrm>
        </p:grpSpPr>
        <p:cxnSp>
          <p:nvCxnSpPr>
            <p:cNvPr id="120" name="Прямая со стрелкой 119"/>
            <p:cNvCxnSpPr/>
            <p:nvPr/>
          </p:nvCxnSpPr>
          <p:spPr>
            <a:xfrm>
              <a:off x="2085025" y="2564904"/>
              <a:ext cx="1621933" cy="0"/>
            </a:xfrm>
            <a:prstGeom prst="straightConnector1">
              <a:avLst/>
            </a:prstGeom>
            <a:ln w="28575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2287499" y="2541045"/>
              <a:ext cx="1322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rgbClr val="660066"/>
                  </a:solidFill>
                </a:rPr>
                <a:t>+ </a:t>
              </a:r>
              <a:r>
                <a:rPr lang="en-US" b="1" dirty="0" smtClean="0">
                  <a:solidFill>
                    <a:srgbClr val="660066"/>
                  </a:solidFill>
                </a:rPr>
                <a:t>NMP/nC</a:t>
              </a:r>
              <a:r>
                <a:rPr lang="en-US" b="1" baseline="-25000" dirty="0" smtClean="0">
                  <a:solidFill>
                    <a:srgbClr val="660066"/>
                  </a:solidFill>
                </a:rPr>
                <a:t>60</a:t>
              </a:r>
              <a:endParaRPr lang="ru-RU" b="1" baseline="-25000" dirty="0">
                <a:solidFill>
                  <a:srgbClr val="660066"/>
                </a:solidFill>
              </a:endParaRP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302810" y="776051"/>
              <a:ext cx="5277975" cy="1618327"/>
              <a:chOff x="0" y="-233"/>
              <a:chExt cx="8108085" cy="2776771"/>
            </a:xfrm>
          </p:grpSpPr>
          <p:pic>
            <p:nvPicPr>
              <p:cNvPr id="112" name="Picture 5" descr="IF_021617110021_10x1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0"/>
                <a:ext cx="2547938" cy="277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" name="Rectangle 6"/>
              <p:cNvSpPr>
                <a:spLocks noChangeArrowheads="1"/>
              </p:cNvSpPr>
              <p:nvPr/>
            </p:nvSpPr>
            <p:spPr bwMode="auto">
              <a:xfrm>
                <a:off x="29675" y="-233"/>
                <a:ext cx="1155429" cy="58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kern="1200" dirty="0" smtClean="0">
                    <a:solidFill>
                      <a:srgbClr val="FFFE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Insulin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14" name="Group 29"/>
              <p:cNvGrpSpPr>
                <a:grpSpLocks/>
              </p:cNvGrpSpPr>
              <p:nvPr/>
            </p:nvGrpSpPr>
            <p:grpSpPr bwMode="auto">
              <a:xfrm>
                <a:off x="2744784" y="0"/>
                <a:ext cx="2547937" cy="2776538"/>
                <a:chOff x="2744784" y="0"/>
                <a:chExt cx="1605" cy="1749"/>
              </a:xfrm>
            </p:grpSpPr>
            <p:pic>
              <p:nvPicPr>
                <p:cNvPr id="118" name="Picture 24" descr="IF_C60_10-1_021717142902_10x10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744784" y="0"/>
                  <a:ext cx="1605" cy="1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9" name="Rectangle 10"/>
                <p:cNvSpPr>
                  <a:spLocks noChangeArrowheads="1"/>
                </p:cNvSpPr>
                <p:nvPr/>
              </p:nvSpPr>
              <p:spPr bwMode="auto">
                <a:xfrm>
                  <a:off x="2744784" y="45"/>
                  <a:ext cx="54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sk-SK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10</a:t>
                  </a:r>
                  <a:r>
                    <a:rPr lang="en-US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:</a:t>
                  </a:r>
                  <a:r>
                    <a:rPr lang="sk-SK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1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15" name="Group 9"/>
              <p:cNvGrpSpPr>
                <a:grpSpLocks/>
              </p:cNvGrpSpPr>
              <p:nvPr/>
            </p:nvGrpSpPr>
            <p:grpSpPr bwMode="auto">
              <a:xfrm>
                <a:off x="5560147" y="0"/>
                <a:ext cx="2547938" cy="2776538"/>
                <a:chOff x="5560147" y="0"/>
                <a:chExt cx="1605" cy="1749"/>
              </a:xfrm>
            </p:grpSpPr>
            <p:pic>
              <p:nvPicPr>
                <p:cNvPr id="116" name="Picture 4" descr="IF_C60_2-1_021617153755_10x10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5560147" y="0"/>
                  <a:ext cx="1605" cy="1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7" name="Rectangle 10"/>
                <p:cNvSpPr>
                  <a:spLocks noChangeArrowheads="1"/>
                </p:cNvSpPr>
                <p:nvPr/>
              </p:nvSpPr>
              <p:spPr bwMode="auto">
                <a:xfrm>
                  <a:off x="5560147" y="45"/>
                  <a:ext cx="28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sk-SK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2</a:t>
                  </a:r>
                  <a:r>
                    <a:rPr lang="en-US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:1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pic>
          <p:nvPicPr>
            <p:cNvPr id="45" name="Picture 811" descr="Картинки по запросу головной мозг мятая бумага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9" r="15401"/>
            <a:stretch/>
          </p:blipFill>
          <p:spPr bwMode="auto">
            <a:xfrm>
              <a:off x="6059561" y="746996"/>
              <a:ext cx="1697746" cy="167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BlokTextu 3"/>
          <p:cNvSpPr txBox="1">
            <a:spLocks noChangeArrowheads="1"/>
          </p:cNvSpPr>
          <p:nvPr/>
        </p:nvSpPr>
        <p:spPr bwMode="auto">
          <a:xfrm>
            <a:off x="3190212" y="624821"/>
            <a:ext cx="2913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sk-SK" b="1" dirty="0" smtClean="0">
                <a:solidFill>
                  <a:srgbClr val="006666"/>
                </a:solidFill>
                <a:latin typeface="Calibri" pitchFamily="34" charset="0"/>
              </a:rPr>
              <a:t>DEPOLYMERIZATION</a:t>
            </a:r>
            <a:r>
              <a:rPr lang="en-US" b="1" dirty="0" smtClean="0">
                <a:solidFill>
                  <a:srgbClr val="006666"/>
                </a:solidFill>
                <a:latin typeface="Calibri" pitchFamily="34" charset="0"/>
              </a:rPr>
              <a:t> EFFECT</a:t>
            </a:r>
            <a:endParaRPr lang="en-US" sz="1600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9104" y="5056911"/>
            <a:ext cx="1796195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105786" y="5106292"/>
            <a:ext cx="11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NMP/nC</a:t>
            </a:r>
            <a:r>
              <a:rPr lang="en-US" baseline="-25000" dirty="0" smtClean="0">
                <a:solidFill>
                  <a:srgbClr val="660066"/>
                </a:solidFill>
              </a:rPr>
              <a:t>60</a:t>
            </a:r>
            <a:r>
              <a:rPr lang="en-US" dirty="0" smtClean="0">
                <a:solidFill>
                  <a:srgbClr val="004F8A"/>
                </a:solidFill>
              </a:rPr>
              <a:t> </a:t>
            </a:r>
            <a:endParaRPr lang="ru-RU" dirty="0">
              <a:solidFill>
                <a:srgbClr val="004F8A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06195" y="455229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4F8A"/>
                </a:solidFill>
              </a:rPr>
              <a:t>NMP </a:t>
            </a:r>
            <a:endParaRPr lang="ru-RU" dirty="0">
              <a:solidFill>
                <a:srgbClr val="004F8A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324146">
            <a:off x="7373528" y="3769494"/>
            <a:ext cx="1862795" cy="556280"/>
          </a:xfrm>
          <a:prstGeom prst="ellipse">
            <a:avLst/>
          </a:prstGeom>
          <a:noFill/>
          <a:ln>
            <a:solidFill>
              <a:srgbClr val="004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8824736" y="4368939"/>
            <a:ext cx="266447" cy="241179"/>
          </a:xfrm>
          <a:prstGeom prst="straightConnector1">
            <a:avLst/>
          </a:prstGeom>
          <a:ln w="38100">
            <a:solidFill>
              <a:srgbClr val="004F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924747" y="4805145"/>
            <a:ext cx="420694" cy="329548"/>
          </a:xfrm>
          <a:prstGeom prst="straightConnector1">
            <a:avLst/>
          </a:prstGeom>
          <a:ln w="38100">
            <a:solidFill>
              <a:srgbClr val="66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 rot="2348875">
            <a:off x="7094251" y="4458820"/>
            <a:ext cx="1862795" cy="55628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556753" y="5623683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</a:rPr>
              <a:t>depolymerization</a:t>
            </a:r>
            <a:r>
              <a:rPr lang="en-US" dirty="0" smtClean="0">
                <a:solidFill>
                  <a:srgbClr val="004F8A"/>
                </a:solidFill>
              </a:rPr>
              <a:t> </a:t>
            </a:r>
            <a:endParaRPr lang="ru-RU" dirty="0">
              <a:solidFill>
                <a:srgbClr val="004F8A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64640" y="5056842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inhibition</a:t>
            </a:r>
            <a:endParaRPr lang="ru-RU" sz="1000" b="1" dirty="0">
              <a:solidFill>
                <a:srgbClr val="0000FF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8807279" y="5239226"/>
            <a:ext cx="232565" cy="171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8406046" y="5547656"/>
            <a:ext cx="232565" cy="171400"/>
          </a:xfrm>
          <a:prstGeom prst="straightConnector1">
            <a:avLst/>
          </a:prstGeom>
          <a:ln w="28575">
            <a:solidFill>
              <a:srgbClr val="66006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33389" y="6309320"/>
            <a:ext cx="20640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NMP/nC</a:t>
            </a:r>
            <a:r>
              <a:rPr lang="en-US" baseline="-25000" dirty="0" smtClean="0"/>
              <a:t>60</a:t>
            </a:r>
            <a:r>
              <a:rPr lang="en-US" dirty="0" smtClean="0"/>
              <a:t>, mg ml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9345488" y="59134"/>
            <a:ext cx="495649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13</a:t>
            </a:r>
            <a:endParaRPr lang="ru-RU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Группа 185"/>
          <p:cNvGrpSpPr/>
          <p:nvPr/>
        </p:nvGrpSpPr>
        <p:grpSpPr>
          <a:xfrm>
            <a:off x="0" y="44624"/>
            <a:ext cx="2378714" cy="6885192"/>
            <a:chOff x="0" y="0"/>
            <a:chExt cx="2195736" cy="6885192"/>
          </a:xfrm>
        </p:grpSpPr>
        <p:pic>
          <p:nvPicPr>
            <p:cNvPr id="187" name="Рисунок 18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18645"/>
            <a:stretch/>
          </p:blipFill>
          <p:spPr>
            <a:xfrm>
              <a:off x="0" y="5157192"/>
              <a:ext cx="2152650" cy="1728000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3" r="1332"/>
            <a:stretch/>
          </p:blipFill>
          <p:spPr>
            <a:xfrm>
              <a:off x="0" y="3509230"/>
              <a:ext cx="1332000" cy="1647962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46" y="2196642"/>
              <a:ext cx="1394890" cy="1376374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51" b="1550"/>
            <a:stretch/>
          </p:blipFill>
          <p:spPr>
            <a:xfrm>
              <a:off x="527458" y="0"/>
              <a:ext cx="1065845" cy="936000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6" r="1342"/>
            <a:stretch/>
          </p:blipFill>
          <p:spPr>
            <a:xfrm>
              <a:off x="0" y="1196752"/>
              <a:ext cx="1044000" cy="1201880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-17885" y="22761"/>
            <a:ext cx="9906000" cy="6934631"/>
            <a:chOff x="-15201" y="0"/>
            <a:chExt cx="9906000" cy="6934631"/>
          </a:xfrm>
        </p:grpSpPr>
        <p:grpSp>
          <p:nvGrpSpPr>
            <p:cNvPr id="193" name="Группа 192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195" name="Рисунок 19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196" name="Рисунок 19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197" name="Рисунок 19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198" name="Рисунок 19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199" name="Рисунок 19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194" name="Прямоугольник 193"/>
            <p:cNvSpPr/>
            <p:nvPr/>
          </p:nvSpPr>
          <p:spPr>
            <a:xfrm>
              <a:off x="-15201" y="22055"/>
              <a:ext cx="9906000" cy="6912576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</p:grpSp>
      <p:sp>
        <p:nvSpPr>
          <p:cNvPr id="173" name="Rectangle 5"/>
          <p:cNvSpPr>
            <a:spLocks noChangeArrowheads="1"/>
          </p:cNvSpPr>
          <p:nvPr/>
        </p:nvSpPr>
        <p:spPr bwMode="auto">
          <a:xfrm>
            <a:off x="1112296" y="55109"/>
            <a:ext cx="866463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606675" algn="l"/>
              </a:tabLst>
              <a:defRPr/>
            </a:pPr>
            <a:r>
              <a:rPr lang="en-US" altLang="ru-RU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Impact of </a:t>
            </a:r>
            <a:r>
              <a:rPr lang="en-US" alt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NMP/nC</a:t>
            </a:r>
            <a:r>
              <a:rPr lang="en-US" altLang="ru-RU" sz="2400" b="1" i="1" baseline="-25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  <a:r>
              <a:rPr lang="ru-RU" alt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I</a:t>
            </a:r>
            <a:r>
              <a:rPr lang="en-US" alt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nsulin </a:t>
            </a:r>
            <a:r>
              <a:rPr lang="en-US" altLang="ru-RU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fibrils</a:t>
            </a:r>
            <a:endParaRPr lang="ru-RU" altLang="ru-R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24513"/>
              </p:ext>
            </p:extLst>
          </p:nvPr>
        </p:nvGraphicFramePr>
        <p:xfrm>
          <a:off x="253051" y="3284984"/>
          <a:ext cx="4251325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Graph" r:id="rId4" imgW="4079520" imgH="3129120" progId="Origin50.Graph">
                  <p:embed/>
                </p:oleObj>
              </mc:Choice>
              <mc:Fallback>
                <p:oleObj name="Graph" r:id="rId4" imgW="4079520" imgH="3129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51" y="3284984"/>
                        <a:ext cx="4251325" cy="3262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74135782"/>
              </p:ext>
            </p:extLst>
          </p:nvPr>
        </p:nvGraphicFramePr>
        <p:xfrm>
          <a:off x="5291351" y="2860910"/>
          <a:ext cx="4679927" cy="376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SPW 13.0 Graph" r:id="rId6" imgW="5413320" imgH="4350240" progId="SigmaPlotGraphicObject.12">
                  <p:embed/>
                </p:oleObj>
              </mc:Choice>
              <mc:Fallback>
                <p:oleObj name="SPW 13.0 Graph" r:id="rId6" imgW="5413320" imgH="4350240" progId="SigmaPlotGraphicObjec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351" y="2860910"/>
                        <a:ext cx="4679927" cy="376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" name="TextBox 25"/>
          <p:cNvSpPr txBox="1">
            <a:spLocks noChangeArrowheads="1"/>
          </p:cNvSpPr>
          <p:nvPr/>
        </p:nvSpPr>
        <p:spPr bwMode="auto">
          <a:xfrm>
            <a:off x="8406046" y="3432974"/>
            <a:ext cx="11038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dirty="0" err="1">
                <a:solidFill>
                  <a:srgbClr val="004F8A"/>
                </a:solidFill>
              </a:rPr>
              <a:t>ThT</a:t>
            </a:r>
            <a:r>
              <a:rPr lang="en-US" altLang="ru-RU" b="1" dirty="0">
                <a:solidFill>
                  <a:srgbClr val="004F8A"/>
                </a:solidFill>
              </a:rPr>
              <a:t> </a:t>
            </a:r>
            <a:r>
              <a:rPr lang="en-US" altLang="ru-RU" b="1" dirty="0" smtClean="0">
                <a:solidFill>
                  <a:srgbClr val="004F8A"/>
                </a:solidFill>
              </a:rPr>
              <a:t>assay</a:t>
            </a:r>
            <a:endParaRPr lang="en-US" altLang="ru-RU" b="1" dirty="0">
              <a:solidFill>
                <a:srgbClr val="004F8A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4294481" y="4251247"/>
            <a:ext cx="914022" cy="300984"/>
          </a:xfrm>
          <a:prstGeom prst="leftRightArrow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42919" y="1049595"/>
            <a:ext cx="7454497" cy="2163381"/>
            <a:chOff x="302810" y="746996"/>
            <a:chExt cx="7454497" cy="2163381"/>
          </a:xfrm>
        </p:grpSpPr>
        <p:cxnSp>
          <p:nvCxnSpPr>
            <p:cNvPr id="120" name="Прямая со стрелкой 119"/>
            <p:cNvCxnSpPr/>
            <p:nvPr/>
          </p:nvCxnSpPr>
          <p:spPr>
            <a:xfrm>
              <a:off x="2085025" y="2564904"/>
              <a:ext cx="1621933" cy="0"/>
            </a:xfrm>
            <a:prstGeom prst="straightConnector1">
              <a:avLst/>
            </a:prstGeom>
            <a:ln w="28575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2287499" y="2541045"/>
              <a:ext cx="1322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rgbClr val="660066"/>
                  </a:solidFill>
                </a:rPr>
                <a:t>+ </a:t>
              </a:r>
              <a:r>
                <a:rPr lang="en-US" b="1" dirty="0" smtClean="0">
                  <a:solidFill>
                    <a:srgbClr val="660066"/>
                  </a:solidFill>
                </a:rPr>
                <a:t>NMP/nC</a:t>
              </a:r>
              <a:r>
                <a:rPr lang="en-US" b="1" baseline="-25000" dirty="0" smtClean="0">
                  <a:solidFill>
                    <a:srgbClr val="660066"/>
                  </a:solidFill>
                </a:rPr>
                <a:t>60</a:t>
              </a:r>
              <a:endParaRPr lang="ru-RU" b="1" baseline="-25000" dirty="0">
                <a:solidFill>
                  <a:srgbClr val="660066"/>
                </a:solidFill>
              </a:endParaRP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302810" y="776051"/>
              <a:ext cx="5277975" cy="1618327"/>
              <a:chOff x="0" y="-233"/>
              <a:chExt cx="8108085" cy="2776771"/>
            </a:xfrm>
          </p:grpSpPr>
          <p:pic>
            <p:nvPicPr>
              <p:cNvPr id="112" name="Picture 5" descr="IF_021617110021_10x1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0"/>
                <a:ext cx="2547938" cy="277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" name="Rectangle 6"/>
              <p:cNvSpPr>
                <a:spLocks noChangeArrowheads="1"/>
              </p:cNvSpPr>
              <p:nvPr/>
            </p:nvSpPr>
            <p:spPr bwMode="auto">
              <a:xfrm>
                <a:off x="29675" y="-233"/>
                <a:ext cx="1155429" cy="58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kern="1200" dirty="0" smtClean="0">
                    <a:solidFill>
                      <a:srgbClr val="FFFE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Insulin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14" name="Group 29"/>
              <p:cNvGrpSpPr>
                <a:grpSpLocks/>
              </p:cNvGrpSpPr>
              <p:nvPr/>
            </p:nvGrpSpPr>
            <p:grpSpPr bwMode="auto">
              <a:xfrm>
                <a:off x="2744784" y="0"/>
                <a:ext cx="2547937" cy="2776538"/>
                <a:chOff x="2744784" y="0"/>
                <a:chExt cx="1605" cy="1749"/>
              </a:xfrm>
            </p:grpSpPr>
            <p:pic>
              <p:nvPicPr>
                <p:cNvPr id="118" name="Picture 24" descr="IF_C60_10-1_021717142902_10x10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744784" y="0"/>
                  <a:ext cx="1605" cy="1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9" name="Rectangle 10"/>
                <p:cNvSpPr>
                  <a:spLocks noChangeArrowheads="1"/>
                </p:cNvSpPr>
                <p:nvPr/>
              </p:nvSpPr>
              <p:spPr bwMode="auto">
                <a:xfrm>
                  <a:off x="2744784" y="45"/>
                  <a:ext cx="54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sk-SK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10</a:t>
                  </a:r>
                  <a:r>
                    <a:rPr lang="en-US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:</a:t>
                  </a:r>
                  <a:r>
                    <a:rPr lang="sk-SK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1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15" name="Group 9"/>
              <p:cNvGrpSpPr>
                <a:grpSpLocks/>
              </p:cNvGrpSpPr>
              <p:nvPr/>
            </p:nvGrpSpPr>
            <p:grpSpPr bwMode="auto">
              <a:xfrm>
                <a:off x="5560147" y="0"/>
                <a:ext cx="2547938" cy="2776538"/>
                <a:chOff x="5560147" y="0"/>
                <a:chExt cx="1605" cy="1749"/>
              </a:xfrm>
            </p:grpSpPr>
            <p:pic>
              <p:nvPicPr>
                <p:cNvPr id="116" name="Picture 4" descr="IF_C60_2-1_021617153755_10x10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5560147" y="0"/>
                  <a:ext cx="1605" cy="1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7" name="Rectangle 10"/>
                <p:cNvSpPr>
                  <a:spLocks noChangeArrowheads="1"/>
                </p:cNvSpPr>
                <p:nvPr/>
              </p:nvSpPr>
              <p:spPr bwMode="auto">
                <a:xfrm>
                  <a:off x="5560147" y="45"/>
                  <a:ext cx="28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sk-SK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2</a:t>
                  </a:r>
                  <a:r>
                    <a:rPr lang="en-US" sz="1600" b="1" kern="1200" dirty="0">
                      <a:solidFill>
                        <a:srgbClr val="FFFE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:1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pic>
          <p:nvPicPr>
            <p:cNvPr id="45" name="Picture 811" descr="Картинки по запросу головной мозг мятая бумага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9" r="15401"/>
            <a:stretch/>
          </p:blipFill>
          <p:spPr bwMode="auto">
            <a:xfrm>
              <a:off x="6059561" y="746996"/>
              <a:ext cx="1697746" cy="167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BlokTextu 3"/>
          <p:cNvSpPr txBox="1">
            <a:spLocks noChangeArrowheads="1"/>
          </p:cNvSpPr>
          <p:nvPr/>
        </p:nvSpPr>
        <p:spPr bwMode="auto">
          <a:xfrm>
            <a:off x="3190212" y="624821"/>
            <a:ext cx="2913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sk-SK" b="1" dirty="0" smtClean="0">
                <a:solidFill>
                  <a:srgbClr val="006666"/>
                </a:solidFill>
                <a:latin typeface="Calibri" pitchFamily="34" charset="0"/>
              </a:rPr>
              <a:t>DEPOLYMERIZATION</a:t>
            </a:r>
            <a:r>
              <a:rPr lang="en-US" b="1" dirty="0" smtClean="0">
                <a:solidFill>
                  <a:srgbClr val="006666"/>
                </a:solidFill>
                <a:latin typeface="Calibri" pitchFamily="34" charset="0"/>
              </a:rPr>
              <a:t> EFFECT</a:t>
            </a:r>
            <a:endParaRPr lang="en-US" sz="1600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9104" y="5056911"/>
            <a:ext cx="1796195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105786" y="5106292"/>
            <a:ext cx="11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NMP/nC</a:t>
            </a:r>
            <a:r>
              <a:rPr lang="en-US" baseline="-25000" dirty="0" smtClean="0">
                <a:solidFill>
                  <a:srgbClr val="660066"/>
                </a:solidFill>
              </a:rPr>
              <a:t>60</a:t>
            </a:r>
            <a:r>
              <a:rPr lang="en-US" dirty="0" smtClean="0">
                <a:solidFill>
                  <a:srgbClr val="004F8A"/>
                </a:solidFill>
              </a:rPr>
              <a:t> </a:t>
            </a:r>
            <a:endParaRPr lang="ru-RU" dirty="0">
              <a:solidFill>
                <a:srgbClr val="004F8A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06195" y="455229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4F8A"/>
                </a:solidFill>
              </a:rPr>
              <a:t>NMP </a:t>
            </a:r>
            <a:endParaRPr lang="ru-RU" dirty="0">
              <a:solidFill>
                <a:srgbClr val="004F8A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324146">
            <a:off x="7373528" y="3769494"/>
            <a:ext cx="1862795" cy="556280"/>
          </a:xfrm>
          <a:prstGeom prst="ellipse">
            <a:avLst/>
          </a:prstGeom>
          <a:noFill/>
          <a:ln>
            <a:solidFill>
              <a:srgbClr val="004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8824736" y="4368939"/>
            <a:ext cx="266447" cy="241179"/>
          </a:xfrm>
          <a:prstGeom prst="straightConnector1">
            <a:avLst/>
          </a:prstGeom>
          <a:ln w="38100">
            <a:solidFill>
              <a:srgbClr val="004F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924747" y="4805145"/>
            <a:ext cx="420694" cy="329548"/>
          </a:xfrm>
          <a:prstGeom prst="straightConnector1">
            <a:avLst/>
          </a:prstGeom>
          <a:ln w="38100">
            <a:solidFill>
              <a:srgbClr val="66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 rot="2348875">
            <a:off x="7094251" y="4458820"/>
            <a:ext cx="1862795" cy="55628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556753" y="5623683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660066"/>
                </a:solidFill>
              </a:rPr>
              <a:t>depolymerization</a:t>
            </a:r>
            <a:r>
              <a:rPr lang="en-US" dirty="0" smtClean="0">
                <a:solidFill>
                  <a:srgbClr val="004F8A"/>
                </a:solidFill>
              </a:rPr>
              <a:t> </a:t>
            </a:r>
            <a:endParaRPr lang="ru-RU" dirty="0">
              <a:solidFill>
                <a:srgbClr val="004F8A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64640" y="5056842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inhibition</a:t>
            </a:r>
            <a:endParaRPr lang="ru-RU" sz="1000" b="1" dirty="0">
              <a:solidFill>
                <a:srgbClr val="0000FF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8807279" y="5239226"/>
            <a:ext cx="232565" cy="171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8406046" y="5547656"/>
            <a:ext cx="232565" cy="171400"/>
          </a:xfrm>
          <a:prstGeom prst="straightConnector1">
            <a:avLst/>
          </a:prstGeom>
          <a:ln w="28575">
            <a:solidFill>
              <a:srgbClr val="66006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992560" y="2539856"/>
            <a:ext cx="8151805" cy="215443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marL="457200" lvl="3" indent="-457200"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Garamond" pitchFamily="18" charset="0"/>
              </a:rPr>
              <a:t>Fullerene solution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inhibit formation of insulin fibrils and destroy amyloid </a:t>
            </a:r>
            <a:r>
              <a:rPr lang="en-US" sz="2800" b="1" dirty="0" smtClean="0">
                <a:solidFill>
                  <a:srgbClr val="7030A0"/>
                </a:solidFill>
                <a:latin typeface="Garamond" pitchFamily="18" charset="0"/>
              </a:rPr>
              <a:t>aggregates.</a:t>
            </a: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Garamond" pitchFamily="18" charset="0"/>
              </a:rPr>
              <a:t>Pure NMP has no effect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on amyloid </a:t>
            </a:r>
            <a:r>
              <a:rPr lang="en-US" sz="2800" b="1" dirty="0" smtClean="0">
                <a:solidFill>
                  <a:srgbClr val="7030A0"/>
                </a:solidFill>
                <a:latin typeface="Garamond" pitchFamily="18" charset="0"/>
              </a:rPr>
              <a:t>aggregates.</a:t>
            </a:r>
          </a:p>
          <a:p>
            <a:pPr marL="457200" lvl="3" indent="-45720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5488" y="59134"/>
            <a:ext cx="495649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13</a:t>
            </a:r>
            <a:endParaRPr lang="ru-RU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29202"/>
            <a:ext cx="9848935" cy="6885192"/>
            <a:chOff x="0" y="29202"/>
            <a:chExt cx="9848935" cy="688519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29202"/>
              <a:ext cx="9818645" cy="6885192"/>
              <a:chOff x="0" y="29202"/>
              <a:chExt cx="9818645" cy="6885192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29202"/>
                <a:ext cx="2378714" cy="6885192"/>
                <a:chOff x="0" y="0"/>
                <a:chExt cx="2195736" cy="6885192"/>
              </a:xfrm>
            </p:grpSpPr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" b="18645"/>
                <a:stretch/>
              </p:blipFill>
              <p:spPr>
                <a:xfrm>
                  <a:off x="0" y="5157192"/>
                  <a:ext cx="2152650" cy="1728000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913" r="1332"/>
                <a:stretch/>
              </p:blipFill>
              <p:spPr>
                <a:xfrm>
                  <a:off x="0" y="3509230"/>
                  <a:ext cx="1332000" cy="1647962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846" y="2196642"/>
                  <a:ext cx="1394890" cy="1376374"/>
                </a:xfrm>
                <a:prstGeom prst="rect">
                  <a:avLst/>
                </a:prstGeom>
              </p:spPr>
            </p:pic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51" b="1550"/>
                <a:stretch/>
              </p:blipFill>
              <p:spPr>
                <a:xfrm>
                  <a:off x="527458" y="0"/>
                  <a:ext cx="1065845" cy="936000"/>
                </a:xfrm>
                <a:prstGeom prst="rect">
                  <a:avLst/>
                </a:prstGeom>
              </p:spPr>
            </p:pic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46" r="1342"/>
                <a:stretch/>
              </p:blipFill>
              <p:spPr>
                <a:xfrm>
                  <a:off x="0" y="1196752"/>
                  <a:ext cx="1044000" cy="1201880"/>
                </a:xfrm>
                <a:prstGeom prst="rect">
                  <a:avLst/>
                </a:prstGeom>
              </p:spPr>
            </p:pic>
          </p:grpSp>
          <p:sp>
            <p:nvSpPr>
              <p:cNvPr id="4" name="Прямоугольник 3"/>
              <p:cNvSpPr/>
              <p:nvPr/>
            </p:nvSpPr>
            <p:spPr>
              <a:xfrm>
                <a:off x="1726078" y="5441386"/>
                <a:ext cx="8092567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Yu.I.Prylutskyy</a:t>
                </a:r>
                <a:r>
                  <a:rPr lang="en-US" altLang="ru-RU" sz="1900" b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, S.V. </a:t>
                </a:r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Prylutskaya</a:t>
                </a:r>
                <a:endParaRPr lang="en-US" altLang="ru-RU" sz="1900" b="1" baseline="30000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  <a:p>
                <a:pPr algn="ctr"/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Biology faculty, </a:t>
                </a:r>
                <a:r>
                  <a:rPr lang="en-US" altLang="ru-RU" sz="1900" b="1" dirty="0" err="1" smtClean="0">
                    <a:solidFill>
                      <a:srgbClr val="006666"/>
                    </a:solidFill>
                    <a:latin typeface="Garamond" pitchFamily="18" charset="0"/>
                  </a:rPr>
                  <a:t>Taras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 </a:t>
                </a:r>
                <a:r>
                  <a:rPr lang="en-US" altLang="ru-RU" sz="1900" b="1" dirty="0">
                    <a:solidFill>
                      <a:srgbClr val="006666"/>
                    </a:solidFill>
                    <a:latin typeface="Garamond" pitchFamily="18" charset="0"/>
                  </a:rPr>
                  <a:t>Shevchenko Kyiv National University, 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Ukraine</a:t>
                </a:r>
                <a:endParaRPr lang="en-US" sz="1900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825727" y="1488340"/>
                <a:ext cx="750632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9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M.V. </a:t>
                </a:r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Avdeev</a:t>
                </a:r>
                <a:r>
                  <a:rPr lang="en-US" altLang="ru-RU" sz="1900" b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, O.I. </a:t>
                </a:r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Ivankov</a:t>
                </a:r>
                <a:r>
                  <a:rPr lang="en-US" altLang="ru-RU" sz="1900" b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, V.L. </a:t>
                </a:r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Aksenov</a:t>
                </a:r>
                <a:endParaRPr lang="en-US" altLang="ru-RU" sz="1900" b="1" baseline="30000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  <a:p>
                <a:pPr algn="ctr"/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Frank </a:t>
                </a:r>
                <a:r>
                  <a:rPr lang="en-US" altLang="ru-RU" sz="1900" b="1" dirty="0">
                    <a:solidFill>
                      <a:srgbClr val="006666"/>
                    </a:solidFill>
                    <a:latin typeface="Garamond" pitchFamily="18" charset="0"/>
                  </a:rPr>
                  <a:t>Laboratory of Neutron 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Physics, JINR, </a:t>
                </a:r>
                <a:r>
                  <a:rPr lang="en-US" altLang="ru-RU" sz="1900" b="1" dirty="0" err="1">
                    <a:solidFill>
                      <a:srgbClr val="006666"/>
                    </a:solidFill>
                    <a:latin typeface="Garamond" pitchFamily="18" charset="0"/>
                  </a:rPr>
                  <a:t>Dubna</a:t>
                </a:r>
                <a:r>
                  <a:rPr lang="en-US" altLang="ru-RU" sz="1900" b="1" dirty="0">
                    <a:solidFill>
                      <a:srgbClr val="006666"/>
                    </a:solidFill>
                    <a:latin typeface="Garamond" pitchFamily="18" charset="0"/>
                  </a:rPr>
                  <a:t>, 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Russia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997472" y="560207"/>
                <a:ext cx="538542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9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M.V. </a:t>
                </a:r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Korobov</a:t>
                </a:r>
                <a:r>
                  <a:rPr lang="en-US" altLang="ru-RU" sz="1900" b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, </a:t>
                </a:r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I.V.Mikheev</a:t>
                </a:r>
                <a:endParaRPr lang="en-US" altLang="ru-RU" sz="1900" b="1" baseline="30000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  <a:p>
                <a:pPr algn="ctr"/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Moscow </a:t>
                </a:r>
                <a:r>
                  <a:rPr lang="en-US" altLang="ru-RU" sz="1900" b="1" dirty="0">
                    <a:solidFill>
                      <a:srgbClr val="006666"/>
                    </a:solidFill>
                    <a:latin typeface="Garamond" pitchFamily="18" charset="0"/>
                  </a:rPr>
                  <a:t>State University, Moscow, 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Russia</a:t>
                </a:r>
                <a:endParaRPr lang="en-US" altLang="ru-RU" sz="1900" b="1" dirty="0">
                  <a:solidFill>
                    <a:srgbClr val="006666"/>
                  </a:solidFill>
                  <a:latin typeface="Garamond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381006" y="3248275"/>
                <a:ext cx="617239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ru-RU" sz="19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L. </a:t>
                </a:r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Almasy</a:t>
                </a:r>
                <a:endParaRPr lang="en-US" altLang="ru-RU" sz="1900" b="1" baseline="30000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  <a:p>
                <a:pPr algn="ctr"/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Wigner </a:t>
                </a:r>
                <a:r>
                  <a:rPr lang="en-US" altLang="ru-RU" sz="1900" b="1" dirty="0">
                    <a:solidFill>
                      <a:srgbClr val="006666"/>
                    </a:solidFill>
                    <a:latin typeface="Garamond" pitchFamily="18" charset="0"/>
                  </a:rPr>
                  <a:t>Research Center for Physics, Budapest, Hungary </a:t>
                </a: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2132099" y="47407"/>
                <a:ext cx="219964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2800" b="1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Collaboration</a:t>
                </a:r>
                <a:endParaRPr lang="ru-RU" altLang="ru-RU" sz="2800" dirty="0">
                  <a:latin typeface="+mn-lt"/>
                  <a:cs typeface="+mn-cs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971060" y="3747810"/>
                <a:ext cx="721221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900" b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K. </a:t>
                </a:r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Siposova</a:t>
                </a:r>
                <a:r>
                  <a:rPr lang="en-US" altLang="ru-RU" sz="1900" b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 </a:t>
                </a:r>
              </a:p>
              <a:p>
                <a:pPr algn="ctr"/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Institute </a:t>
                </a:r>
                <a:r>
                  <a:rPr lang="en-US" altLang="ru-RU" sz="1900" b="1" dirty="0">
                    <a:solidFill>
                      <a:srgbClr val="006666"/>
                    </a:solidFill>
                    <a:latin typeface="Garamond" pitchFamily="18" charset="0"/>
                  </a:rPr>
                  <a:t>of Experimental Physics, SAS, 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Kosice</a:t>
                </a:r>
                <a:r>
                  <a:rPr lang="en-US" altLang="ru-RU" sz="1900" b="1" dirty="0">
                    <a:solidFill>
                      <a:srgbClr val="006666"/>
                    </a:solidFill>
                    <a:latin typeface="Garamond" pitchFamily="18" charset="0"/>
                  </a:rPr>
                  <a:t>, 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Slovakia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646088" y="2636912"/>
                <a:ext cx="7691418" cy="677108"/>
              </a:xfrm>
              <a:prstGeom prst="rect">
                <a:avLst/>
              </a:prstGeom>
              <a:gradFill>
                <a:gsLst>
                  <a:gs pos="7000">
                    <a:schemeClr val="bg1">
                      <a:alpha val="37000"/>
                    </a:schemeClr>
                  </a:gs>
                  <a:gs pos="58000">
                    <a:schemeClr val="bg1"/>
                  </a:gs>
                  <a:gs pos="100000">
                    <a:schemeClr val="bg1">
                      <a:lumMod val="0"/>
                      <a:lumOff val="10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9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  <a:ea typeface="Tahoma" pitchFamily="34" charset="0"/>
                    <a:cs typeface="Tahoma" pitchFamily="34" charset="0"/>
                  </a:rPr>
                  <a:t>L.A. </a:t>
                </a:r>
                <a:r>
                  <a:rPr lang="en-US" altLang="ru-RU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  <a:ea typeface="Tahoma" pitchFamily="34" charset="0"/>
                    <a:cs typeface="Tahoma" pitchFamily="34" charset="0"/>
                  </a:rPr>
                  <a:t>Bulavin</a:t>
                </a:r>
                <a:endParaRPr lang="en-US" altLang="ru-RU" sz="19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US" altLang="ru-RU" sz="1900" b="1" baseline="30000" dirty="0" smtClean="0">
                    <a:solidFill>
                      <a:srgbClr val="006666"/>
                    </a:solidFill>
                    <a:latin typeface="Garamond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  <a:ea typeface="Tahoma" pitchFamily="34" charset="0"/>
                    <a:cs typeface="Tahoma" pitchFamily="34" charset="0"/>
                  </a:rPr>
                  <a:t>Physics faculty, </a:t>
                </a:r>
                <a:r>
                  <a:rPr lang="en-US" altLang="ru-RU" sz="1900" b="1" dirty="0" err="1" smtClean="0">
                    <a:solidFill>
                      <a:srgbClr val="006666"/>
                    </a:solidFill>
                    <a:latin typeface="Garamond" pitchFamily="18" charset="0"/>
                    <a:ea typeface="Tahoma" pitchFamily="34" charset="0"/>
                    <a:cs typeface="Tahoma" pitchFamily="34" charset="0"/>
                  </a:rPr>
                  <a:t>Taras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ru-RU" sz="1900" b="1" dirty="0">
                    <a:solidFill>
                      <a:srgbClr val="006666"/>
                    </a:solidFill>
                    <a:latin typeface="Garamond" pitchFamily="18" charset="0"/>
                    <a:ea typeface="Tahoma" pitchFamily="34" charset="0"/>
                    <a:cs typeface="Tahoma" pitchFamily="34" charset="0"/>
                  </a:rPr>
                  <a:t>Shevchenko Kyiv National University, </a:t>
                </a:r>
                <a:r>
                  <a:rPr lang="en-US" altLang="ru-RU" sz="1900" b="1" dirty="0" smtClean="0">
                    <a:solidFill>
                      <a:srgbClr val="006666"/>
                    </a:solidFill>
                    <a:latin typeface="Garamond" pitchFamily="18" charset="0"/>
                    <a:ea typeface="Tahoma" pitchFamily="34" charset="0"/>
                    <a:cs typeface="Tahoma" pitchFamily="34" charset="0"/>
                  </a:rPr>
                  <a:t>Ukraine</a:t>
                </a:r>
                <a:endParaRPr lang="en-US" altLang="ru-RU" sz="1900" b="1" dirty="0">
                  <a:solidFill>
                    <a:srgbClr val="006666"/>
                  </a:solidFill>
                  <a:latin typeface="Garamond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126102" y="2060848"/>
                <a:ext cx="4668008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9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V. </a:t>
                </a:r>
                <a:r>
                  <a:rPr lang="en-US" sz="1900" b="1" dirty="0" err="1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itchFamily="18" charset="0"/>
                  </a:rPr>
                  <a:t>Haramus</a:t>
                </a:r>
                <a:endParaRPr lang="en-US" sz="1900" b="1" baseline="30000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endParaRPr>
              </a:p>
              <a:p>
                <a:pPr algn="ctr"/>
                <a:r>
                  <a:rPr lang="en-US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Helmholtz-</a:t>
                </a:r>
                <a:r>
                  <a:rPr lang="en-US" sz="1900" b="1" dirty="0" err="1" smtClean="0">
                    <a:solidFill>
                      <a:srgbClr val="006666"/>
                    </a:solidFill>
                    <a:latin typeface="Garamond" pitchFamily="18" charset="0"/>
                  </a:rPr>
                  <a:t>Zentrum</a:t>
                </a:r>
                <a:r>
                  <a:rPr lang="en-US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 </a:t>
                </a:r>
                <a:r>
                  <a:rPr lang="en-US" sz="1900" b="1" dirty="0" err="1" smtClean="0">
                    <a:solidFill>
                      <a:srgbClr val="006666"/>
                    </a:solidFill>
                    <a:latin typeface="Garamond" pitchFamily="18" charset="0"/>
                  </a:rPr>
                  <a:t>Geesthacht</a:t>
                </a:r>
                <a:r>
                  <a:rPr lang="en-US" sz="1900" b="1" dirty="0" smtClean="0">
                    <a:solidFill>
                      <a:srgbClr val="006666"/>
                    </a:solidFill>
                    <a:latin typeface="Garamond" pitchFamily="18" charset="0"/>
                  </a:rPr>
                  <a:t>, Germany</a:t>
                </a:r>
                <a:endParaRPr lang="en-US" sz="1900" b="1" dirty="0">
                  <a:solidFill>
                    <a:srgbClr val="006666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2061268" y="6064260"/>
              <a:ext cx="721221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19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S.V. </a:t>
              </a:r>
              <a:r>
                <a:rPr lang="en-US" altLang="ru-RU" sz="1900" b="1" dirty="0" err="1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Sarantseva</a:t>
              </a:r>
              <a:r>
                <a:rPr lang="en-US" altLang="ru-RU" sz="19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, O.I. </a:t>
              </a:r>
              <a:r>
                <a:rPr lang="en-US" altLang="ru-RU" sz="1900" b="1" dirty="0" err="1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Bolshakova</a:t>
              </a:r>
              <a:endParaRPr lang="en-US" altLang="ru-RU" sz="19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  <a:p>
              <a:pPr algn="ctr"/>
              <a:r>
                <a:rPr lang="en-US" altLang="ru-RU" sz="1900" b="1" dirty="0" smtClean="0">
                  <a:solidFill>
                    <a:srgbClr val="006666"/>
                  </a:solidFill>
                  <a:latin typeface="Garamond" pitchFamily="18" charset="0"/>
                </a:rPr>
                <a:t>Petersburg </a:t>
              </a:r>
              <a:r>
                <a:rPr lang="en-US" altLang="ru-RU" sz="1900" b="1" dirty="0">
                  <a:solidFill>
                    <a:srgbClr val="006666"/>
                  </a:solidFill>
                  <a:latin typeface="Garamond" pitchFamily="18" charset="0"/>
                </a:rPr>
                <a:t>Nuclear Physics </a:t>
              </a:r>
              <a:r>
                <a:rPr lang="en-US" altLang="ru-RU" sz="1900" b="1" dirty="0" smtClean="0">
                  <a:solidFill>
                    <a:srgbClr val="006666"/>
                  </a:solidFill>
                  <a:latin typeface="Garamond" pitchFamily="18" charset="0"/>
                </a:rPr>
                <a:t>Institute, NRC KI, </a:t>
              </a:r>
              <a:r>
                <a:rPr lang="en-US" altLang="ru-RU" sz="1900" b="1" dirty="0" err="1" smtClean="0">
                  <a:solidFill>
                    <a:srgbClr val="006666"/>
                  </a:solidFill>
                  <a:latin typeface="Garamond" pitchFamily="18" charset="0"/>
                </a:rPr>
                <a:t>Gatchina</a:t>
              </a:r>
              <a:r>
                <a:rPr lang="en-US" altLang="ru-RU" sz="1900" b="1" dirty="0" smtClean="0">
                  <a:solidFill>
                    <a:srgbClr val="006666"/>
                  </a:solidFill>
                  <a:latin typeface="Garamond" pitchFamily="18" charset="0"/>
                </a:rPr>
                <a:t>, Russia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53450" y="128396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800080"/>
                  </a:solidFill>
                  <a:latin typeface="Century Schoolbook"/>
                </a:rPr>
                <a:t>C</a:t>
              </a:r>
              <a:r>
                <a:rPr lang="en-US" b="1" i="1" dirty="0" smtClean="0">
                  <a:solidFill>
                    <a:srgbClr val="800080"/>
                  </a:solidFill>
                  <a:latin typeface="Century Schoolbook"/>
                </a:rPr>
                <a:t>hemistry</a:t>
              </a:r>
              <a:endParaRPr lang="ru-RU" b="1" i="1" dirty="0">
                <a:solidFill>
                  <a:srgbClr val="800080"/>
                </a:solidFill>
                <a:latin typeface="Century Schoolbook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11734" y="1062451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800080"/>
                  </a:solidFill>
                  <a:latin typeface="Century Schoolbook"/>
                </a:rPr>
                <a:t>P</a:t>
              </a:r>
              <a:r>
                <a:rPr lang="en-US" b="1" i="1" dirty="0" smtClean="0">
                  <a:solidFill>
                    <a:srgbClr val="800080"/>
                  </a:solidFill>
                  <a:latin typeface="Century Schoolbook"/>
                </a:rPr>
                <a:t>hysics</a:t>
              </a:r>
              <a:endParaRPr lang="ru-RU" b="1" i="1" dirty="0">
                <a:solidFill>
                  <a:srgbClr val="800080"/>
                </a:solidFill>
                <a:latin typeface="Century Schoolbook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13554" y="439079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800080"/>
                  </a:solidFill>
                  <a:latin typeface="Century Schoolbook"/>
                </a:rPr>
                <a:t>B</a:t>
              </a:r>
              <a:r>
                <a:rPr lang="en-US" b="1" i="1" dirty="0" smtClean="0">
                  <a:solidFill>
                    <a:srgbClr val="800080"/>
                  </a:solidFill>
                  <a:latin typeface="Century Schoolbook"/>
                </a:rPr>
                <a:t>iology</a:t>
              </a:r>
              <a:endParaRPr lang="ru-RU" b="1" i="1" dirty="0">
                <a:solidFill>
                  <a:srgbClr val="800080"/>
                </a:solidFill>
                <a:latin typeface="Century Schoolbook"/>
              </a:endParaRPr>
            </a:p>
          </p:txBody>
        </p:sp>
        <p:sp>
          <p:nvSpPr>
            <p:cNvPr id="22" name="Половина рамки 21"/>
            <p:cNvSpPr/>
            <p:nvPr/>
          </p:nvSpPr>
          <p:spPr>
            <a:xfrm rot="5400000">
              <a:off x="8415069" y="4712904"/>
              <a:ext cx="1028022" cy="1340535"/>
            </a:xfrm>
            <a:prstGeom prst="halfFrame">
              <a:avLst>
                <a:gd name="adj1" fmla="val 17252"/>
                <a:gd name="adj2" fmla="val 14572"/>
              </a:avLst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оловина рамки 22"/>
            <p:cNvSpPr/>
            <p:nvPr/>
          </p:nvSpPr>
          <p:spPr>
            <a:xfrm rot="5400000">
              <a:off x="8368222" y="1352847"/>
              <a:ext cx="1159676" cy="1272653"/>
            </a:xfrm>
            <a:prstGeom prst="halfFrame">
              <a:avLst>
                <a:gd name="adj1" fmla="val 17252"/>
                <a:gd name="adj2" fmla="val 14572"/>
              </a:avLst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Половина рамки 23"/>
            <p:cNvSpPr/>
            <p:nvPr/>
          </p:nvSpPr>
          <p:spPr>
            <a:xfrm rot="5400000">
              <a:off x="7832086" y="501927"/>
              <a:ext cx="480036" cy="621585"/>
            </a:xfrm>
            <a:prstGeom prst="halfFrame">
              <a:avLst>
                <a:gd name="adj1" fmla="val 17252"/>
                <a:gd name="adj2" fmla="val 14572"/>
              </a:avLst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85316" y="4766364"/>
              <a:ext cx="721221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19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I.V. </a:t>
              </a:r>
              <a:r>
                <a:rPr lang="en-US" altLang="ru-RU" sz="1900" b="1" dirty="0" err="1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Koshlan</a:t>
              </a:r>
              <a:r>
                <a:rPr lang="en-US" altLang="ru-RU" sz="19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, P. </a:t>
              </a:r>
              <a:r>
                <a:rPr lang="en-US" altLang="ru-RU" sz="1900" b="1" dirty="0" err="1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Blaha</a:t>
              </a:r>
              <a:endParaRPr lang="en-US" altLang="ru-RU" sz="19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  <a:p>
              <a:pPr algn="ctr"/>
              <a:r>
                <a:rPr lang="en-US" altLang="ru-RU" sz="1900" b="1" dirty="0" smtClean="0">
                  <a:solidFill>
                    <a:srgbClr val="006666"/>
                  </a:solidFill>
                  <a:latin typeface="Garamond" pitchFamily="18" charset="0"/>
                </a:rPr>
                <a:t>Laboratory </a:t>
              </a:r>
              <a:r>
                <a:rPr lang="en-US" altLang="ru-RU" sz="1900" b="1" dirty="0">
                  <a:solidFill>
                    <a:srgbClr val="006666"/>
                  </a:solidFill>
                  <a:latin typeface="Garamond" pitchFamily="18" charset="0"/>
                </a:rPr>
                <a:t>of Radiation </a:t>
              </a:r>
              <a:r>
                <a:rPr lang="en-US" altLang="ru-RU" sz="1900" b="1" dirty="0" smtClean="0">
                  <a:solidFill>
                    <a:srgbClr val="006666"/>
                  </a:solidFill>
                  <a:latin typeface="Garamond" pitchFamily="18" charset="0"/>
                </a:rPr>
                <a:t>Biology, JINR, </a:t>
              </a:r>
              <a:r>
                <a:rPr lang="en-US" altLang="ru-RU" sz="1900" b="1" dirty="0" err="1">
                  <a:solidFill>
                    <a:srgbClr val="006666"/>
                  </a:solidFill>
                  <a:latin typeface="Garamond" pitchFamily="18" charset="0"/>
                </a:rPr>
                <a:t>Dubna</a:t>
              </a:r>
              <a:r>
                <a:rPr lang="en-US" altLang="ru-RU" sz="1900" b="1" dirty="0">
                  <a:solidFill>
                    <a:srgbClr val="006666"/>
                  </a:solidFill>
                  <a:latin typeface="Garamond" pitchFamily="18" charset="0"/>
                </a:rPr>
                <a:t>, </a:t>
              </a:r>
              <a:r>
                <a:rPr lang="en-US" altLang="ru-RU" sz="1900" b="1" dirty="0" smtClean="0">
                  <a:solidFill>
                    <a:srgbClr val="006666"/>
                  </a:solidFill>
                  <a:latin typeface="Garamond" pitchFamily="18" charset="0"/>
                </a:rPr>
                <a:t>Russia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66"/>
                  </a:solidFill>
                </a:rPr>
                <a:t>2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4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5552" y="-27384"/>
            <a:ext cx="9987535" cy="7056784"/>
            <a:chOff x="-15552" y="-27384"/>
            <a:chExt cx="9987535" cy="705678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5552" y="-27384"/>
              <a:ext cx="9987535" cy="7056784"/>
              <a:chOff x="-15552" y="-27384"/>
              <a:chExt cx="9987535" cy="7056784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2378714" cy="6885192"/>
                <a:chOff x="0" y="0"/>
                <a:chExt cx="2195736" cy="6885192"/>
              </a:xfrm>
            </p:grpSpPr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" b="18645"/>
                <a:stretch/>
              </p:blipFill>
              <p:spPr>
                <a:xfrm>
                  <a:off x="0" y="5157192"/>
                  <a:ext cx="2152650" cy="1728000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913" r="1332"/>
                <a:stretch/>
              </p:blipFill>
              <p:spPr>
                <a:xfrm>
                  <a:off x="0" y="3509230"/>
                  <a:ext cx="1332000" cy="1647962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846" y="2196642"/>
                  <a:ext cx="1394890" cy="1376374"/>
                </a:xfrm>
                <a:prstGeom prst="rect">
                  <a:avLst/>
                </a:prstGeom>
              </p:spPr>
            </p:pic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51" b="1550"/>
                <a:stretch/>
              </p:blipFill>
              <p:spPr>
                <a:xfrm>
                  <a:off x="527458" y="0"/>
                  <a:ext cx="1065845" cy="936000"/>
                </a:xfrm>
                <a:prstGeom prst="rect">
                  <a:avLst/>
                </a:prstGeom>
              </p:spPr>
            </p:pic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46" r="1342"/>
                <a:stretch/>
              </p:blipFill>
              <p:spPr>
                <a:xfrm>
                  <a:off x="0" y="1196752"/>
                  <a:ext cx="1044000" cy="1201880"/>
                </a:xfrm>
                <a:prstGeom prst="rect">
                  <a:avLst/>
                </a:prstGeom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-15552" y="-27384"/>
                <a:ext cx="9906000" cy="6912576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85000">
                    <a:schemeClr val="bg1">
                      <a:alpha val="81000"/>
                    </a:schemeClr>
                  </a:gs>
                  <a:gs pos="100000">
                    <a:schemeClr val="bg1">
                      <a:lumMod val="0"/>
                      <a:lumOff val="10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solidFill>
                    <a:srgbClr val="990033"/>
                  </a:solidFill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 bwMode="auto">
              <a:xfrm>
                <a:off x="1" y="-27384"/>
                <a:ext cx="9971982" cy="7056784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72000">
                    <a:schemeClr val="bg1"/>
                  </a:gs>
                  <a:gs pos="100000">
                    <a:schemeClr val="bg1">
                      <a:lumMod val="0"/>
                      <a:lumOff val="10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1639887" y="908720"/>
                <a:ext cx="7921625" cy="286232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Char char="•"/>
                  <a:defRPr/>
                </a:pP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The cluster formation under various conditions (temperature, ionic strength, pH) in aqueous colloidal solutions of fullerenes are described in detail.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Char char="•"/>
                  <a:defRPr/>
                </a:pP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 As a result, new </a:t>
                </a: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stable fullerene water </a:t>
                </a: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solutions, </a:t>
                </a: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NMP/nC</a:t>
                </a:r>
                <a:r>
                  <a:rPr lang="en-US" altLang="ru-RU" sz="2000" baseline="-25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60</a:t>
                </a: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 and </a:t>
                </a: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NMP/nC</a:t>
                </a:r>
                <a:r>
                  <a:rPr lang="en-US" altLang="ru-RU" sz="2000" baseline="-25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70</a:t>
                </a: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, with </a:t>
                </a: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small </a:t>
                </a: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aggregate </a:t>
                </a: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size and low toxicity </a:t>
                </a: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were synthesized.</a:t>
                </a:r>
              </a:p>
              <a:p>
                <a:pPr algn="just" eaLnBrk="1" hangingPunct="1">
                  <a:spcBef>
                    <a:spcPct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The found complexation of fullerenes with antitumor </a:t>
                </a: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drugs, </a:t>
                </a: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as well as </a:t>
                </a: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destroying effects </a:t>
                </a: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on amyloid fibrils </a:t>
                </a: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indicate that fullerenes are </a:t>
                </a: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promising antitumor </a:t>
                </a:r>
                <a:r>
                  <a:rPr lang="en-US" altLang="ru-RU" sz="2000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and anti-amyloid agents</a:t>
                </a:r>
                <a:r>
                  <a:rPr lang="en-US" altLang="ru-RU" sz="2000" dirty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.</a:t>
                </a:r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2144786" y="168279"/>
                <a:ext cx="6624638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2800" b="1" i="1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Conclusions</a:t>
                </a:r>
                <a:endParaRPr lang="ru-RU" altLang="ru-RU" sz="28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1970319" y="3812517"/>
              <a:ext cx="6829870" cy="3000859"/>
              <a:chOff x="1970319" y="3812517"/>
              <a:chExt cx="6829870" cy="3000859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970319" y="3812517"/>
                <a:ext cx="3964304" cy="3000859"/>
                <a:chOff x="1726078" y="3740509"/>
                <a:chExt cx="3964304" cy="3000859"/>
              </a:xfrm>
            </p:grpSpPr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2003790" y="3740509"/>
                  <a:ext cx="3664535" cy="285541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9999"/>
                    </a:gs>
                    <a:gs pos="84000">
                      <a:srgbClr val="FFFFFF"/>
                    </a:gs>
                    <a:gs pos="92000">
                      <a:schemeClr val="bg1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4225489" y="4507679"/>
                  <a:ext cx="987619" cy="115729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291659" y="4522424"/>
                  <a:ext cx="910650" cy="263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660066"/>
                      </a:solidFill>
                    </a:rPr>
                    <a:t>~80-100 nm</a:t>
                  </a:r>
                  <a:endParaRPr lang="ru-RU" sz="1200" b="1" dirty="0">
                    <a:solidFill>
                      <a:srgbClr val="660066"/>
                    </a:solidFill>
                  </a:endParaRPr>
                </a:p>
              </p:txBody>
            </p:sp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4531385" y="4796496"/>
                  <a:ext cx="605952" cy="0"/>
                </a:xfrm>
                <a:prstGeom prst="straightConnector1">
                  <a:avLst/>
                </a:prstGeom>
                <a:ln>
                  <a:solidFill>
                    <a:srgbClr val="660066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2009243" y="4247557"/>
                  <a:ext cx="3364281" cy="612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2009243" y="4172040"/>
                  <a:ext cx="0" cy="13328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3359797" y="4172040"/>
                  <a:ext cx="0" cy="13328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4710351" y="4172040"/>
                  <a:ext cx="0" cy="13328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1726078" y="4412579"/>
                  <a:ext cx="677269" cy="263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660066"/>
                      </a:solidFill>
                    </a:rPr>
                    <a:t>~0,7 nm</a:t>
                  </a:r>
                  <a:endParaRPr lang="ru-RU" sz="1200" b="1" dirty="0">
                    <a:solidFill>
                      <a:srgbClr val="660066"/>
                    </a:solidFill>
                  </a:endParaRPr>
                </a:p>
              </p:txBody>
            </p: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2684520" y="4172040"/>
                  <a:ext cx="0" cy="13328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4035074" y="4172040"/>
                  <a:ext cx="0" cy="13328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385628" y="4172040"/>
                  <a:ext cx="0" cy="13328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1867785" y="3849039"/>
                  <a:ext cx="246837" cy="256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0</a:t>
                  </a:r>
                  <a:endParaRPr lang="ru-RU" sz="1200" b="1" dirty="0"/>
                </a:p>
              </p:txBody>
            </p:sp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2417124" y="3849039"/>
                  <a:ext cx="2674186" cy="0"/>
                </a:xfrm>
                <a:prstGeom prst="straightConnector1">
                  <a:avLst/>
                </a:prstGeom>
                <a:ln w="158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2703385" y="5106274"/>
                  <a:ext cx="638630" cy="263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660066"/>
                      </a:solidFill>
                    </a:rPr>
                    <a:t>~30 nm</a:t>
                  </a:r>
                  <a:endParaRPr lang="ru-RU" sz="1200" b="1" dirty="0">
                    <a:solidFill>
                      <a:srgbClr val="660066"/>
                    </a:solidFill>
                  </a:endParaRPr>
                </a:p>
              </p:txBody>
            </p:sp>
            <p:cxnSp>
              <p:nvCxnSpPr>
                <p:cNvPr id="40" name="Прямая со стрелкой 39"/>
                <p:cNvCxnSpPr/>
                <p:nvPr/>
              </p:nvCxnSpPr>
              <p:spPr>
                <a:xfrm>
                  <a:off x="2076770" y="4253682"/>
                  <a:ext cx="0" cy="217388"/>
                </a:xfrm>
                <a:prstGeom prst="straightConnector1">
                  <a:avLst/>
                </a:prstGeom>
                <a:ln w="22225">
                  <a:solidFill>
                    <a:srgbClr val="00666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3023448" y="4253682"/>
                  <a:ext cx="2975" cy="739621"/>
                </a:xfrm>
                <a:prstGeom prst="straightConnector1">
                  <a:avLst/>
                </a:prstGeom>
                <a:ln w="22225">
                  <a:solidFill>
                    <a:srgbClr val="00666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41"/>
                <p:cNvCxnSpPr/>
                <p:nvPr/>
              </p:nvCxnSpPr>
              <p:spPr>
                <a:xfrm>
                  <a:off x="4921198" y="4253682"/>
                  <a:ext cx="0" cy="217388"/>
                </a:xfrm>
                <a:prstGeom prst="straightConnector1">
                  <a:avLst/>
                </a:prstGeom>
                <a:ln w="22225">
                  <a:solidFill>
                    <a:srgbClr val="006666"/>
                  </a:solidFill>
                  <a:headEnd type="none"/>
                  <a:tailEnd type="triangle"/>
                </a:ln>
                <a:effectLst>
                  <a:outerShdw dist="12700" algn="l" rotWithShape="0">
                    <a:schemeClr val="bg1"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2525737" y="3907699"/>
                  <a:ext cx="320496" cy="256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20</a:t>
                  </a:r>
                  <a:endParaRPr lang="ru-RU" sz="1200" b="1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195613" y="3912075"/>
                  <a:ext cx="320496" cy="256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40</a:t>
                  </a:r>
                  <a:endParaRPr lang="ru-RU" sz="1200" b="1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3889744" y="3905297"/>
                  <a:ext cx="320496" cy="256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60</a:t>
                  </a:r>
                  <a:endParaRPr lang="ru-RU" sz="1200" b="1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554475" y="3919274"/>
                  <a:ext cx="320496" cy="256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80</a:t>
                  </a:r>
                  <a:endParaRPr lang="ru-RU" sz="1200" b="1" dirty="0"/>
                </a:p>
              </p:txBody>
            </p:sp>
            <p:grpSp>
              <p:nvGrpSpPr>
                <p:cNvPr id="308" name="Группа 307"/>
                <p:cNvGrpSpPr/>
                <p:nvPr/>
              </p:nvGrpSpPr>
              <p:grpSpPr>
                <a:xfrm>
                  <a:off x="1864934" y="4659460"/>
                  <a:ext cx="2680399" cy="1743702"/>
                  <a:chOff x="1712640" y="4005064"/>
                  <a:chExt cx="2780001" cy="1832522"/>
                </a:xfrm>
              </p:grpSpPr>
              <p:sp>
                <p:nvSpPr>
                  <p:cNvPr id="20" name="Скругленный прямоугольник 19"/>
                  <p:cNvSpPr/>
                  <p:nvPr/>
                </p:nvSpPr>
                <p:spPr>
                  <a:xfrm>
                    <a:off x="2624739" y="4726658"/>
                    <a:ext cx="766167" cy="815945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307" name="Группа 306"/>
                  <p:cNvGrpSpPr/>
                  <p:nvPr/>
                </p:nvGrpSpPr>
                <p:grpSpPr>
                  <a:xfrm>
                    <a:off x="1712640" y="4005064"/>
                    <a:ext cx="2780001" cy="1495206"/>
                    <a:chOff x="1559092" y="4005064"/>
                    <a:chExt cx="2780001" cy="1495206"/>
                  </a:xfrm>
                </p:grpSpPr>
                <p:pic>
                  <p:nvPicPr>
                    <p:cNvPr id="18" name="Рисунок 1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59092" y="4005064"/>
                      <a:ext cx="587024" cy="44702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9" name="Группа 18"/>
                    <p:cNvGrpSpPr/>
                    <p:nvPr/>
                  </p:nvGrpSpPr>
                  <p:grpSpPr>
                    <a:xfrm>
                      <a:off x="2577374" y="4823519"/>
                      <a:ext cx="545603" cy="676751"/>
                      <a:chOff x="345188" y="2292704"/>
                      <a:chExt cx="3578740" cy="3897481"/>
                    </a:xfrm>
                  </p:grpSpPr>
                  <p:sp>
                    <p:nvSpPr>
                      <p:cNvPr id="121" name="Блок-схема: узел 120"/>
                      <p:cNvSpPr/>
                      <p:nvPr/>
                    </p:nvSpPr>
                    <p:spPr>
                      <a:xfrm>
                        <a:off x="1844059" y="2868707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2" name="Блок-схема: узел 121"/>
                      <p:cNvSpPr/>
                      <p:nvPr/>
                    </p:nvSpPr>
                    <p:spPr>
                      <a:xfrm>
                        <a:off x="1941500" y="2764873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3" name="Блок-схема: узел 122"/>
                      <p:cNvSpPr/>
                      <p:nvPr/>
                    </p:nvSpPr>
                    <p:spPr>
                      <a:xfrm>
                        <a:off x="1840593" y="307216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4" name="Блок-схема: узел 123"/>
                      <p:cNvSpPr/>
                      <p:nvPr/>
                    </p:nvSpPr>
                    <p:spPr>
                      <a:xfrm>
                        <a:off x="1732484" y="322456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5" name="Блок-схема: узел 124"/>
                      <p:cNvSpPr/>
                      <p:nvPr/>
                    </p:nvSpPr>
                    <p:spPr>
                      <a:xfrm>
                        <a:off x="1840593" y="3410680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6" name="Блок-схема: узел 125"/>
                      <p:cNvSpPr/>
                      <p:nvPr/>
                    </p:nvSpPr>
                    <p:spPr>
                      <a:xfrm>
                        <a:off x="2003887" y="3563637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7" name="Блок-схема: узел 126"/>
                      <p:cNvSpPr/>
                      <p:nvPr/>
                    </p:nvSpPr>
                    <p:spPr>
                      <a:xfrm>
                        <a:off x="2182676" y="3449725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8" name="Блок-схема: узел 127"/>
                      <p:cNvSpPr/>
                      <p:nvPr/>
                    </p:nvSpPr>
                    <p:spPr>
                      <a:xfrm>
                        <a:off x="2196811" y="3635819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9" name="Блок-схема: узел 128"/>
                      <p:cNvSpPr/>
                      <p:nvPr/>
                    </p:nvSpPr>
                    <p:spPr>
                      <a:xfrm>
                        <a:off x="2146392" y="4007671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0" name="Блок-схема: узел 129"/>
                      <p:cNvSpPr/>
                      <p:nvPr/>
                    </p:nvSpPr>
                    <p:spPr>
                      <a:xfrm>
                        <a:off x="1996459" y="3021107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1" name="Блок-схема: узел 130"/>
                      <p:cNvSpPr/>
                      <p:nvPr/>
                    </p:nvSpPr>
                    <p:spPr>
                      <a:xfrm>
                        <a:off x="2119470" y="266352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2" name="Блок-схема: узел 131"/>
                      <p:cNvSpPr/>
                      <p:nvPr/>
                    </p:nvSpPr>
                    <p:spPr>
                      <a:xfrm>
                        <a:off x="2240058" y="383850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3" name="Блок-схема: узел 132"/>
                      <p:cNvSpPr/>
                      <p:nvPr/>
                    </p:nvSpPr>
                    <p:spPr>
                      <a:xfrm>
                        <a:off x="2080050" y="2486903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4" name="Блок-схема: узел 133"/>
                      <p:cNvSpPr/>
                      <p:nvPr/>
                    </p:nvSpPr>
                    <p:spPr>
                      <a:xfrm>
                        <a:off x="1959525" y="232021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5" name="Блок-схема: узел 134"/>
                      <p:cNvSpPr/>
                      <p:nvPr/>
                    </p:nvSpPr>
                    <p:spPr>
                      <a:xfrm>
                        <a:off x="1780736" y="2440383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6" name="Блок-схема: узел 135"/>
                      <p:cNvSpPr/>
                      <p:nvPr/>
                    </p:nvSpPr>
                    <p:spPr>
                      <a:xfrm>
                        <a:off x="1541834" y="482146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7" name="Блок-схема: узел 136"/>
                      <p:cNvSpPr/>
                      <p:nvPr/>
                    </p:nvSpPr>
                    <p:spPr>
                      <a:xfrm>
                        <a:off x="1526243" y="4593515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8" name="Блок-схема: узел 137"/>
                      <p:cNvSpPr/>
                      <p:nvPr/>
                    </p:nvSpPr>
                    <p:spPr>
                      <a:xfrm>
                        <a:off x="1694702" y="4446116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9" name="Блок-схема: узел 138"/>
                      <p:cNvSpPr/>
                      <p:nvPr/>
                    </p:nvSpPr>
                    <p:spPr>
                      <a:xfrm>
                        <a:off x="2080050" y="4203700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0" name="Блок-схема: узел 139"/>
                      <p:cNvSpPr/>
                      <p:nvPr/>
                    </p:nvSpPr>
                    <p:spPr>
                      <a:xfrm>
                        <a:off x="1887306" y="431590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1" name="Блок-схема: узел 140"/>
                      <p:cNvSpPr/>
                      <p:nvPr/>
                    </p:nvSpPr>
                    <p:spPr>
                      <a:xfrm>
                        <a:off x="2303201" y="4162113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2" name="Блок-схема: узел 141"/>
                      <p:cNvSpPr/>
                      <p:nvPr/>
                    </p:nvSpPr>
                    <p:spPr>
                      <a:xfrm>
                        <a:off x="1360747" y="469870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3" name="Блок-схема: узел 142"/>
                      <p:cNvSpPr/>
                      <p:nvPr/>
                    </p:nvSpPr>
                    <p:spPr>
                      <a:xfrm>
                        <a:off x="1360747" y="5236825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4" name="Блок-схема: узел 143"/>
                      <p:cNvSpPr/>
                      <p:nvPr/>
                    </p:nvSpPr>
                    <p:spPr>
                      <a:xfrm>
                        <a:off x="1749394" y="5439513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5" name="Блок-схема: узел 144"/>
                      <p:cNvSpPr/>
                      <p:nvPr/>
                    </p:nvSpPr>
                    <p:spPr>
                      <a:xfrm>
                        <a:off x="1531974" y="5338169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6" name="Блок-схема: узел 145"/>
                      <p:cNvSpPr/>
                      <p:nvPr/>
                    </p:nvSpPr>
                    <p:spPr>
                      <a:xfrm>
                        <a:off x="1292494" y="5073986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7" name="Блок-схема: узел 146"/>
                      <p:cNvSpPr/>
                      <p:nvPr/>
                    </p:nvSpPr>
                    <p:spPr>
                      <a:xfrm>
                        <a:off x="1414667" y="4920214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8" name="Блок-схема: узел 147"/>
                      <p:cNvSpPr/>
                      <p:nvPr/>
                    </p:nvSpPr>
                    <p:spPr>
                      <a:xfrm>
                        <a:off x="1897723" y="5560933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9" name="Блок-схема: узел 148"/>
                      <p:cNvSpPr/>
                      <p:nvPr/>
                    </p:nvSpPr>
                    <p:spPr>
                      <a:xfrm>
                        <a:off x="2272087" y="2363584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0" name="Блок-схема: узел 149"/>
                      <p:cNvSpPr/>
                      <p:nvPr/>
                    </p:nvSpPr>
                    <p:spPr>
                      <a:xfrm>
                        <a:off x="2513628" y="2292704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1" name="Блок-схема: узел 150"/>
                      <p:cNvSpPr/>
                      <p:nvPr/>
                    </p:nvSpPr>
                    <p:spPr>
                      <a:xfrm>
                        <a:off x="1745323" y="4162113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2" name="Блок-схема: узел 151"/>
                      <p:cNvSpPr/>
                      <p:nvPr/>
                    </p:nvSpPr>
                    <p:spPr>
                      <a:xfrm>
                        <a:off x="1685689" y="3975100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3" name="Блок-схема: узел 152"/>
                      <p:cNvSpPr/>
                      <p:nvPr/>
                    </p:nvSpPr>
                    <p:spPr>
                      <a:xfrm>
                        <a:off x="1612385" y="554085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4" name="Блок-схема: узел 153"/>
                      <p:cNvSpPr/>
                      <p:nvPr/>
                    </p:nvSpPr>
                    <p:spPr>
                      <a:xfrm>
                        <a:off x="2076666" y="562901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5" name="Блок-схема: узел 154"/>
                      <p:cNvSpPr/>
                      <p:nvPr/>
                    </p:nvSpPr>
                    <p:spPr>
                      <a:xfrm>
                        <a:off x="2139092" y="577335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6" name="Блок-схема: узел 155"/>
                      <p:cNvSpPr/>
                      <p:nvPr/>
                    </p:nvSpPr>
                    <p:spPr>
                      <a:xfrm>
                        <a:off x="2227038" y="5912191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7" name="Блок-схема: узел 156"/>
                      <p:cNvSpPr/>
                      <p:nvPr/>
                    </p:nvSpPr>
                    <p:spPr>
                      <a:xfrm>
                        <a:off x="2076163" y="5987496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8" name="Блок-схема: узел 157"/>
                      <p:cNvSpPr/>
                      <p:nvPr/>
                    </p:nvSpPr>
                    <p:spPr>
                      <a:xfrm>
                        <a:off x="1267085" y="4521299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9" name="Блок-схема: узел 158"/>
                      <p:cNvSpPr/>
                      <p:nvPr/>
                    </p:nvSpPr>
                    <p:spPr>
                      <a:xfrm>
                        <a:off x="1458861" y="5680444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0" name="Блок-схема: узел 159"/>
                      <p:cNvSpPr/>
                      <p:nvPr/>
                    </p:nvSpPr>
                    <p:spPr>
                      <a:xfrm>
                        <a:off x="1477493" y="3960056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1" name="Блок-схема: узел 160"/>
                      <p:cNvSpPr/>
                      <p:nvPr/>
                    </p:nvSpPr>
                    <p:spPr>
                      <a:xfrm>
                        <a:off x="2277645" y="5570669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2" name="Блок-схема: узел 161"/>
                      <p:cNvSpPr/>
                      <p:nvPr/>
                    </p:nvSpPr>
                    <p:spPr>
                      <a:xfrm>
                        <a:off x="2442963" y="522697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3" name="Блок-схема: узел 162"/>
                      <p:cNvSpPr/>
                      <p:nvPr/>
                    </p:nvSpPr>
                    <p:spPr>
                      <a:xfrm>
                        <a:off x="1559814" y="584876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4" name="Блок-схема: узел 163"/>
                      <p:cNvSpPr/>
                      <p:nvPr/>
                    </p:nvSpPr>
                    <p:spPr>
                      <a:xfrm>
                        <a:off x="2646798" y="517592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5" name="Блок-схема: узел 164"/>
                      <p:cNvSpPr/>
                      <p:nvPr/>
                    </p:nvSpPr>
                    <p:spPr>
                      <a:xfrm>
                        <a:off x="2803298" y="5277266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6" name="Блок-схема: узел 165"/>
                      <p:cNvSpPr/>
                      <p:nvPr/>
                    </p:nvSpPr>
                    <p:spPr>
                      <a:xfrm>
                        <a:off x="2414776" y="545958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7" name="Блок-схема: узел 166"/>
                      <p:cNvSpPr/>
                      <p:nvPr/>
                    </p:nvSpPr>
                    <p:spPr>
                      <a:xfrm>
                        <a:off x="2646798" y="5540473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8" name="Блок-схема: узел 167"/>
                      <p:cNvSpPr/>
                      <p:nvPr/>
                    </p:nvSpPr>
                    <p:spPr>
                      <a:xfrm>
                        <a:off x="2736779" y="4972641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9" name="Блок-схема: узел 168"/>
                      <p:cNvSpPr/>
                      <p:nvPr/>
                    </p:nvSpPr>
                    <p:spPr>
                      <a:xfrm>
                        <a:off x="1237367" y="5672013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0" name="Блок-схема: узел 169"/>
                      <p:cNvSpPr/>
                      <p:nvPr/>
                    </p:nvSpPr>
                    <p:spPr>
                      <a:xfrm>
                        <a:off x="1032144" y="5549084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1" name="Блок-схема: узел 170"/>
                      <p:cNvSpPr/>
                      <p:nvPr/>
                    </p:nvSpPr>
                    <p:spPr>
                      <a:xfrm>
                        <a:off x="919985" y="5344475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2" name="Блок-схема: узел 171"/>
                      <p:cNvSpPr/>
                      <p:nvPr/>
                    </p:nvSpPr>
                    <p:spPr>
                      <a:xfrm>
                        <a:off x="2867805" y="4871296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3" name="Блок-схема: узел 172"/>
                      <p:cNvSpPr/>
                      <p:nvPr/>
                    </p:nvSpPr>
                    <p:spPr>
                      <a:xfrm>
                        <a:off x="2406364" y="502155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4" name="Блок-схема: узел 173"/>
                      <p:cNvSpPr/>
                      <p:nvPr/>
                    </p:nvSpPr>
                    <p:spPr>
                      <a:xfrm>
                        <a:off x="1653409" y="264307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5" name="Блок-схема: узел 174"/>
                      <p:cNvSpPr/>
                      <p:nvPr/>
                    </p:nvSpPr>
                    <p:spPr>
                      <a:xfrm>
                        <a:off x="1014216" y="512290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6" name="Блок-схема: узел 175"/>
                      <p:cNvSpPr/>
                      <p:nvPr/>
                    </p:nvSpPr>
                    <p:spPr>
                      <a:xfrm>
                        <a:off x="682810" y="5297351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7" name="Блок-схема: узел 176"/>
                      <p:cNvSpPr/>
                      <p:nvPr/>
                    </p:nvSpPr>
                    <p:spPr>
                      <a:xfrm>
                        <a:off x="2463209" y="4820969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8" name="Блок-схема: узел 177"/>
                      <p:cNvSpPr/>
                      <p:nvPr/>
                    </p:nvSpPr>
                    <p:spPr>
                      <a:xfrm>
                        <a:off x="2210799" y="517592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9" name="Блок-схема: узел 178"/>
                      <p:cNvSpPr/>
                      <p:nvPr/>
                    </p:nvSpPr>
                    <p:spPr>
                      <a:xfrm>
                        <a:off x="2007818" y="5034136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0" name="Блок-схема: узел 179"/>
                      <p:cNvSpPr/>
                      <p:nvPr/>
                    </p:nvSpPr>
                    <p:spPr>
                      <a:xfrm>
                        <a:off x="3026449" y="5367980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1" name="Блок-схема: узел 180"/>
                      <p:cNvSpPr/>
                      <p:nvPr/>
                    </p:nvSpPr>
                    <p:spPr>
                      <a:xfrm>
                        <a:off x="3371731" y="4833737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2" name="Блок-схема: узел 181"/>
                      <p:cNvSpPr/>
                      <p:nvPr/>
                    </p:nvSpPr>
                    <p:spPr>
                      <a:xfrm>
                        <a:off x="3369715" y="505148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3" name="Блок-схема: узел 182"/>
                      <p:cNvSpPr/>
                      <p:nvPr/>
                    </p:nvSpPr>
                    <p:spPr>
                      <a:xfrm>
                        <a:off x="3258140" y="5254171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4" name="Блок-схема: узел 183"/>
                      <p:cNvSpPr/>
                      <p:nvPr/>
                    </p:nvSpPr>
                    <p:spPr>
                      <a:xfrm>
                        <a:off x="3249600" y="463691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5" name="Блок-схема: узел 184"/>
                      <p:cNvSpPr/>
                      <p:nvPr/>
                    </p:nvSpPr>
                    <p:spPr>
                      <a:xfrm>
                        <a:off x="3580691" y="4719624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6" name="Блок-схема: узел 185"/>
                      <p:cNvSpPr/>
                      <p:nvPr/>
                    </p:nvSpPr>
                    <p:spPr>
                      <a:xfrm>
                        <a:off x="3700777" y="4523627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7" name="Блок-схема: узел 186"/>
                      <p:cNvSpPr/>
                      <p:nvPr/>
                    </p:nvSpPr>
                    <p:spPr>
                      <a:xfrm>
                        <a:off x="3592866" y="5072405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8" name="Блок-схема: узел 187"/>
                      <p:cNvSpPr/>
                      <p:nvPr/>
                    </p:nvSpPr>
                    <p:spPr>
                      <a:xfrm>
                        <a:off x="3161003" y="4434229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9" name="Блок-схема: узел 188"/>
                      <p:cNvSpPr/>
                      <p:nvPr/>
                    </p:nvSpPr>
                    <p:spPr>
                      <a:xfrm>
                        <a:off x="570660" y="5414177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0" name="Блок-схема: узел 189"/>
                      <p:cNvSpPr/>
                      <p:nvPr/>
                    </p:nvSpPr>
                    <p:spPr>
                      <a:xfrm>
                        <a:off x="345188" y="5398695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1" name="Блок-схема: узел 190"/>
                      <p:cNvSpPr/>
                      <p:nvPr/>
                    </p:nvSpPr>
                    <p:spPr>
                      <a:xfrm>
                        <a:off x="571234" y="5094662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2" name="Блок-схема: узел 191"/>
                      <p:cNvSpPr/>
                      <p:nvPr/>
                    </p:nvSpPr>
                    <p:spPr>
                      <a:xfrm>
                        <a:off x="571336" y="4881761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3" name="Блок-схема: узел 192"/>
                      <p:cNvSpPr/>
                      <p:nvPr/>
                    </p:nvSpPr>
                    <p:spPr>
                      <a:xfrm>
                        <a:off x="665016" y="4694859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4" name="Блок-схема: узел 193"/>
                      <p:cNvSpPr/>
                      <p:nvPr/>
                    </p:nvSpPr>
                    <p:spPr>
                      <a:xfrm>
                        <a:off x="847366" y="4568258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5" name="Блок-схема: узел 194"/>
                      <p:cNvSpPr/>
                      <p:nvPr/>
                    </p:nvSpPr>
                    <p:spPr>
                      <a:xfrm>
                        <a:off x="776591" y="4355337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6" name="Блок-схема: узел 195"/>
                      <p:cNvSpPr/>
                      <p:nvPr/>
                    </p:nvSpPr>
                    <p:spPr>
                      <a:xfrm>
                        <a:off x="905961" y="4162745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7" name="Блок-схема: узел 196"/>
                      <p:cNvSpPr/>
                      <p:nvPr/>
                    </p:nvSpPr>
                    <p:spPr>
                      <a:xfrm>
                        <a:off x="770882" y="4007670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8" name="Блок-схема: узел 197"/>
                      <p:cNvSpPr/>
                      <p:nvPr/>
                    </p:nvSpPr>
                    <p:spPr>
                      <a:xfrm>
                        <a:off x="547157" y="4558026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9" name="Блок-схема: узел 198"/>
                      <p:cNvSpPr/>
                      <p:nvPr/>
                    </p:nvSpPr>
                    <p:spPr>
                      <a:xfrm>
                        <a:off x="466317" y="4347164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0" name="Блок-схема: узел 199"/>
                      <p:cNvSpPr/>
                      <p:nvPr/>
                    </p:nvSpPr>
                    <p:spPr>
                      <a:xfrm>
                        <a:off x="1125791" y="4187371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1" name="Блок-схема: узел 200"/>
                      <p:cNvSpPr/>
                      <p:nvPr/>
                    </p:nvSpPr>
                    <p:spPr>
                      <a:xfrm>
                        <a:off x="1795328" y="5134947"/>
                        <a:ext cx="223151" cy="20268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cxnSp>
                  <p:nvCxnSpPr>
                    <p:cNvPr id="24" name="Прямая соединительная линия 23"/>
                    <p:cNvCxnSpPr>
                      <a:endCxn id="119" idx="3"/>
                    </p:cNvCxnSpPr>
                    <p:nvPr/>
                  </p:nvCxnSpPr>
                  <p:spPr>
                    <a:xfrm>
                      <a:off x="1991140" y="4053112"/>
                      <a:ext cx="2347953" cy="37813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Прямая соединительная линия 29"/>
                    <p:cNvCxnSpPr>
                      <a:stCxn id="18" idx="2"/>
                      <a:endCxn id="119" idx="5"/>
                    </p:cNvCxnSpPr>
                    <p:nvPr/>
                  </p:nvCxnSpPr>
                  <p:spPr>
                    <a:xfrm>
                      <a:off x="1852604" y="4452089"/>
                      <a:ext cx="2486489" cy="326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Прямая соединительная линия 30"/>
                    <p:cNvCxnSpPr>
                      <a:stCxn id="197" idx="3"/>
                    </p:cNvCxnSpPr>
                    <p:nvPr/>
                  </p:nvCxnSpPr>
                  <p:spPr>
                    <a:xfrm flipH="1" flipV="1">
                      <a:off x="1690053" y="4368731"/>
                      <a:ext cx="957203" cy="78261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Прямая соединительная линия 31"/>
                    <p:cNvCxnSpPr>
                      <a:stCxn id="197" idx="7"/>
                    </p:cNvCxnSpPr>
                    <p:nvPr/>
                  </p:nvCxnSpPr>
                  <p:spPr>
                    <a:xfrm flipH="1" flipV="1">
                      <a:off x="2063148" y="4135801"/>
                      <a:ext cx="608165" cy="99065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513783" y="5529809"/>
                    <a:ext cx="10647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err="1" smtClean="0"/>
                      <a:t>nmp</a:t>
                    </a:r>
                    <a:r>
                      <a:rPr lang="en-US" sz="1400" b="1" dirty="0" smtClean="0"/>
                      <a:t>/nC</a:t>
                    </a:r>
                    <a:r>
                      <a:rPr lang="en-US" sz="1400" b="1" baseline="-25000" dirty="0" smtClean="0"/>
                      <a:t>60</a:t>
                    </a:r>
                    <a:r>
                      <a:rPr lang="en-US" sz="1400" b="1" baseline="-25000" dirty="0"/>
                      <a:t>,</a:t>
                    </a:r>
                    <a:r>
                      <a:rPr lang="en-US" sz="1400" b="1" baseline="-25000" dirty="0" smtClean="0"/>
                      <a:t>70</a:t>
                    </a:r>
                    <a:endParaRPr lang="ru-RU" sz="1400" b="1" baseline="-25000" dirty="0"/>
                  </a:p>
                </p:txBody>
              </p: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5072239" y="3872955"/>
                  <a:ext cx="618143" cy="256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100 nm</a:t>
                  </a:r>
                  <a:endParaRPr lang="ru-RU" sz="1200" b="1" dirty="0"/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 rot="5400000">
                  <a:off x="4665145" y="4915908"/>
                  <a:ext cx="1598828" cy="4451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8080"/>
                      </a:solidFill>
                    </a:rPr>
                    <a:t>Solutions by commonly</a:t>
                  </a:r>
                </a:p>
                <a:p>
                  <a:r>
                    <a:rPr lang="en-US" sz="1200" b="1" dirty="0" smtClean="0">
                      <a:solidFill>
                        <a:srgbClr val="008080"/>
                      </a:solidFill>
                    </a:rPr>
                    <a:t> used technique</a:t>
                  </a:r>
                  <a:endParaRPr lang="ru-RU" sz="1200" b="1" dirty="0">
                    <a:solidFill>
                      <a:srgbClr val="008080"/>
                    </a:solidFill>
                  </a:endParaRPr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2431195" y="6448509"/>
                  <a:ext cx="1263164" cy="292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8080"/>
                      </a:solidFill>
                    </a:rPr>
                    <a:t>New technique</a:t>
                  </a:r>
                  <a:endParaRPr lang="ru-RU" sz="1400" b="1" dirty="0">
                    <a:solidFill>
                      <a:srgbClr val="008080"/>
                    </a:solidFill>
                  </a:endParaRPr>
                </a:p>
              </p:txBody>
            </p:sp>
            <p:grpSp>
              <p:nvGrpSpPr>
                <p:cNvPr id="314" name="Группа 313"/>
                <p:cNvGrpSpPr/>
                <p:nvPr/>
              </p:nvGrpSpPr>
              <p:grpSpPr>
                <a:xfrm>
                  <a:off x="4311438" y="4904993"/>
                  <a:ext cx="955472" cy="1101228"/>
                  <a:chOff x="3986311" y="4263104"/>
                  <a:chExt cx="990977" cy="1157322"/>
                </a:xfrm>
              </p:grpSpPr>
              <p:grpSp>
                <p:nvGrpSpPr>
                  <p:cNvPr id="21" name="Группа 20"/>
                  <p:cNvGrpSpPr/>
                  <p:nvPr/>
                </p:nvGrpSpPr>
                <p:grpSpPr>
                  <a:xfrm rot="5400000">
                    <a:off x="4200247" y="4236156"/>
                    <a:ext cx="604224" cy="658119"/>
                    <a:chOff x="797956" y="3440857"/>
                    <a:chExt cx="1736114" cy="1479240"/>
                  </a:xfrm>
                </p:grpSpPr>
                <p:sp>
                  <p:nvSpPr>
                    <p:cNvPr id="52" name="Блок-схема: узел 51"/>
                    <p:cNvSpPr/>
                    <p:nvPr/>
                  </p:nvSpPr>
                  <p:spPr>
                    <a:xfrm>
                      <a:off x="1440747" y="4544798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" name="Блок-схема: узел 52"/>
                    <p:cNvSpPr/>
                    <p:nvPr/>
                  </p:nvSpPr>
                  <p:spPr>
                    <a:xfrm>
                      <a:off x="1481404" y="4334565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" name="Блок-схема: узел 53"/>
                    <p:cNvSpPr/>
                    <p:nvPr/>
                  </p:nvSpPr>
                  <p:spPr>
                    <a:xfrm>
                      <a:off x="1628419" y="4185235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" name="Блок-схема: узел 54"/>
                    <p:cNvSpPr/>
                    <p:nvPr/>
                  </p:nvSpPr>
                  <p:spPr>
                    <a:xfrm>
                      <a:off x="1556726" y="399557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6" name="Блок-схема: узел 55"/>
                    <p:cNvSpPr/>
                    <p:nvPr/>
                  </p:nvSpPr>
                  <p:spPr>
                    <a:xfrm>
                      <a:off x="1576248" y="4481204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" name="Блок-схема: узел 56"/>
                    <p:cNvSpPr/>
                    <p:nvPr/>
                  </p:nvSpPr>
                  <p:spPr>
                    <a:xfrm>
                      <a:off x="1692053" y="4621435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Блок-схема: узел 57"/>
                    <p:cNvSpPr/>
                    <p:nvPr/>
                  </p:nvSpPr>
                  <p:spPr>
                    <a:xfrm>
                      <a:off x="1823654" y="473519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0" name="Блок-схема: узел 59"/>
                    <p:cNvSpPr/>
                    <p:nvPr/>
                  </p:nvSpPr>
                  <p:spPr>
                    <a:xfrm>
                      <a:off x="1845740" y="4587049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1" name="Блок-схема: узел 60"/>
                    <p:cNvSpPr/>
                    <p:nvPr/>
                  </p:nvSpPr>
                  <p:spPr>
                    <a:xfrm>
                      <a:off x="1440747" y="473519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3" name="Блок-схема: узел 62"/>
                    <p:cNvSpPr/>
                    <p:nvPr/>
                  </p:nvSpPr>
                  <p:spPr>
                    <a:xfrm>
                      <a:off x="1650825" y="4691395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8" name="Блок-схема: узел 67"/>
                    <p:cNvSpPr/>
                    <p:nvPr/>
                  </p:nvSpPr>
                  <p:spPr>
                    <a:xfrm>
                      <a:off x="2062893" y="3602013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5" name="Блок-схема: узел 74"/>
                    <p:cNvSpPr/>
                    <p:nvPr/>
                  </p:nvSpPr>
                  <p:spPr>
                    <a:xfrm>
                      <a:off x="852374" y="4249283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2" name="Блок-схема: узел 81"/>
                    <p:cNvSpPr/>
                    <p:nvPr/>
                  </p:nvSpPr>
                  <p:spPr>
                    <a:xfrm>
                      <a:off x="1377574" y="3452134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4" name="Блок-схема: узел 83"/>
                    <p:cNvSpPr/>
                    <p:nvPr/>
                  </p:nvSpPr>
                  <p:spPr>
                    <a:xfrm>
                      <a:off x="1576248" y="3440857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5" name="Блок-схема: узел 84"/>
                    <p:cNvSpPr/>
                    <p:nvPr/>
                  </p:nvSpPr>
                  <p:spPr>
                    <a:xfrm>
                      <a:off x="1699385" y="362576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6" name="Блок-схема: узел 85"/>
                    <p:cNvSpPr/>
                    <p:nvPr/>
                  </p:nvSpPr>
                  <p:spPr>
                    <a:xfrm>
                      <a:off x="1590724" y="3810667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7" name="Блок-схема: узел 86"/>
                    <p:cNvSpPr/>
                    <p:nvPr/>
                  </p:nvSpPr>
                  <p:spPr>
                    <a:xfrm>
                      <a:off x="1173294" y="4088025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8" name="Блок-схема: узел 87"/>
                    <p:cNvSpPr/>
                    <p:nvPr/>
                  </p:nvSpPr>
                  <p:spPr>
                    <a:xfrm>
                      <a:off x="1278438" y="424211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0" name="Блок-схема: узел 89"/>
                    <p:cNvSpPr/>
                    <p:nvPr/>
                  </p:nvSpPr>
                  <p:spPr>
                    <a:xfrm>
                      <a:off x="1131094" y="4519470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1" name="Блок-схема: узел 90"/>
                    <p:cNvSpPr/>
                    <p:nvPr/>
                  </p:nvSpPr>
                  <p:spPr>
                    <a:xfrm>
                      <a:off x="1056655" y="4556356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2" name="Блок-схема: узел 91"/>
                    <p:cNvSpPr/>
                    <p:nvPr/>
                  </p:nvSpPr>
                  <p:spPr>
                    <a:xfrm>
                      <a:off x="2105243" y="4021376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3" name="Блок-схема: узел 92"/>
                    <p:cNvSpPr/>
                    <p:nvPr/>
                  </p:nvSpPr>
                  <p:spPr>
                    <a:xfrm>
                      <a:off x="1986401" y="3716904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5" name="Блок-схема: узел 94"/>
                    <p:cNvSpPr/>
                    <p:nvPr/>
                  </p:nvSpPr>
                  <p:spPr>
                    <a:xfrm>
                      <a:off x="987612" y="4064274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6" name="Блок-схема: узел 95"/>
                    <p:cNvSpPr/>
                    <p:nvPr/>
                  </p:nvSpPr>
                  <p:spPr>
                    <a:xfrm>
                      <a:off x="955972" y="3879369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9" name="Блок-схема: узел 98"/>
                    <p:cNvSpPr/>
                    <p:nvPr/>
                  </p:nvSpPr>
                  <p:spPr>
                    <a:xfrm>
                      <a:off x="1771109" y="4049398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0" name="Блок-схема: узел 99"/>
                    <p:cNvSpPr/>
                    <p:nvPr/>
                  </p:nvSpPr>
                  <p:spPr>
                    <a:xfrm>
                      <a:off x="1938601" y="3918575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5" name="Блок-схема: узел 104"/>
                    <p:cNvSpPr/>
                    <p:nvPr/>
                  </p:nvSpPr>
                  <p:spPr>
                    <a:xfrm>
                      <a:off x="2203722" y="380116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6" name="Блок-схема: узел 105"/>
                    <p:cNvSpPr/>
                    <p:nvPr/>
                  </p:nvSpPr>
                  <p:spPr>
                    <a:xfrm>
                      <a:off x="2316748" y="397182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7" name="Блок-схема: узел 106"/>
                    <p:cNvSpPr/>
                    <p:nvPr/>
                  </p:nvSpPr>
                  <p:spPr>
                    <a:xfrm>
                      <a:off x="2235205" y="4206281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" name="Блок-схема: узел 107"/>
                    <p:cNvSpPr/>
                    <p:nvPr/>
                  </p:nvSpPr>
                  <p:spPr>
                    <a:xfrm>
                      <a:off x="1034167" y="4298734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9" name="Блок-схема: узел 108"/>
                    <p:cNvSpPr/>
                    <p:nvPr/>
                  </p:nvSpPr>
                  <p:spPr>
                    <a:xfrm>
                      <a:off x="1145293" y="3535666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0" name="Блок-схема: узел 109"/>
                    <p:cNvSpPr/>
                    <p:nvPr/>
                  </p:nvSpPr>
                  <p:spPr>
                    <a:xfrm>
                      <a:off x="797956" y="4084393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1" name="Блок-схема: узел 110"/>
                    <p:cNvSpPr/>
                    <p:nvPr/>
                  </p:nvSpPr>
                  <p:spPr>
                    <a:xfrm>
                      <a:off x="1721280" y="436300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4" name="Блок-схема: узел 113"/>
                    <p:cNvSpPr/>
                    <p:nvPr/>
                  </p:nvSpPr>
                  <p:spPr>
                    <a:xfrm>
                      <a:off x="1424915" y="3694464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5" name="Блок-схема: узел 114"/>
                    <p:cNvSpPr/>
                    <p:nvPr/>
                  </p:nvSpPr>
                  <p:spPr>
                    <a:xfrm>
                      <a:off x="1887000" y="4453103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6" name="Блок-схема: узел 115"/>
                    <p:cNvSpPr/>
                    <p:nvPr/>
                  </p:nvSpPr>
                  <p:spPr>
                    <a:xfrm>
                      <a:off x="2123702" y="4414037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7" name="Блок-схема: узел 116"/>
                    <p:cNvSpPr/>
                    <p:nvPr/>
                  </p:nvSpPr>
                  <p:spPr>
                    <a:xfrm>
                      <a:off x="2060565" y="459894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8" name="Блок-схема: узел 117"/>
                    <p:cNvSpPr/>
                    <p:nvPr/>
                  </p:nvSpPr>
                  <p:spPr>
                    <a:xfrm>
                      <a:off x="1390616" y="3979312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9" name="Блок-схема: узел 118"/>
                    <p:cNvSpPr/>
                    <p:nvPr/>
                  </p:nvSpPr>
                  <p:spPr>
                    <a:xfrm>
                      <a:off x="1249254" y="4637305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0" name="Блок-схема: узел 119"/>
                    <p:cNvSpPr/>
                    <p:nvPr/>
                  </p:nvSpPr>
                  <p:spPr>
                    <a:xfrm>
                      <a:off x="1056657" y="3716903"/>
                      <a:ext cx="217322" cy="18490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986311" y="5112649"/>
                    <a:ext cx="9909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son/nC</a:t>
                    </a:r>
                    <a:r>
                      <a:rPr lang="en-US" sz="1400" b="1" baseline="-25000" dirty="0" smtClean="0"/>
                      <a:t>60,70</a:t>
                    </a:r>
                    <a:endParaRPr lang="ru-RU" sz="1400" b="1" baseline="-25000" dirty="0"/>
                  </a:p>
                </p:txBody>
              </p:sp>
              <p:sp>
                <p:nvSpPr>
                  <p:cNvPr id="297" name="Блок-схема: узел 296"/>
                  <p:cNvSpPr/>
                  <p:nvPr/>
                </p:nvSpPr>
                <p:spPr>
                  <a:xfrm rot="5400000">
                    <a:off x="4372463" y="4632059"/>
                    <a:ext cx="75635" cy="8226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8" name="Блок-схема: узел 297"/>
                  <p:cNvSpPr/>
                  <p:nvPr/>
                </p:nvSpPr>
                <p:spPr>
                  <a:xfrm rot="5400000">
                    <a:off x="4452259" y="4577813"/>
                    <a:ext cx="75635" cy="8226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9" name="Блок-схема: узел 298"/>
                  <p:cNvSpPr/>
                  <p:nvPr/>
                </p:nvSpPr>
                <p:spPr>
                  <a:xfrm rot="5400000">
                    <a:off x="4380251" y="4577813"/>
                    <a:ext cx="75635" cy="8226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0" name="Блок-схема: узел 299"/>
                  <p:cNvSpPr/>
                  <p:nvPr/>
                </p:nvSpPr>
                <p:spPr>
                  <a:xfrm rot="5400000">
                    <a:off x="4524863" y="4505805"/>
                    <a:ext cx="75635" cy="8226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1" name="Блок-схема: узел 300"/>
                  <p:cNvSpPr/>
                  <p:nvPr/>
                </p:nvSpPr>
                <p:spPr>
                  <a:xfrm rot="5400000">
                    <a:off x="4380251" y="4505805"/>
                    <a:ext cx="75635" cy="8226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2" name="Блок-схема: узел 301"/>
                  <p:cNvSpPr/>
                  <p:nvPr/>
                </p:nvSpPr>
                <p:spPr>
                  <a:xfrm rot="5400000">
                    <a:off x="4452259" y="4361789"/>
                    <a:ext cx="75635" cy="8226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3" name="Блок-схема: узел 302"/>
                  <p:cNvSpPr/>
                  <p:nvPr/>
                </p:nvSpPr>
                <p:spPr>
                  <a:xfrm rot="5400000">
                    <a:off x="4524863" y="4289781"/>
                    <a:ext cx="75635" cy="8226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4" name="Блок-схема: узел 303"/>
                  <p:cNvSpPr/>
                  <p:nvPr/>
                </p:nvSpPr>
                <p:spPr>
                  <a:xfrm rot="5400000">
                    <a:off x="4308243" y="4289781"/>
                    <a:ext cx="75635" cy="8226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5" name="Блок-схема: узел 304"/>
                  <p:cNvSpPr/>
                  <p:nvPr/>
                </p:nvSpPr>
                <p:spPr>
                  <a:xfrm rot="5400000">
                    <a:off x="4711865" y="4612449"/>
                    <a:ext cx="75635" cy="8226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6" name="Овал 305"/>
                  <p:cNvSpPr/>
                  <p:nvPr/>
                </p:nvSpPr>
                <p:spPr>
                  <a:xfrm>
                    <a:off x="4293997" y="4345311"/>
                    <a:ext cx="442979" cy="45184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6491559" y="4156426"/>
                <a:ext cx="2308630" cy="2554991"/>
                <a:chOff x="6491559" y="4156426"/>
                <a:chExt cx="2308630" cy="2554991"/>
              </a:xfrm>
            </p:grpSpPr>
            <p:pic>
              <p:nvPicPr>
                <p:cNvPr id="202" name="Рисунок 20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98" t="10183" r="45627" b="9082"/>
                <a:stretch/>
              </p:blipFill>
              <p:spPr>
                <a:xfrm>
                  <a:off x="6491559" y="4156426"/>
                  <a:ext cx="2308630" cy="2554991"/>
                </a:xfrm>
                <a:prstGeom prst="rect">
                  <a:avLst/>
                </a:prstGeom>
              </p:spPr>
            </p:pic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7041232" y="4813958"/>
                  <a:ext cx="175895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3" name="Стрелка вправо 202"/>
              <p:cNvSpPr/>
              <p:nvPr/>
            </p:nvSpPr>
            <p:spPr>
              <a:xfrm>
                <a:off x="5514573" y="6005719"/>
                <a:ext cx="854829" cy="457716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83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" b="6355"/>
          <a:stretch/>
        </p:blipFill>
        <p:spPr>
          <a:xfrm>
            <a:off x="-15602" y="0"/>
            <a:ext cx="9906000" cy="69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3366" y="6239053"/>
            <a:ext cx="7188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00CC"/>
                </a:solidFill>
                <a:latin typeface="Century Schoolbook" pitchFamily="18" charset="0"/>
              </a:rPr>
              <a:t>Thank you for your attention!</a:t>
            </a:r>
            <a:endParaRPr lang="en-US" sz="3600" b="1" i="1" dirty="0">
              <a:solidFill>
                <a:srgbClr val="0000CC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552" y="-99392"/>
            <a:ext cx="9906000" cy="6984584"/>
            <a:chOff x="-15552" y="-99392"/>
            <a:chExt cx="9906000" cy="698458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-15552" y="-99392"/>
              <a:ext cx="9906000" cy="6912576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469745" y="206390"/>
              <a:ext cx="1293945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Outline</a:t>
              </a:r>
              <a:endParaRPr lang="ru-RU" altLang="ru-RU" sz="2800" dirty="0">
                <a:latin typeface="+mn-lt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24608" y="1412776"/>
              <a:ext cx="8208912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Introduction: Fullerenes in solutions</a:t>
              </a:r>
            </a:p>
            <a:p>
              <a:pPr marL="457200" indent="-4572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Structure analysis:</a:t>
              </a:r>
            </a:p>
            <a:p>
              <a:pPr marL="1828800" lvl="3" indent="261938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Fullerene water solutions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 </a:t>
              </a:r>
              <a:endParaRPr lang="en-US" sz="2800" b="1" dirty="0" smtClean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1828800" lvl="3" indent="261938"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Complexes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С</a:t>
              </a:r>
              <a:r>
                <a:rPr lang="en-US" sz="2800" b="1" baseline="-25000" dirty="0">
                  <a:solidFill>
                    <a:srgbClr val="7030A0"/>
                  </a:solidFill>
                  <a:latin typeface="Garamond" pitchFamily="18" charset="0"/>
                </a:rPr>
                <a:t>60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 </a:t>
              </a:r>
              <a:r>
                <a:rPr lang="ru-RU" sz="2800" b="1" dirty="0">
                  <a:solidFill>
                    <a:srgbClr val="7030A0"/>
                  </a:solidFill>
                  <a:latin typeface="Garamond" pitchFamily="18" charset="0"/>
                </a:rPr>
                <a:t>+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Drugs (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Garamond" pitchFamily="18" charset="0"/>
                </a:rPr>
                <a:t>Prodrugs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)</a:t>
              </a:r>
            </a:p>
            <a:p>
              <a:pPr marL="457200" indent="-4572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Biological properties:  Anti-cancer treatments </a:t>
              </a:r>
            </a:p>
            <a:p>
              <a:pPr marL="457200" indent="-4572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Prospects: Fullerenes as anti-amyloid agents</a:t>
              </a:r>
              <a:endParaRPr lang="en-US" sz="2800" b="1" dirty="0">
                <a:solidFill>
                  <a:srgbClr val="7030A0"/>
                </a:solidFill>
                <a:latin typeface="Garamon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3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9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7828" y="-144463"/>
            <a:ext cx="10515241" cy="7029655"/>
            <a:chOff x="-37828" y="-144463"/>
            <a:chExt cx="10515241" cy="702965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20" name="Прямоугольник 19"/>
            <p:cNvSpPr/>
            <p:nvPr/>
          </p:nvSpPr>
          <p:spPr>
            <a:xfrm>
              <a:off x="-37828" y="-83778"/>
              <a:ext cx="9906000" cy="6941778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3107134" y="835988"/>
              <a:ext cx="365343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Nobel Prize in Chemistry </a:t>
              </a:r>
              <a:r>
                <a:rPr lang="en-US" dirty="0" smtClean="0">
                  <a:solidFill>
                    <a:srgbClr val="7030A0"/>
                  </a:solidFill>
                </a:rPr>
                <a:t>1996</a:t>
              </a:r>
              <a:endParaRPr lang="en-US" dirty="0">
                <a:solidFill>
                  <a:srgbClr val="7030A0"/>
                </a:solidFill>
                <a:cs typeface="Times New Roman" pitchFamily="18" charset="0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663193" y="5013176"/>
              <a:ext cx="7731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3366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C</a:t>
              </a:r>
              <a:r>
                <a:rPr lang="en-US" sz="2400" b="1" baseline="-30000" dirty="0">
                  <a:solidFill>
                    <a:srgbClr val="3366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60</a:t>
              </a:r>
              <a:endParaRPr lang="en-US" sz="2400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auto">
            <a:xfrm>
              <a:off x="7120138" y="6230639"/>
              <a:ext cx="12969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3366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Diamond</a:t>
              </a:r>
            </a:p>
          </p:txBody>
        </p:sp>
        <p:pic>
          <p:nvPicPr>
            <p:cNvPr id="87" name="Picture 2" descr="C:\Users\Jargalan\Desktop\4747125.gif"/>
            <p:cNvPicPr>
              <a:picLocks noChangeAspect="1" noChangeArrowheads="1" noCrop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251" y="2141078"/>
              <a:ext cx="2736304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" name="Группа 91"/>
            <p:cNvGrpSpPr/>
            <p:nvPr/>
          </p:nvGrpSpPr>
          <p:grpSpPr>
            <a:xfrm>
              <a:off x="6615017" y="835988"/>
              <a:ext cx="3167063" cy="1257300"/>
              <a:chOff x="46037" y="1199986"/>
              <a:chExt cx="3167063" cy="1257300"/>
            </a:xfrm>
          </p:grpSpPr>
          <p:pic>
            <p:nvPicPr>
              <p:cNvPr id="86" name="Picture 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7" y="1199986"/>
                <a:ext cx="3167063" cy="1257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8" name="Прямоугольник 87"/>
              <p:cNvSpPr/>
              <p:nvPr/>
            </p:nvSpPr>
            <p:spPr>
              <a:xfrm>
                <a:off x="1083433" y="2132856"/>
                <a:ext cx="98456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1"/>
                    </a:solidFill>
                    <a:latin typeface="Tahoma" pitchFamily="34" charset="0"/>
                    <a:cs typeface="Times New Roman" pitchFamily="18" charset="0"/>
                  </a:rPr>
                  <a:t>H.W.Kroto</a:t>
                </a:r>
                <a:endParaRPr lang="ru-RU" sz="1200" dirty="0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200472" y="2132856"/>
                <a:ext cx="79701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1"/>
                    </a:solidFill>
                    <a:latin typeface="Tahoma" pitchFamily="34" charset="0"/>
                    <a:cs typeface="Times New Roman" pitchFamily="18" charset="0"/>
                  </a:rPr>
                  <a:t>R.F.Curl</a:t>
                </a:r>
                <a:endParaRPr lang="ru-RU" sz="1200" dirty="0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2067998" y="2132856"/>
                <a:ext cx="109677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1"/>
                    </a:solidFill>
                    <a:latin typeface="Tahoma" pitchFamily="34" charset="0"/>
                    <a:cs typeface="Times New Roman" pitchFamily="18" charset="0"/>
                  </a:rPr>
                  <a:t>R.E.Smalley</a:t>
                </a:r>
                <a:endParaRPr lang="ru-RU" sz="1200" dirty="0"/>
              </a:p>
            </p:txBody>
          </p:sp>
        </p:grpSp>
        <p:sp>
          <p:nvSpPr>
            <p:cNvPr id="100" name="Text Box 22"/>
            <p:cNvSpPr txBox="1">
              <a:spLocks noChangeArrowheads="1"/>
            </p:cNvSpPr>
            <p:nvPr/>
          </p:nvSpPr>
          <p:spPr bwMode="auto">
            <a:xfrm>
              <a:off x="4479867" y="5718384"/>
              <a:ext cx="10326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b="1" i="1" dirty="0"/>
                <a:t>D</a:t>
              </a:r>
              <a:r>
                <a:rPr lang="en-US" altLang="ru-RU" b="1" dirty="0"/>
                <a:t> ~ 1 nm</a:t>
              </a:r>
              <a:endParaRPr lang="ru-RU" altLang="ru-RU" b="1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" b="50658"/>
            <a:stretch/>
          </p:blipFill>
          <p:spPr>
            <a:xfrm>
              <a:off x="7978695" y="2649148"/>
              <a:ext cx="1366793" cy="95554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31" b="768"/>
            <a:stretch/>
          </p:blipFill>
          <p:spPr>
            <a:xfrm>
              <a:off x="685489" y="1555700"/>
              <a:ext cx="1905266" cy="123953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04" y="3019830"/>
              <a:ext cx="2668504" cy="31117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11540"/>
            <a:stretch/>
          </p:blipFill>
          <p:spPr>
            <a:xfrm>
              <a:off x="6621393" y="3711776"/>
              <a:ext cx="2409173" cy="2304000"/>
            </a:xfrm>
            <a:prstGeom prst="rect">
              <a:avLst/>
            </a:prstGeom>
          </p:spPr>
        </p:pic>
        <p:sp>
          <p:nvSpPr>
            <p:cNvPr id="85" name="Text Box 12"/>
            <p:cNvSpPr txBox="1">
              <a:spLocks noChangeArrowheads="1"/>
            </p:cNvSpPr>
            <p:nvPr/>
          </p:nvSpPr>
          <p:spPr bwMode="auto">
            <a:xfrm>
              <a:off x="1365414" y="5942608"/>
              <a:ext cx="15113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3366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Graphite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571413" y="116632"/>
              <a:ext cx="9906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Fullerenes – new allotropic state of </a:t>
              </a:r>
              <a:r>
                <a:rPr lang="en-US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carbon</a:t>
              </a:r>
            </a:p>
          </p:txBody>
        </p:sp>
        <p:sp>
          <p:nvSpPr>
            <p:cNvPr id="6" name="AutoShape 2" descr="ÐÐ°ÑÑÐ¸Ð½ÐºÐ¸ Ð¿Ð¾ Ð·Ð°Ð¿ÑÐ¾ÑÑ diamond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48" y="2207500"/>
              <a:ext cx="1927305" cy="1574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4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7828" y="-27384"/>
            <a:ext cx="9966769" cy="6885384"/>
            <a:chOff x="-37828" y="-27384"/>
            <a:chExt cx="9966769" cy="688538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37828" y="-27384"/>
              <a:ext cx="9966769" cy="6885384"/>
              <a:chOff x="-37828" y="-27384"/>
              <a:chExt cx="9966769" cy="6885384"/>
            </a:xfrm>
          </p:grpSpPr>
          <p:grpSp>
            <p:nvGrpSpPr>
              <p:cNvPr id="82" name="Группа 81"/>
              <p:cNvGrpSpPr/>
              <p:nvPr/>
            </p:nvGrpSpPr>
            <p:grpSpPr>
              <a:xfrm>
                <a:off x="0" y="-27384"/>
                <a:ext cx="2378714" cy="6885192"/>
                <a:chOff x="0" y="0"/>
                <a:chExt cx="2195736" cy="6885192"/>
              </a:xfrm>
            </p:grpSpPr>
            <p:pic>
              <p:nvPicPr>
                <p:cNvPr id="83" name="Рисунок 8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" b="18645"/>
                <a:stretch/>
              </p:blipFill>
              <p:spPr>
                <a:xfrm>
                  <a:off x="0" y="5157192"/>
                  <a:ext cx="2152650" cy="1728000"/>
                </a:xfrm>
                <a:prstGeom prst="rect">
                  <a:avLst/>
                </a:prstGeom>
              </p:spPr>
            </p:pic>
            <p:pic>
              <p:nvPicPr>
                <p:cNvPr id="84" name="Рисунок 8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913" r="1332"/>
                <a:stretch/>
              </p:blipFill>
              <p:spPr>
                <a:xfrm>
                  <a:off x="0" y="3509230"/>
                  <a:ext cx="1332000" cy="1647962"/>
                </a:xfrm>
                <a:prstGeom prst="rect">
                  <a:avLst/>
                </a:prstGeom>
              </p:spPr>
            </p:pic>
            <p:pic>
              <p:nvPicPr>
                <p:cNvPr id="85" name="Рисунок 8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846" y="2196642"/>
                  <a:ext cx="1394890" cy="1376374"/>
                </a:xfrm>
                <a:prstGeom prst="rect">
                  <a:avLst/>
                </a:prstGeom>
              </p:spPr>
            </p:pic>
            <p:pic>
              <p:nvPicPr>
                <p:cNvPr id="86" name="Рисунок 8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51" b="1550"/>
                <a:stretch/>
              </p:blipFill>
              <p:spPr>
                <a:xfrm>
                  <a:off x="527458" y="0"/>
                  <a:ext cx="1065845" cy="936000"/>
                </a:xfrm>
                <a:prstGeom prst="rect">
                  <a:avLst/>
                </a:prstGeom>
              </p:spPr>
            </p:pic>
            <p:pic>
              <p:nvPicPr>
                <p:cNvPr id="87" name="Рисунок 8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46" r="1342"/>
                <a:stretch/>
              </p:blipFill>
              <p:spPr>
                <a:xfrm>
                  <a:off x="0" y="1196752"/>
                  <a:ext cx="1044000" cy="1201880"/>
                </a:xfrm>
                <a:prstGeom prst="rect">
                  <a:avLst/>
                </a:prstGeom>
              </p:spPr>
            </p:pic>
          </p:grpSp>
          <p:sp>
            <p:nvSpPr>
              <p:cNvPr id="81" name="Прямоугольник 80"/>
              <p:cNvSpPr/>
              <p:nvPr/>
            </p:nvSpPr>
            <p:spPr>
              <a:xfrm>
                <a:off x="-37828" y="0"/>
                <a:ext cx="9906000" cy="6858000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85000">
                    <a:schemeClr val="bg1">
                      <a:alpha val="81000"/>
                    </a:schemeClr>
                  </a:gs>
                  <a:gs pos="100000">
                    <a:schemeClr val="bg1">
                      <a:lumMod val="0"/>
                      <a:lumOff val="10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solidFill>
                    <a:srgbClr val="990033"/>
                  </a:solidFill>
                </a:endParaRPr>
              </a:p>
            </p:txBody>
          </p:sp>
          <p:sp>
            <p:nvSpPr>
              <p:cNvPr id="6" name="Text Box 67"/>
              <p:cNvSpPr txBox="1">
                <a:spLocks noChangeArrowheads="1"/>
              </p:cNvSpPr>
              <p:nvPr/>
            </p:nvSpPr>
            <p:spPr bwMode="auto">
              <a:xfrm>
                <a:off x="1597244" y="5304103"/>
                <a:ext cx="276950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marL="82550" indent="-825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altLang="ru-RU" sz="1600" b="1" dirty="0">
                    <a:solidFill>
                      <a:srgbClr val="004F8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tique Olive" pitchFamily="34" charset="0"/>
                    <a:cs typeface="+mn-cs"/>
                  </a:rPr>
                  <a:t>Mainly molecular </a:t>
                </a:r>
                <a:r>
                  <a:rPr lang="en-US" altLang="ru-RU" sz="1600" b="1" dirty="0" smtClean="0">
                    <a:solidFill>
                      <a:srgbClr val="004F8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tique Olive" pitchFamily="34" charset="0"/>
                    <a:cs typeface="+mn-cs"/>
                  </a:rPr>
                  <a:t>solutions</a:t>
                </a:r>
                <a:endParaRPr lang="en-US" altLang="ru-RU" sz="1600" b="1" dirty="0">
                  <a:solidFill>
                    <a:srgbClr val="004F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tique Olive" pitchFamily="34" charset="0"/>
                  <a:cs typeface="+mn-cs"/>
                </a:endParaRPr>
              </a:p>
            </p:txBody>
          </p:sp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1266984" y="1267525"/>
                <a:ext cx="2801938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ru-RU" sz="1600" b="1" dirty="0">
                    <a:solidFill>
                      <a:srgbClr val="990033"/>
                    </a:solidFill>
                    <a:latin typeface="Calibri" pitchFamily="34" charset="0"/>
                  </a:rPr>
                  <a:t>Low-polar solvents</a:t>
                </a:r>
              </a:p>
              <a:p>
                <a:pPr algn="ctr" eaLnBrk="0" hangingPunct="0"/>
                <a:r>
                  <a:rPr lang="en-US" altLang="ru-RU" sz="1600" b="1" dirty="0">
                    <a:solidFill>
                      <a:srgbClr val="990033"/>
                    </a:solidFill>
                    <a:latin typeface="Calibri" pitchFamily="34" charset="0"/>
                  </a:rPr>
                  <a:t>(toluene, benzene)</a:t>
                </a:r>
                <a:r>
                  <a:rPr lang="ru-RU" altLang="ru-RU" sz="1600" b="1" dirty="0" smtClean="0">
                    <a:solidFill>
                      <a:srgbClr val="990033"/>
                    </a:solidFill>
                    <a:latin typeface="Calibri" pitchFamily="34" charset="0"/>
                  </a:rPr>
                  <a:t> </a:t>
                </a:r>
                <a:endParaRPr lang="en-US" altLang="ru-RU" sz="1600" b="1" dirty="0" smtClean="0">
                  <a:solidFill>
                    <a:srgbClr val="990033"/>
                  </a:solidFill>
                  <a:latin typeface="Calibri" pitchFamily="34" charset="0"/>
                </a:endParaRPr>
              </a:p>
              <a:p>
                <a:pPr algn="ctr" eaLnBrk="0" hangingPunct="0"/>
                <a:r>
                  <a:rPr lang="en-US" altLang="ru-RU" sz="1600" b="1" dirty="0" smtClean="0">
                    <a:solidFill>
                      <a:srgbClr val="990033"/>
                    </a:solidFill>
                    <a:latin typeface="Calibri" pitchFamily="34" charset="0"/>
                  </a:rPr>
                  <a:t>(</a:t>
                </a:r>
                <a:r>
                  <a:rPr lang="el-GR" altLang="ru-RU" sz="1600" b="1" dirty="0">
                    <a:solidFill>
                      <a:srgbClr val="990033"/>
                    </a:solidFill>
                    <a:latin typeface="Calibri" pitchFamily="34" charset="0"/>
                  </a:rPr>
                  <a:t>ε</a:t>
                </a:r>
                <a:r>
                  <a:rPr lang="en-US" altLang="ru-RU" sz="1600" b="1" dirty="0">
                    <a:solidFill>
                      <a:srgbClr val="990033"/>
                    </a:solidFill>
                    <a:latin typeface="Calibri" pitchFamily="34" charset="0"/>
                  </a:rPr>
                  <a:t>&lt; 10)</a:t>
                </a:r>
              </a:p>
              <a:p>
                <a:pPr algn="ctr" eaLnBrk="0" hangingPunct="0"/>
                <a:r>
                  <a:rPr lang="en-US" altLang="ru-RU" sz="1600" b="1" dirty="0">
                    <a:solidFill>
                      <a:srgbClr val="990033"/>
                    </a:solidFill>
                    <a:latin typeface="Calibri" pitchFamily="34" charset="0"/>
                  </a:rPr>
                  <a:t> </a:t>
                </a:r>
                <a:r>
                  <a:rPr lang="en-US" altLang="ru-RU" sz="1600" b="1" dirty="0" smtClean="0">
                    <a:solidFill>
                      <a:srgbClr val="990033"/>
                    </a:solidFill>
                    <a:latin typeface="Calibri" pitchFamily="34" charset="0"/>
                  </a:rPr>
                  <a:t>Solubility up </a:t>
                </a:r>
                <a:r>
                  <a:rPr lang="ru-RU" altLang="ru-RU" sz="1600" b="1" dirty="0" smtClean="0">
                    <a:solidFill>
                      <a:srgbClr val="990033"/>
                    </a:solidFill>
                    <a:latin typeface="Calibri" pitchFamily="34" charset="0"/>
                  </a:rPr>
                  <a:t>50 </a:t>
                </a:r>
                <a:r>
                  <a:rPr lang="en-US" altLang="ru-RU" sz="1600" b="1" dirty="0" smtClean="0">
                    <a:solidFill>
                      <a:srgbClr val="990033"/>
                    </a:solidFill>
                    <a:latin typeface="Calibri" pitchFamily="34" charset="0"/>
                  </a:rPr>
                  <a:t>mg/ml</a:t>
                </a:r>
                <a:endParaRPr lang="ru-RU" altLang="ru-RU" sz="1600" b="1" dirty="0">
                  <a:solidFill>
                    <a:srgbClr val="990033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1637139" y="2511950"/>
                <a:ext cx="2184400" cy="2192060"/>
                <a:chOff x="489" y="1525"/>
                <a:chExt cx="1379" cy="1384"/>
              </a:xfrm>
            </p:grpSpPr>
            <p:sp>
              <p:nvSpPr>
                <p:cNvPr id="70" name="Rectangle 5"/>
                <p:cNvSpPr>
                  <a:spLocks noChangeArrowheads="1"/>
                </p:cNvSpPr>
                <p:nvPr/>
              </p:nvSpPr>
              <p:spPr bwMode="auto">
                <a:xfrm>
                  <a:off x="508" y="1525"/>
                  <a:ext cx="1360" cy="1360"/>
                </a:xfrm>
                <a:prstGeom prst="rect">
                  <a:avLst/>
                </a:prstGeom>
                <a:solidFill>
                  <a:srgbClr val="FF66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71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580" y="1888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188" y="2206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3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033" y="1933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4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916" y="1571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535" y="2432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Picture 11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89" y="1525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7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396" y="1570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8" name="Picture 1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532" y="1933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9" name="Picture 14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852" y="2251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0" name="Picture 15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170" y="2568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Группа 157"/>
              <p:cNvGrpSpPr>
                <a:grpSpLocks/>
              </p:cNvGrpSpPr>
              <p:nvPr/>
            </p:nvGrpSpPr>
            <p:grpSpPr bwMode="auto">
              <a:xfrm>
                <a:off x="4422209" y="2492895"/>
                <a:ext cx="2387600" cy="2472005"/>
                <a:chOff x="4244758" y="2898815"/>
                <a:chExt cx="2388295" cy="2534534"/>
              </a:xfrm>
            </p:grpSpPr>
            <p:grpSp>
              <p:nvGrpSpPr>
                <p:cNvPr id="41" name="Группа 156"/>
                <p:cNvGrpSpPr>
                  <a:grpSpLocks/>
                </p:cNvGrpSpPr>
                <p:nvPr/>
              </p:nvGrpSpPr>
              <p:grpSpPr bwMode="auto">
                <a:xfrm>
                  <a:off x="4244758" y="2898815"/>
                  <a:ext cx="2328113" cy="2486935"/>
                  <a:chOff x="4244758" y="2898815"/>
                  <a:chExt cx="2328113" cy="2486935"/>
                </a:xfrm>
              </p:grpSpPr>
              <p:sp>
                <p:nvSpPr>
                  <p:cNvPr id="4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244758" y="2898815"/>
                    <a:ext cx="2153900" cy="2228754"/>
                  </a:xfrm>
                  <a:prstGeom prst="rect">
                    <a:avLst/>
                  </a:prstGeom>
                  <a:solidFill>
                    <a:srgbClr val="DFBE3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4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244758" y="2917599"/>
                    <a:ext cx="1609090" cy="1584813"/>
                    <a:chOff x="4390" y="3022"/>
                    <a:chExt cx="1016" cy="976"/>
                  </a:xfrm>
                </p:grpSpPr>
                <p:grpSp>
                  <p:nvGrpSpPr>
                    <p:cNvPr id="5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" y="3022"/>
                      <a:ext cx="789" cy="794"/>
                      <a:chOff x="4572" y="3022"/>
                      <a:chExt cx="789" cy="794"/>
                    </a:xfrm>
                  </p:grpSpPr>
                  <p:pic>
                    <p:nvPicPr>
                      <p:cNvPr id="61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" y="3475"/>
                        <a:ext cx="336" cy="3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62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" y="3339"/>
                        <a:ext cx="336" cy="3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63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" y="3294"/>
                        <a:ext cx="336" cy="3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64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" y="3430"/>
                        <a:ext cx="336" cy="3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65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72" y="3022"/>
                        <a:ext cx="698" cy="568"/>
                        <a:chOff x="4572" y="3067"/>
                        <a:chExt cx="698" cy="568"/>
                      </a:xfrm>
                    </p:grpSpPr>
                    <p:pic>
                      <p:nvPicPr>
                        <p:cNvPr id="66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grayscl/>
                          <a:biLevel thresh="5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3" y="3067"/>
                          <a:ext cx="336" cy="3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7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grayscl/>
                          <a:biLevel thresh="5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" y="3158"/>
                          <a:ext cx="336" cy="3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8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grayscl/>
                          <a:biLevel thresh="5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4" y="3158"/>
                          <a:ext cx="336" cy="3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9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grayscl/>
                          <a:biLevel thresh="5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3" y="3294"/>
                          <a:ext cx="336" cy="3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pic>
                  <p:nvPicPr>
                    <p:cNvPr id="56" name="Picture 2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90" y="3249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7" name="Picture 3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90" y="3475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8" name="Picture 3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526" y="3657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9" name="Picture 3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98" y="3657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0" name="Picture 3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70" y="3566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46" name="Группа 155"/>
                  <p:cNvGrpSpPr>
                    <a:grpSpLocks/>
                  </p:cNvGrpSpPr>
                  <p:nvPr/>
                </p:nvGrpSpPr>
                <p:grpSpPr bwMode="auto">
                  <a:xfrm>
                    <a:off x="5321708" y="4169536"/>
                    <a:ext cx="1251163" cy="1216214"/>
                    <a:chOff x="5321708" y="4169536"/>
                    <a:chExt cx="1251163" cy="1216214"/>
                  </a:xfrm>
                </p:grpSpPr>
                <p:pic>
                  <p:nvPicPr>
                    <p:cNvPr id="47" name="Picture 3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609951" y="4832040"/>
                      <a:ext cx="532140" cy="5537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48" name="Группа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1708" y="4169536"/>
                      <a:ext cx="1251163" cy="1216214"/>
                      <a:chOff x="5321708" y="4169536"/>
                      <a:chExt cx="1251163" cy="1216214"/>
                    </a:xfrm>
                  </p:grpSpPr>
                  <p:pic>
                    <p:nvPicPr>
                      <p:cNvPr id="49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488" y="4538135"/>
                        <a:ext cx="532140" cy="5537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878" y="4832040"/>
                        <a:ext cx="532140" cy="5537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1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731" y="4463441"/>
                        <a:ext cx="532140" cy="5537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2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609" y="4169536"/>
                        <a:ext cx="532140" cy="5537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3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098" y="4317301"/>
                        <a:ext cx="532140" cy="5537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4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708" y="4611206"/>
                        <a:ext cx="532140" cy="5537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</p:grp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5321708" y="5139444"/>
                  <a:ext cx="1221071" cy="2939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6417663" y="4244231"/>
                  <a:ext cx="215390" cy="8833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11" name="Rectangle 43"/>
              <p:cNvSpPr>
                <a:spLocks noChangeArrowheads="1"/>
              </p:cNvSpPr>
              <p:nvPr/>
            </p:nvSpPr>
            <p:spPr bwMode="auto">
              <a:xfrm>
                <a:off x="3960308" y="1238966"/>
                <a:ext cx="3222625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1600" b="1" dirty="0">
                    <a:solidFill>
                      <a:srgbClr val="990033"/>
                    </a:solidFill>
                  </a:rPr>
                  <a:t>Polar solvents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1600" b="1" dirty="0">
                    <a:solidFill>
                      <a:srgbClr val="990033"/>
                    </a:solidFill>
                  </a:rPr>
                  <a:t>(pyridine, </a:t>
                </a:r>
                <a:r>
                  <a:rPr lang="en-US" altLang="ru-RU" sz="1600" b="1" dirty="0" smtClean="0">
                    <a:solidFill>
                      <a:srgbClr val="990033"/>
                    </a:solidFill>
                  </a:rPr>
                  <a:t>N-</a:t>
                </a:r>
                <a:r>
                  <a:rPr lang="en-US" altLang="ru-RU" sz="1600" b="1" dirty="0" err="1" smtClean="0">
                    <a:solidFill>
                      <a:srgbClr val="990033"/>
                    </a:solidFill>
                  </a:rPr>
                  <a:t>methylpyrrolidone</a:t>
                </a:r>
                <a:r>
                  <a:rPr lang="en-US" altLang="ru-RU" sz="1600" b="1" dirty="0" smtClean="0">
                    <a:solidFill>
                      <a:srgbClr val="990033"/>
                    </a:solidFill>
                  </a:rPr>
                  <a:t>)</a:t>
                </a:r>
                <a:endParaRPr lang="en-US" altLang="ru-RU" sz="1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b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</a:t>
                </a:r>
                <a:r>
                  <a:rPr lang="ru-RU" altLang="ru-RU" sz="16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 </a:t>
                </a:r>
                <a:r>
                  <a:rPr lang="en-US" altLang="ru-RU" sz="16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&gt; 10</a:t>
                </a:r>
                <a:r>
                  <a:rPr lang="ru-RU" altLang="ru-RU" sz="16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1600" b="1" dirty="0">
                    <a:solidFill>
                      <a:srgbClr val="990033"/>
                    </a:solidFill>
                  </a:rPr>
                  <a:t> </a:t>
                </a:r>
                <a:r>
                  <a:rPr lang="en-US" altLang="ru-RU" sz="1600" b="1" dirty="0">
                    <a:solidFill>
                      <a:srgbClr val="990033"/>
                    </a:solidFill>
                    <a:latin typeface="Calibri" pitchFamily="34" charset="0"/>
                  </a:rPr>
                  <a:t>Solubility up</a:t>
                </a:r>
                <a:r>
                  <a:rPr lang="ru-RU" altLang="ru-RU" sz="1600" b="1" dirty="0" smtClean="0">
                    <a:solidFill>
                      <a:srgbClr val="990033"/>
                    </a:solidFill>
                  </a:rPr>
                  <a:t> </a:t>
                </a:r>
                <a:r>
                  <a:rPr lang="ru-RU" altLang="ru-RU" sz="1600" b="1" dirty="0">
                    <a:solidFill>
                      <a:srgbClr val="990033"/>
                    </a:solidFill>
                  </a:rPr>
                  <a:t>1 </a:t>
                </a:r>
                <a:r>
                  <a:rPr lang="en-US" altLang="ru-RU" sz="1600" b="1" dirty="0" smtClean="0">
                    <a:solidFill>
                      <a:srgbClr val="990033"/>
                    </a:solidFill>
                  </a:rPr>
                  <a:t>mg/ml</a:t>
                </a:r>
                <a:endParaRPr lang="ru-RU" altLang="ru-RU" sz="1600" b="1" dirty="0">
                  <a:solidFill>
                    <a:srgbClr val="990033"/>
                  </a:solidFill>
                </a:endParaRPr>
              </a:p>
            </p:txBody>
          </p:sp>
          <p:sp>
            <p:nvSpPr>
              <p:cNvPr id="13" name="Rectangle 65"/>
              <p:cNvSpPr>
                <a:spLocks noChangeArrowheads="1"/>
              </p:cNvSpPr>
              <p:nvPr/>
            </p:nvSpPr>
            <p:spPr bwMode="auto">
              <a:xfrm>
                <a:off x="7116791" y="1988840"/>
                <a:ext cx="2746008" cy="61555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Non-soluble</a:t>
                </a:r>
                <a:r>
                  <a:rPr lang="ru-RU" altLang="ru-RU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</a:t>
                </a:r>
                <a:r>
                  <a:rPr lang="en-US" altLang="ru-RU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in water!!!!</a:t>
                </a:r>
                <a:endParaRPr lang="en-US" alt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ru-RU" sz="14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4" name="Text Box 68"/>
              <p:cNvSpPr txBox="1">
                <a:spLocks noChangeArrowheads="1"/>
              </p:cNvSpPr>
              <p:nvPr/>
            </p:nvSpPr>
            <p:spPr bwMode="auto">
              <a:xfrm>
                <a:off x="4125565" y="5229200"/>
                <a:ext cx="298767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altLang="ru-RU" sz="1600" b="1" dirty="0">
                    <a:solidFill>
                      <a:srgbClr val="004F8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tique Olive" pitchFamily="34" charset="0"/>
                    <a:cs typeface="+mn-cs"/>
                  </a:rPr>
                  <a:t>Cluster formation after </a:t>
                </a:r>
                <a:r>
                  <a:rPr lang="en-US" altLang="ru-RU" sz="1600" b="1" dirty="0" smtClean="0">
                    <a:solidFill>
                      <a:srgbClr val="004F8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tique Olive" pitchFamily="34" charset="0"/>
                    <a:cs typeface="+mn-cs"/>
                  </a:rPr>
                  <a:t>dissolution</a:t>
                </a:r>
              </a:p>
            </p:txBody>
          </p:sp>
          <p:sp>
            <p:nvSpPr>
              <p:cNvPr id="15" name="Text Box 70"/>
              <p:cNvSpPr txBox="1">
                <a:spLocks noChangeArrowheads="1"/>
              </p:cNvSpPr>
              <p:nvPr/>
            </p:nvSpPr>
            <p:spPr bwMode="auto">
              <a:xfrm>
                <a:off x="2136419" y="4863580"/>
                <a:ext cx="1152880" cy="360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D</a:t>
                </a:r>
                <a:r>
                  <a:rPr lang="ru-RU" altLang="ru-RU" b="1" dirty="0"/>
                  <a:t> = </a:t>
                </a:r>
                <a:r>
                  <a:rPr lang="en-US" altLang="ru-RU" b="1" dirty="0"/>
                  <a:t>1 </a:t>
                </a:r>
                <a:r>
                  <a:rPr lang="en-US" altLang="ru-RU" b="1" dirty="0" smtClean="0"/>
                  <a:t>nm</a:t>
                </a:r>
                <a:endParaRPr lang="ru-RU" altLang="ru-RU" b="1" dirty="0"/>
              </a:p>
            </p:txBody>
          </p:sp>
          <p:sp>
            <p:nvSpPr>
              <p:cNvPr id="16" name="Text Box 71"/>
              <p:cNvSpPr txBox="1">
                <a:spLocks noChangeArrowheads="1"/>
              </p:cNvSpPr>
              <p:nvPr/>
            </p:nvSpPr>
            <p:spPr bwMode="auto">
              <a:xfrm>
                <a:off x="4838435" y="4869160"/>
                <a:ext cx="1266693" cy="360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D</a:t>
                </a:r>
                <a:r>
                  <a:rPr lang="ru-RU" altLang="ru-RU" b="1" dirty="0"/>
                  <a:t> </a:t>
                </a:r>
                <a:r>
                  <a:rPr lang="en-US" altLang="ru-RU" b="1" dirty="0"/>
                  <a:t>&lt;</a:t>
                </a:r>
                <a:r>
                  <a:rPr lang="ru-RU" altLang="ru-RU" b="1" dirty="0"/>
                  <a:t> </a:t>
                </a:r>
                <a:r>
                  <a:rPr lang="en-US" altLang="ru-RU" b="1" dirty="0"/>
                  <a:t>500 </a:t>
                </a:r>
                <a:r>
                  <a:rPr lang="en-US" altLang="ru-RU" b="1" dirty="0" smtClean="0"/>
                  <a:t>nm</a:t>
                </a:r>
                <a:endParaRPr lang="ru-RU" altLang="ru-RU" b="1" dirty="0"/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3655772" y="6309320"/>
                <a:ext cx="60978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/>
                <a:r>
                  <a:rPr lang="en-US" sz="1200" b="1" dirty="0" err="1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M.V.Avdeev</a:t>
                </a:r>
                <a:r>
                  <a:rPr lang="en-US" sz="1200" b="1" dirty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1200" b="1" dirty="0" err="1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T.V.Tropin</a:t>
                </a:r>
                <a:r>
                  <a:rPr lang="en-US" sz="1200" b="1" dirty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1200" b="1" dirty="0" err="1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V.L.Aksenov</a:t>
                </a:r>
                <a:r>
                  <a:rPr lang="en-US" sz="1200" b="1" dirty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, “Models of cluster formation of fullerenes in solutions” </a:t>
                </a:r>
              </a:p>
              <a:p>
                <a:pPr algn="r" eaLnBrk="1" hangingPunct="1"/>
                <a:r>
                  <a:rPr lang="en-US" sz="1200" b="1" i="1" dirty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Rus. J. Phys. Chem. A </a:t>
                </a:r>
                <a:r>
                  <a:rPr lang="en-US" sz="1200" b="1" dirty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(2010</a:t>
                </a:r>
                <a:r>
                  <a:rPr lang="en-US" sz="1100" dirty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7182933" y="1229851"/>
                <a:ext cx="27460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1600" b="1" dirty="0">
                    <a:solidFill>
                      <a:srgbClr val="990033"/>
                    </a:solidFill>
                  </a:rPr>
                  <a:t>Highly polar solvents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1600" b="1" dirty="0">
                    <a:solidFill>
                      <a:srgbClr val="990033"/>
                    </a:solidFill>
                  </a:rPr>
                  <a:t>(</a:t>
                </a:r>
                <a:r>
                  <a:rPr lang="en-US" altLang="ru-RU" sz="1600" b="1" dirty="0" smtClean="0">
                    <a:solidFill>
                      <a:srgbClr val="990033"/>
                    </a:solidFill>
                  </a:rPr>
                  <a:t>alcohol,  water) </a:t>
                </a:r>
                <a:r>
                  <a:rPr lang="ru-RU" altLang="ru-RU" sz="1600" b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16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</a:t>
                </a:r>
                <a:r>
                  <a:rPr lang="ru-RU" altLang="ru-RU" sz="16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 =</a:t>
                </a:r>
                <a:r>
                  <a:rPr lang="en-US" altLang="ru-RU" sz="16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 </a:t>
                </a:r>
                <a:r>
                  <a:rPr lang="ru-RU" altLang="ru-RU" sz="16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82</a:t>
                </a:r>
                <a:r>
                  <a:rPr lang="ru-RU" altLang="ru-RU" sz="16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  <a:endParaRPr lang="en-US" altLang="ru-RU" sz="16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7031528" y="2492896"/>
                <a:ext cx="2836644" cy="2820311"/>
                <a:chOff x="7031528" y="2701276"/>
                <a:chExt cx="2836644" cy="2820311"/>
              </a:xfrm>
            </p:grpSpPr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7108" y="3416567"/>
                  <a:ext cx="914847" cy="919637"/>
                </a:xfrm>
                <a:prstGeom prst="rect">
                  <a:avLst/>
                </a:prstGeom>
              </p:spPr>
            </p:pic>
            <p:pic>
              <p:nvPicPr>
                <p:cNvPr id="99" name="Рисунок 9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493695">
                  <a:off x="7474186" y="3437181"/>
                  <a:ext cx="528457" cy="374076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9384435">
                  <a:off x="8691500" y="3241175"/>
                  <a:ext cx="528457" cy="374076"/>
                </a:xfrm>
                <a:prstGeom prst="rect">
                  <a:avLst/>
                </a:prstGeom>
              </p:spPr>
            </p:pic>
            <p:pic>
              <p:nvPicPr>
                <p:cNvPr id="102" name="Рисунок 10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147234">
                  <a:off x="8091487" y="4325907"/>
                  <a:ext cx="528457" cy="451269"/>
                </a:xfrm>
                <a:prstGeom prst="rect">
                  <a:avLst/>
                </a:prstGeom>
              </p:spPr>
            </p:pic>
            <p:pic>
              <p:nvPicPr>
                <p:cNvPr id="104" name="Рисунок 10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84246">
                  <a:off x="8575595" y="4210319"/>
                  <a:ext cx="528457" cy="374076"/>
                </a:xfrm>
                <a:prstGeom prst="rect">
                  <a:avLst/>
                </a:prstGeom>
              </p:spPr>
            </p:pic>
            <p:pic>
              <p:nvPicPr>
                <p:cNvPr id="105" name="Рисунок 10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939890">
                  <a:off x="8823493" y="3805744"/>
                  <a:ext cx="528457" cy="374076"/>
                </a:xfrm>
                <a:prstGeom prst="rect">
                  <a:avLst/>
                </a:prstGeom>
              </p:spPr>
            </p:pic>
            <p:pic>
              <p:nvPicPr>
                <p:cNvPr id="106" name="Рисунок 10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952494">
                  <a:off x="7920550" y="3041604"/>
                  <a:ext cx="528457" cy="374076"/>
                </a:xfrm>
                <a:prstGeom prst="rect">
                  <a:avLst/>
                </a:prstGeom>
              </p:spPr>
            </p:pic>
            <p:pic>
              <p:nvPicPr>
                <p:cNvPr id="103" name="Рисунок 10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740384">
                  <a:off x="7499751" y="4006502"/>
                  <a:ext cx="528457" cy="374076"/>
                </a:xfrm>
                <a:prstGeom prst="rect">
                  <a:avLst/>
                </a:prstGeom>
              </p:spPr>
            </p:pic>
            <p:pic>
              <p:nvPicPr>
                <p:cNvPr id="112" name="Рисунок 1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16701" y="4567469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15" name="Рисунок 11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4745" y="4691468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16" name="Рисунок 11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370838">
                  <a:off x="9146828" y="4420191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17" name="Рисунок 11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577905">
                  <a:off x="9375599" y="4188926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18" name="Рисунок 11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75599" y="3558093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19" name="Рисунок 11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9442675">
                  <a:off x="7632318" y="2791958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0" name="Рисунок 11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37500" y="2701276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1" name="Рисунок 12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741092">
                  <a:off x="9174071" y="2792335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2" name="Рисунок 12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752380">
                  <a:off x="9302938" y="3118928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3" name="Рисунок 12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911" y="3771997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4" name="Рисунок 12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974296">
                  <a:off x="7242283" y="4215135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5" name="Рисунок 12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14436">
                  <a:off x="8175988" y="4863580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6" name="Рисунок 12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14677" y="2795092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7" name="Рисунок 12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775" y="4934761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8" name="Рисунок 12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9069604">
                  <a:off x="7279681" y="4562577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8905" y="2988725"/>
                  <a:ext cx="294556" cy="294556"/>
                </a:xfrm>
                <a:prstGeom prst="rect">
                  <a:avLst/>
                </a:prstGeom>
              </p:spPr>
            </p:pic>
            <p:pic>
              <p:nvPicPr>
                <p:cNvPr id="130" name="Рисунок 12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1528" y="3391154"/>
                  <a:ext cx="294556" cy="294556"/>
                </a:xfrm>
                <a:prstGeom prst="rect">
                  <a:avLst/>
                </a:prstGeom>
              </p:spPr>
            </p:pic>
            <p:sp>
              <p:nvSpPr>
                <p:cNvPr id="131" name="TextBox 130"/>
                <p:cNvSpPr txBox="1"/>
                <p:nvPr/>
              </p:nvSpPr>
              <p:spPr>
                <a:xfrm>
                  <a:off x="9093601" y="4998367"/>
                  <a:ext cx="7745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</a:t>
                  </a:r>
                  <a:r>
                    <a:rPr lang="en-US" sz="2800" b="1" baseline="-25000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en-US" sz="28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</a:t>
                  </a:r>
                  <a:endParaRPr lang="ru-RU" sz="28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0" name="Text Box 2"/>
            <p:cNvSpPr txBox="1">
              <a:spLocks noChangeArrowheads="1"/>
            </p:cNvSpPr>
            <p:nvPr/>
          </p:nvSpPr>
          <p:spPr bwMode="auto">
            <a:xfrm>
              <a:off x="1558434" y="260648"/>
              <a:ext cx="6835852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8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Fullerenes in solutions and cluster formation</a:t>
              </a:r>
              <a:endParaRPr lang="en-US" alt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5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7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7646" y="-27384"/>
            <a:ext cx="10118139" cy="6966083"/>
            <a:chOff x="-127646" y="-27384"/>
            <a:chExt cx="10118139" cy="6966083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0" y="-27384"/>
              <a:ext cx="2392194" cy="6855460"/>
              <a:chOff x="0" y="29732"/>
              <a:chExt cx="2195736" cy="6855460"/>
            </a:xfrm>
          </p:grpSpPr>
          <p:pic>
            <p:nvPicPr>
              <p:cNvPr id="146" name="Рисунок 14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148" name="Рисунок 14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29732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150" name="Рисунок 14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145" name="Прямоугольник 144"/>
            <p:cNvSpPr/>
            <p:nvPr/>
          </p:nvSpPr>
          <p:spPr>
            <a:xfrm>
              <a:off x="-127646" y="26123"/>
              <a:ext cx="10018912" cy="6912576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4493" y="44720"/>
              <a:ext cx="9906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Fullerenes water solutions</a:t>
              </a:r>
              <a:endPara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6112006" y="6650089"/>
              <a:ext cx="378408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GB" sz="1100" b="1" dirty="0" err="1">
                  <a:solidFill>
                    <a:srgbClr val="800080"/>
                  </a:solidFill>
                  <a:latin typeface="+mj-lt"/>
                  <a:cs typeface="Times New Roman" pitchFamily="18" charset="0"/>
                </a:rPr>
                <a:t>G.V.Andrievsky</a:t>
              </a:r>
              <a:r>
                <a:rPr lang="en-GB" sz="1100" b="1" dirty="0" smtClean="0">
                  <a:solidFill>
                    <a:srgbClr val="800080"/>
                  </a:solidFill>
                  <a:latin typeface="+mj-lt"/>
                  <a:cs typeface="Times New Roman" pitchFamily="18" charset="0"/>
                </a:rPr>
                <a:t>, </a:t>
              </a:r>
              <a:r>
                <a:rPr lang="en-GB" sz="1100" b="1" dirty="0">
                  <a:solidFill>
                    <a:srgbClr val="800080"/>
                  </a:solidFill>
                  <a:latin typeface="+mj-lt"/>
                  <a:cs typeface="Times New Roman" pitchFamily="18" charset="0"/>
                </a:rPr>
                <a:t>et </a:t>
              </a:r>
              <a:r>
                <a:rPr lang="en-GB" sz="1100" b="1" dirty="0" smtClean="0">
                  <a:solidFill>
                    <a:srgbClr val="800080"/>
                  </a:solidFill>
                  <a:latin typeface="+mj-lt"/>
                  <a:cs typeface="Times New Roman" pitchFamily="18" charset="0"/>
                </a:rPr>
                <a:t>al. </a:t>
              </a:r>
              <a:r>
                <a:rPr lang="en-GB" sz="1100" b="1" i="1" dirty="0" smtClean="0">
                  <a:solidFill>
                    <a:srgbClr val="800080"/>
                  </a:solidFill>
                  <a:latin typeface="+mj-lt"/>
                  <a:cs typeface="Times New Roman" pitchFamily="18" charset="0"/>
                </a:rPr>
                <a:t>J</a:t>
              </a:r>
              <a:r>
                <a:rPr lang="en-GB" sz="1100" b="1" i="1" dirty="0">
                  <a:solidFill>
                    <a:srgbClr val="800080"/>
                  </a:solidFill>
                  <a:latin typeface="+mj-lt"/>
                  <a:cs typeface="Times New Roman" pitchFamily="18" charset="0"/>
                </a:rPr>
                <a:t>. Chem. Soc., Chem. </a:t>
              </a:r>
              <a:r>
                <a:rPr lang="en-GB" sz="1100" b="1" i="1" dirty="0" err="1">
                  <a:solidFill>
                    <a:srgbClr val="800080"/>
                  </a:solidFill>
                  <a:latin typeface="+mj-lt"/>
                  <a:cs typeface="Times New Roman" pitchFamily="18" charset="0"/>
                </a:rPr>
                <a:t>Commun</a:t>
              </a:r>
              <a:r>
                <a:rPr lang="en-GB" sz="1100" b="1" i="1" dirty="0">
                  <a:solidFill>
                    <a:srgbClr val="800080"/>
                  </a:solidFill>
                  <a:latin typeface="+mj-lt"/>
                  <a:cs typeface="Times New Roman" pitchFamily="18" charset="0"/>
                </a:rPr>
                <a:t>.</a:t>
              </a:r>
              <a:r>
                <a:rPr lang="en-GB" sz="1100" b="1" dirty="0">
                  <a:solidFill>
                    <a:srgbClr val="800080"/>
                  </a:solidFill>
                  <a:latin typeface="+mj-lt"/>
                  <a:cs typeface="Times New Roman" pitchFamily="18" charset="0"/>
                </a:rPr>
                <a:t> 1995</a:t>
              </a:r>
              <a:endParaRPr lang="en-US" sz="1100" b="1" dirty="0">
                <a:solidFill>
                  <a:srgbClr val="80008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1644998" y="1325959"/>
              <a:ext cx="26725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>
                  <a:solidFill>
                    <a:srgbClr val="990033"/>
                  </a:solidFill>
                  <a:latin typeface="Century Schoolbook"/>
                </a:rPr>
                <a:t>Via </a:t>
              </a:r>
              <a:r>
                <a:rPr lang="en-US" b="1" i="1" dirty="0" err="1" smtClean="0">
                  <a:solidFill>
                    <a:srgbClr val="990033"/>
                  </a:solidFill>
                  <a:latin typeface="Century Schoolbook"/>
                </a:rPr>
                <a:t>Solubilization</a:t>
              </a:r>
              <a:endParaRPr lang="ru-RU" b="1" i="1" dirty="0">
                <a:solidFill>
                  <a:srgbClr val="990033"/>
                </a:solidFill>
                <a:latin typeface="Century Schoolbook"/>
              </a:endParaRPr>
            </a:p>
          </p:txBody>
        </p:sp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129" y="4330235"/>
              <a:ext cx="2457450" cy="1857375"/>
            </a:xfrm>
            <a:prstGeom prst="rect">
              <a:avLst/>
            </a:prstGeom>
          </p:spPr>
        </p:pic>
        <p:pic>
          <p:nvPicPr>
            <p:cNvPr id="158" name="Рисунок 1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9" r="-1316"/>
            <a:stretch/>
          </p:blipFill>
          <p:spPr>
            <a:xfrm>
              <a:off x="632520" y="2040123"/>
              <a:ext cx="3835095" cy="1316869"/>
            </a:xfrm>
            <a:prstGeom prst="rect">
              <a:avLst/>
            </a:prstGeom>
          </p:spPr>
        </p:pic>
        <p:sp>
          <p:nvSpPr>
            <p:cNvPr id="159" name="Прямоугольник 158"/>
            <p:cNvSpPr/>
            <p:nvPr/>
          </p:nvSpPr>
          <p:spPr>
            <a:xfrm>
              <a:off x="1187456" y="6519284"/>
              <a:ext cx="283654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DE" sz="1100" b="1" dirty="0" err="1">
                  <a:solidFill>
                    <a:srgbClr val="800080"/>
                  </a:solidFill>
                </a:rPr>
                <a:t>Guldi</a:t>
              </a:r>
              <a:r>
                <a:rPr lang="de-DE" sz="1100" b="1" dirty="0">
                  <a:solidFill>
                    <a:srgbClr val="800080"/>
                  </a:solidFill>
                </a:rPr>
                <a:t>, D. </a:t>
              </a:r>
              <a:r>
                <a:rPr lang="de-DE" sz="1100" b="1" dirty="0" smtClean="0">
                  <a:solidFill>
                    <a:srgbClr val="800080"/>
                  </a:solidFill>
                </a:rPr>
                <a:t>M. et al. J</a:t>
              </a:r>
              <a:r>
                <a:rPr lang="de-DE" sz="1100" b="1" dirty="0">
                  <a:solidFill>
                    <a:srgbClr val="800080"/>
                  </a:solidFill>
                </a:rPr>
                <a:t>. Phys. Chem</a:t>
              </a:r>
              <a:r>
                <a:rPr lang="de-DE" sz="1100" b="1" dirty="0" smtClean="0">
                  <a:solidFill>
                    <a:srgbClr val="800080"/>
                  </a:solidFill>
                </a:rPr>
                <a:t>. (</a:t>
              </a:r>
              <a:r>
                <a:rPr lang="ru-RU" sz="1100" b="1" dirty="0" smtClean="0">
                  <a:solidFill>
                    <a:srgbClr val="800080"/>
                  </a:solidFill>
                </a:rPr>
                <a:t>1995</a:t>
              </a:r>
              <a:r>
                <a:rPr lang="en-US" sz="1100" b="1" dirty="0" smtClean="0">
                  <a:solidFill>
                    <a:srgbClr val="800080"/>
                  </a:solidFill>
                </a:rPr>
                <a:t>)</a:t>
              </a:r>
              <a:r>
                <a:rPr lang="ru-RU" sz="1100" b="1" dirty="0" smtClean="0">
                  <a:solidFill>
                    <a:srgbClr val="800080"/>
                  </a:solidFill>
                </a:rPr>
                <a:t> </a:t>
              </a:r>
              <a:r>
                <a:rPr lang="ru-RU" sz="1100" b="1" dirty="0">
                  <a:solidFill>
                    <a:srgbClr val="800080"/>
                  </a:solidFill>
                </a:rPr>
                <a:t>9380</a:t>
              </a:r>
            </a:p>
          </p:txBody>
        </p:sp>
        <p:sp>
          <p:nvSpPr>
            <p:cNvPr id="160" name="Text Box 496"/>
            <p:cNvSpPr txBox="1">
              <a:spLocks noChangeArrowheads="1"/>
            </p:cNvSpPr>
            <p:nvPr/>
          </p:nvSpPr>
          <p:spPr bwMode="auto">
            <a:xfrm>
              <a:off x="1794893" y="540290"/>
              <a:ext cx="237279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rgbClr val="004F8A"/>
                  </a:solidFill>
                  <a:latin typeface="Arial" charset="0"/>
                </a:rPr>
                <a:t>Modified </a:t>
              </a:r>
              <a:r>
                <a:rPr lang="en-US" sz="1600" b="1" dirty="0">
                  <a:solidFill>
                    <a:srgbClr val="004F8A"/>
                  </a:solidFill>
                  <a:latin typeface="Arial" charset="0"/>
                </a:rPr>
                <a:t>fullerene </a:t>
              </a:r>
            </a:p>
            <a:p>
              <a:pPr algn="ctr"/>
              <a:r>
                <a:rPr lang="en-US" sz="1600" b="1" dirty="0">
                  <a:solidFill>
                    <a:srgbClr val="004F8A"/>
                  </a:solidFill>
                  <a:latin typeface="Arial" charset="0"/>
                </a:rPr>
                <a:t>water dispersions</a:t>
              </a:r>
              <a:endParaRPr lang="ru-RU" sz="1600" b="1" dirty="0">
                <a:solidFill>
                  <a:srgbClr val="004F8A"/>
                </a:solidFill>
                <a:latin typeface="Arial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1149382" y="3793567"/>
              <a:ext cx="351558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990033"/>
                  </a:solidFill>
                  <a:latin typeface="Century Schoolbook"/>
                </a:rPr>
                <a:t>With </a:t>
              </a:r>
              <a:r>
                <a:rPr lang="en-US" b="1" i="1" dirty="0">
                  <a:solidFill>
                    <a:srgbClr val="990033"/>
                  </a:solidFill>
                  <a:latin typeface="Century Schoolbook"/>
                </a:rPr>
                <a:t>the Help </a:t>
              </a:r>
              <a:r>
                <a:rPr lang="en-US" b="1" i="1" dirty="0" smtClean="0">
                  <a:solidFill>
                    <a:srgbClr val="990033"/>
                  </a:solidFill>
                  <a:latin typeface="Century Schoolbook"/>
                </a:rPr>
                <a:t>of Covalent Modifications</a:t>
              </a:r>
              <a:endParaRPr lang="ru-RU" b="1" i="1" dirty="0">
                <a:solidFill>
                  <a:srgbClr val="990033"/>
                </a:solidFill>
                <a:latin typeface="Century Schoolbook"/>
              </a:endParaRPr>
            </a:p>
          </p:txBody>
        </p:sp>
        <p:cxnSp>
          <p:nvCxnSpPr>
            <p:cNvPr id="162" name="Прямая соединительная линия 161"/>
            <p:cNvCxnSpPr/>
            <p:nvPr/>
          </p:nvCxnSpPr>
          <p:spPr>
            <a:xfrm>
              <a:off x="4626620" y="1112237"/>
              <a:ext cx="0" cy="3763885"/>
            </a:xfrm>
            <a:prstGeom prst="line">
              <a:avLst/>
            </a:prstGeom>
            <a:ln w="28575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/>
            <p:nvPr/>
          </p:nvGrpSpPr>
          <p:grpSpPr>
            <a:xfrm>
              <a:off x="4425440" y="540290"/>
              <a:ext cx="5532714" cy="5523691"/>
              <a:chOff x="4425440" y="830568"/>
              <a:chExt cx="5532714" cy="5523691"/>
            </a:xfrm>
          </p:grpSpPr>
          <p:sp>
            <p:nvSpPr>
              <p:cNvPr id="78" name="Прямоугольник 77"/>
              <p:cNvSpPr/>
              <p:nvPr/>
            </p:nvSpPr>
            <p:spPr>
              <a:xfrm>
                <a:off x="6065261" y="1325959"/>
                <a:ext cx="32383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solidFill>
                      <a:srgbClr val="990033"/>
                    </a:solidFill>
                    <a:latin typeface="Century Schoolbook"/>
                  </a:rPr>
                  <a:t>Solvent </a:t>
                </a:r>
                <a:r>
                  <a:rPr lang="en-US" b="1" i="1" dirty="0">
                    <a:solidFill>
                      <a:srgbClr val="990033"/>
                    </a:solidFill>
                    <a:latin typeface="Century Schoolbook"/>
                  </a:rPr>
                  <a:t>exchange </a:t>
                </a:r>
                <a:r>
                  <a:rPr lang="en-US" b="1" i="1" dirty="0" smtClean="0">
                    <a:solidFill>
                      <a:srgbClr val="990033"/>
                    </a:solidFill>
                    <a:latin typeface="Century Schoolbook"/>
                  </a:rPr>
                  <a:t>method</a:t>
                </a:r>
                <a:endParaRPr lang="ru-RU" b="1" i="1" dirty="0">
                  <a:solidFill>
                    <a:srgbClr val="990033"/>
                  </a:solidFill>
                  <a:latin typeface="Century Schoolbook"/>
                </a:endParaRPr>
              </a:p>
            </p:txBody>
          </p:sp>
          <p:cxnSp>
            <p:nvCxnSpPr>
              <p:cNvPr id="4101" name="Прямая соединительная линия 4100"/>
              <p:cNvCxnSpPr/>
              <p:nvPr/>
            </p:nvCxnSpPr>
            <p:spPr>
              <a:xfrm flipH="1">
                <a:off x="5907865" y="4832651"/>
                <a:ext cx="1428485" cy="0"/>
              </a:xfrm>
              <a:prstGeom prst="line">
                <a:avLst/>
              </a:prstGeom>
              <a:ln w="381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 Box 171"/>
              <p:cNvSpPr txBox="1">
                <a:spLocks noChangeArrowheads="1"/>
              </p:cNvSpPr>
              <p:nvPr/>
            </p:nvSpPr>
            <p:spPr bwMode="auto">
              <a:xfrm>
                <a:off x="8146394" y="1820437"/>
                <a:ext cx="114928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ru-RU" sz="1600" b="1" dirty="0" smtClean="0"/>
                  <a:t>C</a:t>
                </a:r>
                <a:r>
                  <a:rPr lang="en-US" altLang="ru-RU" sz="1600" b="1" baseline="-25000" dirty="0" smtClean="0"/>
                  <a:t>60</a:t>
                </a:r>
                <a:r>
                  <a:rPr lang="en-US" altLang="ru-RU" sz="1600" b="1" dirty="0" smtClean="0"/>
                  <a:t>-toluene</a:t>
                </a:r>
                <a:endParaRPr lang="ru-RU" altLang="ru-RU" sz="1600" b="1" dirty="0"/>
              </a:p>
            </p:txBody>
          </p:sp>
          <p:grpSp>
            <p:nvGrpSpPr>
              <p:cNvPr id="114" name="Group 175"/>
              <p:cNvGrpSpPr>
                <a:grpSpLocks/>
              </p:cNvGrpSpPr>
              <p:nvPr/>
            </p:nvGrpSpPr>
            <p:grpSpPr bwMode="auto">
              <a:xfrm>
                <a:off x="8745355" y="2356908"/>
                <a:ext cx="962570" cy="1155041"/>
                <a:chOff x="2440" y="1253"/>
                <a:chExt cx="803" cy="887"/>
              </a:xfrm>
            </p:grpSpPr>
            <p:sp>
              <p:nvSpPr>
                <p:cNvPr id="127" name="Rectangle 168"/>
                <p:cNvSpPr>
                  <a:spLocks noChangeArrowheads="1"/>
                </p:cNvSpPr>
                <p:nvPr/>
              </p:nvSpPr>
              <p:spPr bwMode="auto">
                <a:xfrm>
                  <a:off x="2442" y="1468"/>
                  <a:ext cx="798" cy="672"/>
                </a:xfrm>
                <a:prstGeom prst="rect">
                  <a:avLst/>
                </a:prstGeom>
                <a:solidFill>
                  <a:srgbClr val="F4962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ru-RU" b="1" baseline="-25000" dirty="0"/>
                    <a:t>Fullerene </a:t>
                  </a:r>
                </a:p>
                <a:p>
                  <a:pPr algn="ctr"/>
                  <a:r>
                    <a:rPr lang="en-US" altLang="ru-RU" b="1" baseline="-25000" dirty="0"/>
                    <a:t>Water</a:t>
                  </a:r>
                </a:p>
                <a:p>
                  <a:pPr algn="ctr"/>
                  <a:r>
                    <a:rPr lang="en-US" altLang="ru-RU" b="1" baseline="-25000" dirty="0"/>
                    <a:t>solution</a:t>
                  </a:r>
                </a:p>
              </p:txBody>
            </p:sp>
            <p:sp>
              <p:nvSpPr>
                <p:cNvPr id="126" name="Line 167"/>
                <p:cNvSpPr>
                  <a:spLocks noChangeShapeType="1"/>
                </p:cNvSpPr>
                <p:nvPr/>
              </p:nvSpPr>
              <p:spPr bwMode="auto">
                <a:xfrm>
                  <a:off x="2440" y="1253"/>
                  <a:ext cx="1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Line 169"/>
                <p:cNvSpPr>
                  <a:spLocks noChangeShapeType="1"/>
                </p:cNvSpPr>
                <p:nvPr/>
              </p:nvSpPr>
              <p:spPr bwMode="auto">
                <a:xfrm>
                  <a:off x="3242" y="1253"/>
                  <a:ext cx="1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" name="Line 170"/>
              <p:cNvSpPr>
                <a:spLocks noChangeShapeType="1"/>
              </p:cNvSpPr>
              <p:nvPr/>
            </p:nvSpPr>
            <p:spPr bwMode="auto">
              <a:xfrm>
                <a:off x="8264820" y="3203241"/>
                <a:ext cx="360224" cy="0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7177585" y="1981879"/>
                <a:ext cx="1087235" cy="1375113"/>
                <a:chOff x="7177585" y="1820592"/>
                <a:chExt cx="1087235" cy="1375113"/>
              </a:xfrm>
            </p:grpSpPr>
            <p:sp>
              <p:nvSpPr>
                <p:cNvPr id="116" name="Line 158"/>
                <p:cNvSpPr>
                  <a:spLocks noChangeShapeType="1"/>
                </p:cNvSpPr>
                <p:nvPr/>
              </p:nvSpPr>
              <p:spPr bwMode="auto">
                <a:xfrm>
                  <a:off x="7177585" y="2070614"/>
                  <a:ext cx="1199" cy="11250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Rectangle 159"/>
                <p:cNvSpPr>
                  <a:spLocks noChangeArrowheads="1"/>
                </p:cNvSpPr>
                <p:nvPr/>
              </p:nvSpPr>
              <p:spPr bwMode="auto">
                <a:xfrm>
                  <a:off x="7177585" y="2445643"/>
                  <a:ext cx="956576" cy="750061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ru-RU" sz="2400"/>
                </a:p>
              </p:txBody>
            </p:sp>
            <p:sp>
              <p:nvSpPr>
                <p:cNvPr id="118" name="Rectangle 160"/>
                <p:cNvSpPr>
                  <a:spLocks noChangeArrowheads="1"/>
                </p:cNvSpPr>
                <p:nvPr/>
              </p:nvSpPr>
              <p:spPr bwMode="auto">
                <a:xfrm>
                  <a:off x="7177585" y="2320635"/>
                  <a:ext cx="956576" cy="149752"/>
                </a:xfrm>
                <a:prstGeom prst="rect">
                  <a:avLst/>
                </a:prstGeom>
                <a:solidFill>
                  <a:srgbClr val="A8007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19" name="Line 161"/>
                <p:cNvSpPr>
                  <a:spLocks noChangeShapeType="1"/>
                </p:cNvSpPr>
                <p:nvPr/>
              </p:nvSpPr>
              <p:spPr bwMode="auto">
                <a:xfrm>
                  <a:off x="8132961" y="2070612"/>
                  <a:ext cx="1199" cy="11250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7220126" y="2865077"/>
                  <a:ext cx="75639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 dirty="0"/>
                    <a:t>H</a:t>
                  </a:r>
                  <a:r>
                    <a:rPr lang="en-US" altLang="ru-RU" sz="1400" b="1" baseline="-25000" dirty="0"/>
                    <a:t>2</a:t>
                  </a:r>
                  <a:r>
                    <a:rPr lang="en-US" altLang="ru-RU" sz="1400" b="1" dirty="0"/>
                    <a:t>O</a:t>
                  </a:r>
                </a:p>
              </p:txBody>
            </p:sp>
            <p:sp>
              <p:nvSpPr>
                <p:cNvPr id="121" name="Line 163"/>
                <p:cNvSpPr>
                  <a:spLocks noChangeShapeType="1"/>
                </p:cNvSpPr>
                <p:nvPr/>
              </p:nvSpPr>
              <p:spPr bwMode="auto">
                <a:xfrm>
                  <a:off x="7550385" y="1820592"/>
                  <a:ext cx="105487" cy="937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7655872" y="1820594"/>
                  <a:ext cx="159429" cy="937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8027474" y="2070612"/>
                  <a:ext cx="237346" cy="31252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5" name="Text Box 173"/>
              <p:cNvSpPr txBox="1">
                <a:spLocks noChangeArrowheads="1"/>
              </p:cNvSpPr>
              <p:nvPr/>
            </p:nvSpPr>
            <p:spPr bwMode="auto">
              <a:xfrm>
                <a:off x="7184848" y="1643788"/>
                <a:ext cx="110991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ru-RU" sz="1600" b="1" dirty="0"/>
                  <a:t>ultrasound</a:t>
                </a:r>
                <a:endParaRPr lang="ru-RU" altLang="ru-RU" sz="1600" b="1" dirty="0"/>
              </a:p>
            </p:txBody>
          </p:sp>
          <p:sp>
            <p:nvSpPr>
              <p:cNvPr id="50" name="Text Box 72"/>
              <p:cNvSpPr txBox="1">
                <a:spLocks noChangeArrowheads="1"/>
              </p:cNvSpPr>
              <p:nvPr/>
            </p:nvSpPr>
            <p:spPr bwMode="auto">
              <a:xfrm>
                <a:off x="8883469" y="5257277"/>
                <a:ext cx="10746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ru-RU" sz="1400" b="1" dirty="0"/>
                  <a:t>D</a:t>
                </a:r>
                <a:r>
                  <a:rPr lang="ru-RU" altLang="ru-RU" sz="1400" b="1" dirty="0"/>
                  <a:t> </a:t>
                </a:r>
                <a:r>
                  <a:rPr lang="en-US" altLang="ru-RU" sz="1400" b="1" dirty="0" smtClean="0"/>
                  <a:t>~ </a:t>
                </a:r>
                <a:r>
                  <a:rPr lang="en-US" altLang="ru-RU" sz="1400" b="1" dirty="0"/>
                  <a:t>100 </a:t>
                </a:r>
                <a:r>
                  <a:rPr lang="en-US" altLang="ru-RU" sz="1400" b="1" dirty="0" smtClean="0"/>
                  <a:t>nm</a:t>
                </a:r>
                <a:endParaRPr lang="ru-RU" altLang="ru-RU" sz="1400" b="1" dirty="0"/>
              </a:p>
            </p:txBody>
          </p:sp>
          <p:sp>
            <p:nvSpPr>
              <p:cNvPr id="66" name="Text Box 69"/>
              <p:cNvSpPr txBox="1">
                <a:spLocks noChangeArrowheads="1"/>
              </p:cNvSpPr>
              <p:nvPr/>
            </p:nvSpPr>
            <p:spPr bwMode="auto">
              <a:xfrm>
                <a:off x="4425440" y="5261652"/>
                <a:ext cx="2667000" cy="109260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/>
              <a:extLst/>
            </p:spPr>
            <p:txBody>
              <a:bodyPr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altLang="ru-RU" sz="1300" b="1" dirty="0">
                    <a:solidFill>
                      <a:srgbClr val="004F8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tique Olive" pitchFamily="34" charset="0"/>
                    <a:cs typeface="+mn-cs"/>
                  </a:rPr>
                  <a:t>Stable colloidal (cluster) solutions with electrostatic stabilization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altLang="ru-RU" sz="1300" b="1" dirty="0" smtClean="0">
                    <a:solidFill>
                      <a:srgbClr val="004F8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tique Olive" pitchFamily="34" charset="0"/>
                    <a:cs typeface="+mn-cs"/>
                  </a:rPr>
                  <a:t>Wide </a:t>
                </a:r>
                <a:r>
                  <a:rPr lang="en-US" altLang="ru-RU" sz="1300" b="1" dirty="0">
                    <a:solidFill>
                      <a:srgbClr val="004F8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tique Olive" pitchFamily="34" charset="0"/>
                    <a:cs typeface="+mn-cs"/>
                  </a:rPr>
                  <a:t>prospects for biomedical applications</a:t>
                </a:r>
              </a:p>
            </p:txBody>
          </p:sp>
          <p:cxnSp>
            <p:nvCxnSpPr>
              <p:cNvPr id="4103" name="Прямая со стрелкой 4102"/>
              <p:cNvCxnSpPr/>
              <p:nvPr/>
            </p:nvCxnSpPr>
            <p:spPr>
              <a:xfrm>
                <a:off x="5907865" y="4803608"/>
                <a:ext cx="0" cy="392837"/>
              </a:xfrm>
              <a:prstGeom prst="straightConnector1">
                <a:avLst/>
              </a:prstGeom>
              <a:ln w="38100" cmpd="tri">
                <a:solidFill>
                  <a:srgbClr val="004F8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52"/>
              <p:cNvSpPr txBox="1">
                <a:spLocks noChangeArrowheads="1"/>
              </p:cNvSpPr>
              <p:nvPr/>
            </p:nvSpPr>
            <p:spPr bwMode="auto">
              <a:xfrm>
                <a:off x="8473180" y="5902068"/>
                <a:ext cx="1217256" cy="400110"/>
              </a:xfrm>
              <a:prstGeom prst="rect">
                <a:avLst/>
              </a:prstGeom>
              <a:noFill/>
              <a:ln w="9525">
                <a:solidFill>
                  <a:srgbClr val="990033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2000" b="1" i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FASnC</a:t>
                </a:r>
                <a:r>
                  <a:rPr lang="en-US" altLang="ru-RU" sz="2000" b="1" i="1" baseline="-25000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60</a:t>
                </a:r>
                <a:endParaRPr lang="ru-RU" altLang="ru-RU" sz="2000" b="1" i="1" baseline="-25000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0" name="Прямая со стрелкой 89"/>
              <p:cNvCxnSpPr/>
              <p:nvPr/>
            </p:nvCxnSpPr>
            <p:spPr bwMode="auto">
              <a:xfrm>
                <a:off x="8504432" y="5416661"/>
                <a:ext cx="379037" cy="402434"/>
              </a:xfrm>
              <a:prstGeom prst="straightConnector1">
                <a:avLst/>
              </a:prstGeom>
              <a:ln w="25400">
                <a:solidFill>
                  <a:srgbClr val="80008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44"/>
              <p:cNvGrpSpPr>
                <a:grpSpLocks/>
              </p:cNvGrpSpPr>
              <p:nvPr/>
            </p:nvGrpSpPr>
            <p:grpSpPr bwMode="auto">
              <a:xfrm>
                <a:off x="7412129" y="4029634"/>
                <a:ext cx="1449828" cy="1343245"/>
                <a:chOff x="4572" y="1389"/>
                <a:chExt cx="1379" cy="1378"/>
              </a:xfrm>
            </p:grpSpPr>
            <p:sp>
              <p:nvSpPr>
                <p:cNvPr id="30" name="Rectangle 45"/>
                <p:cNvSpPr>
                  <a:spLocks noChangeArrowheads="1"/>
                </p:cNvSpPr>
                <p:nvPr/>
              </p:nvSpPr>
              <p:spPr bwMode="auto">
                <a:xfrm>
                  <a:off x="4572" y="1389"/>
                  <a:ext cx="1360" cy="1360"/>
                </a:xfrm>
                <a:prstGeom prst="rect">
                  <a:avLst/>
                </a:prstGeom>
                <a:solidFill>
                  <a:srgbClr val="DFBE3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31" name="Group 46"/>
                <p:cNvGrpSpPr>
                  <a:grpSpLocks/>
                </p:cNvGrpSpPr>
                <p:nvPr/>
              </p:nvGrpSpPr>
              <p:grpSpPr bwMode="auto">
                <a:xfrm rot="-5400000">
                  <a:off x="5278" y="2134"/>
                  <a:ext cx="698" cy="568"/>
                  <a:chOff x="4572" y="3067"/>
                  <a:chExt cx="698" cy="568"/>
                </a:xfrm>
              </p:grpSpPr>
              <p:pic>
                <p:nvPicPr>
                  <p:cNvPr id="46" name="Picture 47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3" y="3067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7" name="Picture 48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72" y="3158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" name="Picture 49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34" y="3158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Picture 50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3" y="3294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2" name="Group 51"/>
                <p:cNvGrpSpPr>
                  <a:grpSpLocks/>
                </p:cNvGrpSpPr>
                <p:nvPr/>
              </p:nvGrpSpPr>
              <p:grpSpPr bwMode="auto">
                <a:xfrm>
                  <a:off x="5252" y="1389"/>
                  <a:ext cx="699" cy="613"/>
                  <a:chOff x="1396" y="3294"/>
                  <a:chExt cx="699" cy="613"/>
                </a:xfrm>
              </p:grpSpPr>
              <p:grpSp>
                <p:nvGrpSpPr>
                  <p:cNvPr id="40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396" y="3294"/>
                    <a:ext cx="699" cy="613"/>
                    <a:chOff x="1396" y="3294"/>
                    <a:chExt cx="699" cy="613"/>
                  </a:xfrm>
                </p:grpSpPr>
                <p:pic>
                  <p:nvPicPr>
                    <p:cNvPr id="42" name="Picture 5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23" y="3566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3" name="Picture 5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59" y="3430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4" name="Picture 5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7" y="3294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5" name="Picture 5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96" y="3385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4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2" y="3474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3" name="Group 58"/>
                <p:cNvGrpSpPr>
                  <a:grpSpLocks/>
                </p:cNvGrpSpPr>
                <p:nvPr/>
              </p:nvGrpSpPr>
              <p:grpSpPr bwMode="auto">
                <a:xfrm>
                  <a:off x="4572" y="1842"/>
                  <a:ext cx="789" cy="704"/>
                  <a:chOff x="1941" y="2523"/>
                  <a:chExt cx="789" cy="704"/>
                </a:xfrm>
              </p:grpSpPr>
              <p:pic>
                <p:nvPicPr>
                  <p:cNvPr id="34" name="Picture 59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32" y="2523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5" name="Picture 60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41" y="2704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6" name="Picture 61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68" y="2750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94" y="2704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" name="Picture 6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58" y="2523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9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31" y="2886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8841982" y="3482000"/>
                <a:ext cx="862346" cy="1880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H="1">
                <a:off x="8834399" y="3501008"/>
                <a:ext cx="869929" cy="5453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flipH="1">
                <a:off x="7417981" y="3501008"/>
                <a:ext cx="2286347" cy="537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 Box 496"/>
              <p:cNvSpPr txBox="1">
                <a:spLocks noChangeArrowheads="1"/>
              </p:cNvSpPr>
              <p:nvPr/>
            </p:nvSpPr>
            <p:spPr bwMode="auto">
              <a:xfrm>
                <a:off x="6576019" y="830568"/>
                <a:ext cx="247856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004F8A"/>
                    </a:solidFill>
                    <a:latin typeface="Arial" charset="0"/>
                  </a:rPr>
                  <a:t>Non-modified fullerene </a:t>
                </a:r>
              </a:p>
              <a:p>
                <a:pPr algn="ctr"/>
                <a:r>
                  <a:rPr lang="en-US" sz="1600" b="1" dirty="0">
                    <a:solidFill>
                      <a:srgbClr val="004F8A"/>
                    </a:solidFill>
                    <a:latin typeface="Arial" charset="0"/>
                  </a:rPr>
                  <a:t>water dispersions</a:t>
                </a:r>
                <a:endParaRPr lang="ru-RU" sz="1600" b="1" dirty="0">
                  <a:solidFill>
                    <a:srgbClr val="004F8A"/>
                  </a:solidFill>
                  <a:latin typeface="Arial" charset="0"/>
                </a:endParaRPr>
              </a:p>
            </p:txBody>
          </p:sp>
          <p:sp>
            <p:nvSpPr>
              <p:cNvPr id="106" name="TextBox 52"/>
              <p:cNvSpPr txBox="1">
                <a:spLocks noChangeArrowheads="1"/>
              </p:cNvSpPr>
              <p:nvPr/>
            </p:nvSpPr>
            <p:spPr bwMode="auto">
              <a:xfrm>
                <a:off x="7174246" y="5878034"/>
                <a:ext cx="1217256" cy="400110"/>
              </a:xfrm>
              <a:prstGeom prst="rect">
                <a:avLst/>
              </a:prstGeom>
              <a:noFill/>
              <a:ln w="9525">
                <a:solidFill>
                  <a:srgbClr val="990033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2000" b="1" i="1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FASnC</a:t>
                </a:r>
                <a:r>
                  <a:rPr lang="en-US" altLang="ru-RU" sz="2000" b="1" i="1" baseline="-25000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70</a:t>
                </a:r>
                <a:endParaRPr lang="ru-RU" altLang="ru-RU" sz="2000" b="1" i="1" baseline="-25000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9" name="Прямая со стрелкой 108"/>
              <p:cNvCxnSpPr/>
              <p:nvPr/>
            </p:nvCxnSpPr>
            <p:spPr bwMode="auto">
              <a:xfrm flipH="1">
                <a:off x="7880009" y="5442917"/>
                <a:ext cx="311661" cy="376178"/>
              </a:xfrm>
              <a:prstGeom prst="straightConnector1">
                <a:avLst/>
              </a:prstGeom>
              <a:ln w="25400">
                <a:solidFill>
                  <a:srgbClr val="80008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8" name="Picture 2" descr="G:\Jargalan's documents\2011 on\5 sar\Master thesis\C60Fullerenesolution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95748" y="2059213"/>
                <a:ext cx="1335406" cy="1060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" name="Picture 3" descr="G:\Jargalan's documents\2011 on\5 sar\Master thesis\FullereneWaterSolution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885532" y="3147186"/>
                <a:ext cx="1216916" cy="969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" name="Стрелка вправо 163"/>
              <p:cNvSpPr/>
              <p:nvPr/>
            </p:nvSpPr>
            <p:spPr>
              <a:xfrm rot="3004744">
                <a:off x="5816911" y="2775306"/>
                <a:ext cx="300167" cy="45019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Стрелка вправо 164"/>
              <p:cNvSpPr/>
              <p:nvPr/>
            </p:nvSpPr>
            <p:spPr>
              <a:xfrm rot="3004744">
                <a:off x="7070043" y="3807147"/>
                <a:ext cx="300167" cy="45019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6" name="Прямая со стрелкой 165"/>
              <p:cNvCxnSpPr/>
              <p:nvPr/>
            </p:nvCxnSpPr>
            <p:spPr>
              <a:xfrm flipH="1">
                <a:off x="6321096" y="2549160"/>
                <a:ext cx="771344" cy="0"/>
              </a:xfrm>
              <a:prstGeom prst="straightConnector1">
                <a:avLst/>
              </a:prstGeom>
              <a:ln w="19050">
                <a:solidFill>
                  <a:srgbClr val="66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6" name="Прямоугольник 225"/>
            <p:cNvSpPr/>
            <p:nvPr/>
          </p:nvSpPr>
          <p:spPr>
            <a:xfrm>
              <a:off x="4664968" y="6187610"/>
              <a:ext cx="39389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Reduction in aggregate size is required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6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8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6867" y="-34592"/>
            <a:ext cx="10045658" cy="6922448"/>
            <a:chOff x="-16867" y="-34592"/>
            <a:chExt cx="10045658" cy="6922448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-16867" y="2664"/>
              <a:ext cx="2378714" cy="6885192"/>
              <a:chOff x="0" y="0"/>
              <a:chExt cx="2195736" cy="6885192"/>
            </a:xfrm>
          </p:grpSpPr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107" name="Прямоугольник 106"/>
            <p:cNvSpPr/>
            <p:nvPr/>
          </p:nvSpPr>
          <p:spPr>
            <a:xfrm>
              <a:off x="15552" y="-27384"/>
              <a:ext cx="9906000" cy="6912576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92000">
                  <a:schemeClr val="bg1">
                    <a:alpha val="94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9" name="Rectangle 106"/>
            <p:cNvSpPr>
              <a:spLocks noChangeAspect="1" noChangeArrowheads="1"/>
            </p:cNvSpPr>
            <p:nvPr/>
          </p:nvSpPr>
          <p:spPr bwMode="auto">
            <a:xfrm>
              <a:off x="4545038" y="1030103"/>
              <a:ext cx="1633928" cy="2635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400" b="1" kern="0" dirty="0" smtClean="0">
                  <a:solidFill>
                    <a:srgbClr val="004F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Fullerene water solution </a:t>
              </a:r>
              <a:r>
                <a:rPr lang="en-US" sz="1400" b="1" i="1" kern="0" dirty="0" smtClean="0">
                  <a:solidFill>
                    <a:srgbClr val="004F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NMP/nC</a:t>
              </a:r>
              <a:r>
                <a:rPr lang="en-US" sz="1400" b="1" i="1" kern="0" baseline="-25000" dirty="0" smtClean="0">
                  <a:solidFill>
                    <a:srgbClr val="004F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  <a:endParaRPr lang="ru-RU" sz="1400" i="1" kern="0" baseline="-25000" dirty="0">
                <a:solidFill>
                  <a:srgbClr val="004F8A"/>
                </a:solidFill>
              </a:endParaRPr>
            </a:p>
          </p:txBody>
        </p:sp>
        <p:sp>
          <p:nvSpPr>
            <p:cNvPr id="20589" name="TextBox 5"/>
            <p:cNvSpPr txBox="1">
              <a:spLocks noChangeArrowheads="1"/>
            </p:cNvSpPr>
            <p:nvPr/>
          </p:nvSpPr>
          <p:spPr bwMode="auto">
            <a:xfrm>
              <a:off x="609278" y="5874621"/>
              <a:ext cx="880026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ru-RU" sz="15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Dilution of C</a:t>
              </a:r>
              <a:r>
                <a:rPr lang="en-US" altLang="ru-RU" sz="1500" b="1" baseline="-25000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60</a:t>
              </a:r>
              <a:r>
                <a:rPr lang="en-US" altLang="ru-RU" sz="15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/NMP system with water leads to </a:t>
              </a:r>
              <a:r>
                <a:rPr lang="en-US" altLang="ru-RU" sz="1500" b="1" dirty="0" smtClean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the decomposition </a:t>
              </a:r>
              <a:r>
                <a:rPr lang="en-US" altLang="ru-RU" sz="15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of clusters in </a:t>
              </a:r>
              <a:r>
                <a:rPr lang="en-US" altLang="ru-RU" sz="1500" b="1" dirty="0" smtClean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solutions. It is possible to regulate </a:t>
              </a:r>
              <a:r>
                <a:rPr lang="en-US" altLang="ru-RU" sz="15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the size of </a:t>
              </a:r>
              <a:r>
                <a:rPr lang="en-US" altLang="ru-RU" sz="1500" b="1" dirty="0" smtClean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fullerene aggregates in water!</a:t>
              </a:r>
              <a:endParaRPr lang="ru-RU" altLang="ru-RU" sz="1500" b="1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632520" y="-34592"/>
              <a:ext cx="8913850" cy="8309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Cluster reorganization in </a:t>
              </a:r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altLang="ru-RU" sz="2400" b="1" baseline="-250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60</a:t>
              </a:r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/NMP</a:t>
              </a:r>
              <a:r>
                <a:rPr lang="uk-UA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solution at water addition</a:t>
              </a:r>
              <a:r>
                <a:rPr lang="uk-UA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.</a:t>
              </a:r>
              <a:endParaRPr lang="ru-RU" alt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Fullerene water solution NMP/nC</a:t>
              </a:r>
              <a:r>
                <a:rPr lang="en-US" altLang="ru-RU" sz="2400" b="1" baseline="-250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60</a:t>
              </a:r>
              <a:r>
                <a:rPr lang="uk-UA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ru-RU" altLang="ru-RU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3" name="Прямоугольник 92"/>
            <p:cNvSpPr>
              <a:spLocks noChangeArrowheads="1"/>
            </p:cNvSpPr>
            <p:nvPr/>
          </p:nvSpPr>
          <p:spPr bwMode="auto">
            <a:xfrm>
              <a:off x="3101546" y="6453336"/>
              <a:ext cx="682406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O.A.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Kyzyma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T.</a:t>
              </a:r>
              <a:r>
                <a:rPr lang="ru-RU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Kyrey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M.V.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Avdeev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et al. </a:t>
              </a:r>
              <a:r>
                <a:rPr lang="ru-RU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Chem. Phys.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Lett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556(2013)178</a:t>
              </a:r>
              <a:endParaRPr lang="ru-RU" altLang="ru-RU" sz="11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err="1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Kyrey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err="1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Kyzyma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err="1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Avdeev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et al. Fullerenes 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Nanotubes Carbon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Nanostruc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20(2012)34</a:t>
              </a:r>
              <a:r>
                <a:rPr lang="en-US" altLang="ru-RU" sz="1100" b="1" dirty="0" smtClean="0">
                  <a:solidFill>
                    <a:srgbClr val="660066"/>
                  </a:solidFill>
                </a:rPr>
                <a:t>1</a:t>
              </a:r>
              <a:endParaRPr lang="ru-RU" altLang="ru-RU" sz="1100" dirty="0">
                <a:solidFill>
                  <a:srgbClr val="660066"/>
                </a:solidFill>
              </a:endParaRP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124495"/>
                </p:ext>
              </p:extLst>
            </p:nvPr>
          </p:nvGraphicFramePr>
          <p:xfrm>
            <a:off x="6385490" y="582381"/>
            <a:ext cx="3643301" cy="2539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8" name="Graph" r:id="rId4" imgW="4131360" imgH="2880000" progId="Origin50.Graph">
                    <p:embed/>
                  </p:oleObj>
                </mc:Choice>
                <mc:Fallback>
                  <p:oleObj name="Graph" r:id="rId4" imgW="4131360" imgH="2880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385490" y="582381"/>
                          <a:ext cx="3643301" cy="25399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5"/>
            <p:cNvSpPr>
              <a:spLocks noChangeAspect="1" noChangeArrowheads="1"/>
            </p:cNvSpPr>
            <p:nvPr/>
          </p:nvSpPr>
          <p:spPr bwMode="auto">
            <a:xfrm>
              <a:off x="175837" y="860654"/>
              <a:ext cx="2173331" cy="73866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ru-RU" sz="14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u</a:t>
              </a:r>
              <a:r>
                <a:rPr lang="en-US" altLang="ru-RU" sz="1400" b="1" kern="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naged</a:t>
              </a:r>
              <a:r>
                <a:rPr lang="en-US" altLang="ru-RU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</a:p>
            <a:p>
              <a:pPr algn="ctr">
                <a:defRPr/>
              </a:pPr>
              <a:r>
                <a:rPr lang="uk-UA" altLang="ru-RU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</a:t>
              </a:r>
              <a:r>
                <a:rPr lang="uk-UA" altLang="ru-RU" sz="1400" b="1" kern="0" baseline="-25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60</a:t>
              </a:r>
              <a:r>
                <a:rPr lang="uk-UA" altLang="ru-RU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/</a:t>
              </a:r>
              <a:r>
                <a:rPr lang="en-US" alt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N-</a:t>
              </a:r>
              <a:r>
                <a:rPr lang="en-US" altLang="ru-RU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methylpirrolidon</a:t>
              </a:r>
              <a:r>
                <a:rPr lang="en-US" alt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n-US" altLang="ru-RU" sz="1400" b="1" dirty="0" smtClean="0">
                  <a:latin typeface="+mn-lt"/>
                </a:rPr>
                <a:t>(</a:t>
              </a:r>
              <a:r>
                <a:rPr lang="en-US" altLang="ru-RU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NMP)</a:t>
              </a:r>
            </a:p>
          </p:txBody>
        </p:sp>
        <p:sp>
          <p:nvSpPr>
            <p:cNvPr id="135" name="TextBox 42"/>
            <p:cNvSpPr txBox="1">
              <a:spLocks noChangeArrowheads="1"/>
            </p:cNvSpPr>
            <p:nvPr/>
          </p:nvSpPr>
          <p:spPr bwMode="auto">
            <a:xfrm>
              <a:off x="8695591" y="753998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004F8A"/>
                  </a:solidFill>
                </a:rPr>
                <a:t>SANS</a:t>
              </a:r>
              <a:endParaRPr lang="ru-RU" altLang="ru-RU" b="1" dirty="0">
                <a:solidFill>
                  <a:srgbClr val="004F8A"/>
                </a:solidFill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9470439"/>
                </p:ext>
              </p:extLst>
            </p:nvPr>
          </p:nvGraphicFramePr>
          <p:xfrm>
            <a:off x="3232299" y="3356992"/>
            <a:ext cx="3304877" cy="2302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9" name="Graph" r:id="rId6" imgW="4129920" imgH="2877120" progId="Origin50.Graph">
                    <p:embed/>
                  </p:oleObj>
                </mc:Choice>
                <mc:Fallback>
                  <p:oleObj name="Graph" r:id="rId6" imgW="4129920" imgH="28771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299" y="3356992"/>
                          <a:ext cx="3304877" cy="230257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75" name="Group 7"/>
            <p:cNvGrpSpPr>
              <a:grpSpLocks noChangeAspect="1"/>
            </p:cNvGrpSpPr>
            <p:nvPr/>
          </p:nvGrpSpPr>
          <p:grpSpPr bwMode="auto">
            <a:xfrm>
              <a:off x="734419" y="1561718"/>
              <a:ext cx="1223913" cy="1189038"/>
              <a:chOff x="489" y="1525"/>
              <a:chExt cx="1379" cy="1384"/>
            </a:xfrm>
          </p:grpSpPr>
          <p:sp>
            <p:nvSpPr>
              <p:cNvPr id="81" name="Rectangle 8"/>
              <p:cNvSpPr>
                <a:spLocks noChangeAspect="1" noChangeArrowheads="1"/>
              </p:cNvSpPr>
              <p:nvPr/>
            </p:nvSpPr>
            <p:spPr bwMode="auto">
              <a:xfrm>
                <a:off x="508" y="1528"/>
                <a:ext cx="1358" cy="1360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kern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0646" name="Picture 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580" y="1888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7" name="Picture 10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188" y="2206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8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033" y="1933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9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916" y="1571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0" name="Picture 1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535" y="2432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1" name="Picture 14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489" y="1525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2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396" y="1570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3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2" y="1933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4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852" y="2251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5" name="Picture 1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170" y="2568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576" name="Группа 5"/>
            <p:cNvGrpSpPr>
              <a:grpSpLocks/>
            </p:cNvGrpSpPr>
            <p:nvPr/>
          </p:nvGrpSpPr>
          <p:grpSpPr bwMode="auto">
            <a:xfrm>
              <a:off x="2610768" y="1525206"/>
              <a:ext cx="1414406" cy="1381125"/>
              <a:chOff x="1907838" y="1316557"/>
              <a:chExt cx="1415120" cy="1380922"/>
            </a:xfrm>
          </p:grpSpPr>
          <p:sp>
            <p:nvSpPr>
              <p:cNvPr id="55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932663" y="1341109"/>
                <a:ext cx="1248405" cy="1190450"/>
              </a:xfrm>
              <a:prstGeom prst="rect">
                <a:avLst/>
              </a:prstGeom>
              <a:solidFill>
                <a:srgbClr val="DFBE3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kern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20" name="Group 79"/>
              <p:cNvGrpSpPr>
                <a:grpSpLocks noChangeAspect="1"/>
              </p:cNvGrpSpPr>
              <p:nvPr/>
            </p:nvGrpSpPr>
            <p:grpSpPr bwMode="auto">
              <a:xfrm>
                <a:off x="1907838" y="1316557"/>
                <a:ext cx="917063" cy="794758"/>
                <a:chOff x="4390" y="3022"/>
                <a:chExt cx="1016" cy="976"/>
              </a:xfrm>
            </p:grpSpPr>
            <p:grpSp>
              <p:nvGrpSpPr>
                <p:cNvPr id="20630" name="Group 80"/>
                <p:cNvGrpSpPr>
                  <a:grpSpLocks noChangeAspect="1"/>
                </p:cNvGrpSpPr>
                <p:nvPr/>
              </p:nvGrpSpPr>
              <p:grpSpPr bwMode="auto">
                <a:xfrm>
                  <a:off x="4572" y="3022"/>
                  <a:ext cx="789" cy="794"/>
                  <a:chOff x="4572" y="3022"/>
                  <a:chExt cx="789" cy="794"/>
                </a:xfrm>
              </p:grpSpPr>
              <p:pic>
                <p:nvPicPr>
                  <p:cNvPr id="20636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62" y="3475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37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72" y="3339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38" name="Picture 83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25" y="3294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39" name="Picture 84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89" y="3430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0640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72" y="3022"/>
                    <a:ext cx="698" cy="568"/>
                    <a:chOff x="4572" y="3067"/>
                    <a:chExt cx="698" cy="568"/>
                  </a:xfrm>
                </p:grpSpPr>
                <p:pic>
                  <p:nvPicPr>
                    <p:cNvPr id="20641" name="Picture 8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53" y="3067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642" name="Picture 8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572" y="3158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643" name="Picture 8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34" y="3158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644" name="Picture 8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53" y="3294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pic>
              <p:nvPicPr>
                <p:cNvPr id="20631" name="Picture 90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390" y="3249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32" name="Picture 91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390" y="3475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33" name="Picture 92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526" y="3657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34" name="Picture 93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798" y="3657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35" name="Picture 94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5070" y="3566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0621" name="Picture 95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974673" y="2174244"/>
                <a:ext cx="308760" cy="298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2" name="Picture 96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807620" y="2213865"/>
                <a:ext cx="308760" cy="299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3" name="Picture 97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-5400000">
                <a:off x="2667700" y="2100298"/>
                <a:ext cx="293664" cy="313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4" name="Picture 98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-5400000">
                <a:off x="2876228" y="2021055"/>
                <a:ext cx="293664" cy="313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5" name="Picture 9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-5400000">
                <a:off x="2542122" y="2258784"/>
                <a:ext cx="293664" cy="313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6" name="Picture 100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932046" y="2372351"/>
                <a:ext cx="308760" cy="298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7" name="Picture 101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724669" y="2372351"/>
                <a:ext cx="308760" cy="298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556865" y="2539496"/>
                <a:ext cx="708382" cy="158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3198539" y="2056967"/>
                <a:ext cx="123888" cy="476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Line 104"/>
            <p:cNvSpPr>
              <a:spLocks noChangeAspect="1" noChangeShapeType="1"/>
            </p:cNvSpPr>
            <p:nvPr/>
          </p:nvSpPr>
          <p:spPr bwMode="auto">
            <a:xfrm rot="120000" flipV="1">
              <a:off x="3978605" y="2151425"/>
              <a:ext cx="539750" cy="2540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5"/>
            <p:cNvSpPr>
              <a:spLocks noChangeAspect="1" noChangeArrowheads="1"/>
            </p:cNvSpPr>
            <p:nvPr/>
          </p:nvSpPr>
          <p:spPr bwMode="auto">
            <a:xfrm>
              <a:off x="2504849" y="1216386"/>
              <a:ext cx="1354138" cy="26511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r>
                <a:rPr lang="en-US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aged C</a:t>
              </a:r>
              <a:r>
                <a:rPr lang="en-US" sz="1400" b="1" kern="0" baseline="-25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  <a:r>
                <a:rPr lang="en-US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/NMP</a:t>
              </a:r>
              <a:endParaRPr lang="ru-RU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107"/>
            <p:cNvSpPr txBox="1">
              <a:spLocks noChangeAspect="1" noChangeArrowheads="1"/>
            </p:cNvSpPr>
            <p:nvPr/>
          </p:nvSpPr>
          <p:spPr bwMode="auto">
            <a:xfrm>
              <a:off x="3834143" y="1722800"/>
              <a:ext cx="692150" cy="254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+Н</a:t>
              </a:r>
              <a:r>
                <a:rPr lang="ru-RU" altLang="ru-RU" sz="1400" b="1" kern="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" name="Line 109"/>
            <p:cNvSpPr>
              <a:spLocks noChangeAspect="1" noChangeShapeType="1"/>
            </p:cNvSpPr>
            <p:nvPr/>
          </p:nvSpPr>
          <p:spPr bwMode="auto">
            <a:xfrm rot="120000" flipV="1">
              <a:off x="2033918" y="2181587"/>
              <a:ext cx="539750" cy="2540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2" name="Text Box 95"/>
            <p:cNvSpPr txBox="1">
              <a:spLocks noChangeArrowheads="1"/>
            </p:cNvSpPr>
            <p:nvPr/>
          </p:nvSpPr>
          <p:spPr bwMode="auto">
            <a:xfrm>
              <a:off x="2057411" y="1780937"/>
              <a:ext cx="553357" cy="3077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400" b="1" kern="0" dirty="0" smtClean="0">
                  <a:solidFill>
                    <a:srgbClr val="000000"/>
                  </a:solidFill>
                </a:rPr>
                <a:t>time</a:t>
              </a:r>
              <a:endParaRPr lang="ru-RU" altLang="ru-RU" sz="14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AutoShape 50"/>
            <p:cNvSpPr>
              <a:spLocks noChangeAspect="1" noChangeArrowheads="1"/>
            </p:cNvSpPr>
            <p:nvPr/>
          </p:nvSpPr>
          <p:spPr bwMode="auto">
            <a:xfrm>
              <a:off x="2303793" y="1216387"/>
              <a:ext cx="4079875" cy="1660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kern="0" smtClean="0">
                <a:solidFill>
                  <a:srgbClr val="000000"/>
                </a:solidFill>
              </a:endParaRPr>
            </a:p>
          </p:txBody>
        </p:sp>
        <p:cxnSp>
          <p:nvCxnSpPr>
            <p:cNvPr id="20586" name="Прямая со стрелкой 16"/>
            <p:cNvCxnSpPr>
              <a:cxnSpLocks noChangeShapeType="1"/>
            </p:cNvCxnSpPr>
            <p:nvPr/>
          </p:nvCxnSpPr>
          <p:spPr bwMode="auto">
            <a:xfrm>
              <a:off x="3822251" y="2876168"/>
              <a:ext cx="586890" cy="581929"/>
            </a:xfrm>
            <a:prstGeom prst="straightConnector1">
              <a:avLst/>
            </a:prstGeom>
            <a:noFill/>
            <a:ln w="31750" algn="ctr">
              <a:solidFill>
                <a:srgbClr val="660066"/>
              </a:solidFill>
              <a:round/>
              <a:headEnd/>
              <a:tailEnd type="arrow" w="med" len="med"/>
            </a:ln>
          </p:spPr>
        </p:cxnSp>
        <p:cxnSp>
          <p:nvCxnSpPr>
            <p:cNvPr id="20588" name="Прямая со стрелкой 18"/>
            <p:cNvCxnSpPr>
              <a:cxnSpLocks noChangeShapeType="1"/>
            </p:cNvCxnSpPr>
            <p:nvPr/>
          </p:nvCxnSpPr>
          <p:spPr bwMode="auto">
            <a:xfrm>
              <a:off x="5909102" y="2215502"/>
              <a:ext cx="539728" cy="0"/>
            </a:xfrm>
            <a:prstGeom prst="straightConnector1">
              <a:avLst/>
            </a:prstGeom>
            <a:noFill/>
            <a:ln w="31750" algn="ctr">
              <a:solidFill>
                <a:srgbClr val="660066"/>
              </a:solidFill>
              <a:miter lim="800000"/>
              <a:headEnd/>
              <a:tailEnd type="arrow" w="med" len="med"/>
            </a:ln>
          </p:spPr>
        </p:cxnSp>
        <p:sp>
          <p:nvSpPr>
            <p:cNvPr id="28" name="TextBox 115"/>
            <p:cNvSpPr txBox="1">
              <a:spLocks noChangeArrowheads="1"/>
            </p:cNvSpPr>
            <p:nvPr/>
          </p:nvSpPr>
          <p:spPr bwMode="auto">
            <a:xfrm>
              <a:off x="4901784" y="3677715"/>
              <a:ext cx="171083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solidFill>
                    <a:srgbClr val="660066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D </a:t>
              </a:r>
              <a:r>
                <a:rPr lang="en-US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~</a:t>
              </a:r>
              <a:r>
                <a:rPr lang="uk-UA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100</a:t>
              </a:r>
              <a:r>
                <a:rPr lang="en-US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 nm</a:t>
              </a:r>
              <a:endParaRPr lang="ru-RU" altLang="ru-RU" sz="1400" b="1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538618" y="3824650"/>
              <a:ext cx="185737" cy="3683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kern="0" smtClean="0">
                <a:solidFill>
                  <a:srgbClr val="000000"/>
                </a:solidFill>
              </a:endParaRPr>
            </a:p>
          </p:txBody>
        </p:sp>
        <p:cxnSp>
          <p:nvCxnSpPr>
            <p:cNvPr id="20595" name="Прямая со стрелкой 22"/>
            <p:cNvCxnSpPr>
              <a:cxnSpLocks noChangeShapeType="1"/>
            </p:cNvCxnSpPr>
            <p:nvPr/>
          </p:nvCxnSpPr>
          <p:spPr bwMode="auto">
            <a:xfrm>
              <a:off x="6042755" y="2876168"/>
              <a:ext cx="675890" cy="438278"/>
            </a:xfrm>
            <a:prstGeom prst="straightConnector1">
              <a:avLst/>
            </a:prstGeom>
            <a:noFill/>
            <a:ln w="31750" algn="ctr">
              <a:solidFill>
                <a:srgbClr val="660066"/>
              </a:solidFill>
              <a:round/>
              <a:headEnd/>
              <a:tailEnd type="arrow" w="med" len="med"/>
            </a:ln>
          </p:spPr>
        </p:cxnSp>
        <p:grpSp>
          <p:nvGrpSpPr>
            <p:cNvPr id="113" name="Группа 112"/>
            <p:cNvGrpSpPr/>
            <p:nvPr/>
          </p:nvGrpSpPr>
          <p:grpSpPr>
            <a:xfrm>
              <a:off x="4656973" y="1534750"/>
              <a:ext cx="1385782" cy="1404514"/>
              <a:chOff x="14404788" y="3554686"/>
              <a:chExt cx="1401435" cy="1394700"/>
            </a:xfrm>
          </p:grpSpPr>
          <p:sp>
            <p:nvSpPr>
              <p:cNvPr id="11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4445548" y="3580961"/>
                <a:ext cx="1223964" cy="1195388"/>
              </a:xfrm>
              <a:prstGeom prst="rect">
                <a:avLst/>
              </a:prstGeom>
              <a:solidFill>
                <a:srgbClr val="EAD57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pic>
            <p:nvPicPr>
              <p:cNvPr id="115" name="Picture 55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404788" y="3739195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59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707868" y="3599501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6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561043" y="3619952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6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864250" y="3554686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63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635284" y="4266305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64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523452" y="4405791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65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442894" y="4266306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66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91595" y="3607563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67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16200000">
                <a:off x="14636139" y="3946028"/>
                <a:ext cx="295380" cy="30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68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16200000">
                <a:off x="14928559" y="4357654"/>
                <a:ext cx="295380" cy="30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" name="Picture 70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81247" y="4255754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Picture 7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02891" y="4457365"/>
                <a:ext cx="302739" cy="301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5683986" y="4300099"/>
                <a:ext cx="122237" cy="4778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pic>
            <p:nvPicPr>
              <p:cNvPr id="128" name="Picture 74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29877" y="4130388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7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21558" y="4616776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5056736" y="4790636"/>
                <a:ext cx="695326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0569952"/>
                </p:ext>
              </p:extLst>
            </p:nvPr>
          </p:nvGraphicFramePr>
          <p:xfrm>
            <a:off x="6548234" y="3356992"/>
            <a:ext cx="3301310" cy="2301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0" name="Graph" r:id="rId17" imgW="4131360" imgH="2880000" progId="Origin50.Graph">
                    <p:embed/>
                  </p:oleObj>
                </mc:Choice>
                <mc:Fallback>
                  <p:oleObj name="Graph" r:id="rId17" imgW="4131360" imgH="28800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8234" y="3356992"/>
                          <a:ext cx="3301310" cy="2301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" name="TextBox 118"/>
            <p:cNvSpPr txBox="1">
              <a:spLocks noChangeArrowheads="1"/>
            </p:cNvSpPr>
            <p:nvPr/>
          </p:nvSpPr>
          <p:spPr bwMode="auto">
            <a:xfrm>
              <a:off x="8612977" y="1157323"/>
              <a:ext cx="1173345" cy="2480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lIns="117308" tIns="58654" rIns="117308" bIns="58654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D</a:t>
              </a:r>
              <a:r>
                <a:rPr lang="ru-RU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&lt;</a:t>
              </a:r>
              <a:r>
                <a:rPr lang="ru-RU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600" b="1" dirty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30 </a:t>
              </a:r>
              <a:r>
                <a:rPr lang="en-US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nm</a:t>
              </a:r>
              <a:endParaRPr lang="ru-RU" sz="1600" dirty="0">
                <a:solidFill>
                  <a:srgbClr val="660066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7" name="TextBox 42"/>
            <p:cNvSpPr txBox="1">
              <a:spLocks noChangeArrowheads="1"/>
            </p:cNvSpPr>
            <p:nvPr/>
          </p:nvSpPr>
          <p:spPr bwMode="auto">
            <a:xfrm>
              <a:off x="3946629" y="3573016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004F8A"/>
                  </a:solidFill>
                </a:rPr>
                <a:t>DLS</a:t>
              </a:r>
              <a:endParaRPr lang="ru-RU" altLang="ru-RU" b="1" dirty="0">
                <a:solidFill>
                  <a:srgbClr val="004F8A"/>
                </a:solidFill>
              </a:endParaRPr>
            </a:p>
          </p:txBody>
        </p:sp>
        <p:sp>
          <p:nvSpPr>
            <p:cNvPr id="138" name="TextBox 48"/>
            <p:cNvSpPr txBox="1">
              <a:spLocks noChangeArrowheads="1"/>
            </p:cNvSpPr>
            <p:nvPr/>
          </p:nvSpPr>
          <p:spPr bwMode="auto">
            <a:xfrm>
              <a:off x="4632918" y="2984072"/>
              <a:ext cx="1420774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 dirty="0" smtClean="0"/>
                <a:t>NMP</a:t>
              </a:r>
              <a:r>
                <a:rPr lang="uk-UA" altLang="ru-RU" sz="1200" b="1" dirty="0" smtClean="0"/>
                <a:t> </a:t>
              </a:r>
              <a:r>
                <a:rPr lang="en-US" altLang="ru-RU" sz="1200" b="1" dirty="0" smtClean="0"/>
                <a:t>&lt; 0</a:t>
              </a:r>
              <a:r>
                <a:rPr lang="uk-UA" altLang="ru-RU" sz="1200" b="1" dirty="0"/>
                <a:t>,</a:t>
              </a:r>
              <a:r>
                <a:rPr lang="en-US" altLang="ru-RU" sz="1200" b="1" dirty="0" smtClean="0"/>
                <a:t>005 </a:t>
              </a:r>
              <a:r>
                <a:rPr lang="en-US" altLang="ru-RU" sz="1200" b="1" dirty="0" err="1" smtClean="0"/>
                <a:t>vol</a:t>
              </a:r>
              <a:r>
                <a:rPr lang="ru-RU" altLang="ru-RU" sz="1200" b="1" dirty="0" smtClean="0"/>
                <a:t>.</a:t>
              </a:r>
              <a:r>
                <a:rPr lang="en-US" altLang="ru-RU" sz="1200" b="1" dirty="0"/>
                <a:t>% </a:t>
              </a:r>
              <a:endParaRPr lang="ru-RU" altLang="ru-RU" sz="1200" b="1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991513" y="2696296"/>
              <a:ext cx="355015" cy="2994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15"/>
            <p:cNvSpPr txBox="1">
              <a:spLocks noChangeArrowheads="1"/>
            </p:cNvSpPr>
            <p:nvPr/>
          </p:nvSpPr>
          <p:spPr bwMode="auto">
            <a:xfrm>
              <a:off x="7952628" y="3725268"/>
              <a:ext cx="171083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solidFill>
                    <a:srgbClr val="660066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D </a:t>
              </a:r>
              <a:r>
                <a:rPr lang="en-US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~</a:t>
              </a:r>
              <a:r>
                <a:rPr lang="ru-RU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nm</a:t>
              </a:r>
              <a:endParaRPr lang="ru-RU" altLang="ru-RU" sz="1400" b="1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Line 104"/>
            <p:cNvSpPr>
              <a:spLocks noChangeAspect="1" noChangeShapeType="1"/>
            </p:cNvSpPr>
            <p:nvPr/>
          </p:nvSpPr>
          <p:spPr bwMode="auto">
            <a:xfrm rot="120000" flipV="1">
              <a:off x="5889383" y="4518531"/>
              <a:ext cx="539750" cy="2540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08" name="Text Box 107"/>
            <p:cNvSpPr txBox="1">
              <a:spLocks noChangeAspect="1" noChangeArrowheads="1"/>
            </p:cNvSpPr>
            <p:nvPr/>
          </p:nvSpPr>
          <p:spPr bwMode="auto">
            <a:xfrm>
              <a:off x="5772204" y="4095258"/>
              <a:ext cx="692150" cy="254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+Н</a:t>
              </a:r>
              <a:r>
                <a:rPr lang="ru-RU" altLang="ru-RU" sz="1400" b="1" kern="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0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01019" y="3480977"/>
              <a:ext cx="2272047" cy="1820231"/>
              <a:chOff x="501019" y="3480977"/>
              <a:chExt cx="2272047" cy="1820231"/>
            </a:xfrm>
          </p:grpSpPr>
          <p:pic>
            <p:nvPicPr>
              <p:cNvPr id="23635" name="Picture 83" descr="united_pict"/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82" b="54879"/>
              <a:stretch/>
            </p:blipFill>
            <p:spPr bwMode="auto">
              <a:xfrm>
                <a:off x="501019" y="3480977"/>
                <a:ext cx="2272047" cy="1678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554546" y="4941168"/>
                <a:ext cx="208103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992560" y="302889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</a:rPr>
                <a:t>C</a:t>
              </a:r>
              <a:r>
                <a:rPr lang="en-US" sz="2000" b="1" baseline="-25000" dirty="0" smtClean="0">
                  <a:solidFill>
                    <a:srgbClr val="660066"/>
                  </a:solidFill>
                </a:rPr>
                <a:t>60</a:t>
              </a:r>
              <a:endParaRPr lang="ru-RU" sz="2000" b="1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8470" y="5294831"/>
              <a:ext cx="21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ru-RU" sz="2000" b="1" dirty="0" smtClean="0">
                  <a:solidFill>
                    <a:srgbClr val="660066"/>
                  </a:solidFill>
                </a:rPr>
                <a:t>C</a:t>
              </a:r>
              <a:r>
                <a:rPr lang="en-US" altLang="ru-RU" sz="2000" b="1" baseline="-25000" dirty="0" smtClean="0">
                  <a:solidFill>
                    <a:srgbClr val="660066"/>
                  </a:solidFill>
                </a:rPr>
                <a:t>60</a:t>
              </a:r>
              <a:r>
                <a:rPr lang="en-US" altLang="ru-RU" sz="2000" b="1" dirty="0" smtClean="0">
                  <a:solidFill>
                    <a:srgbClr val="660066"/>
                  </a:solidFill>
                </a:rPr>
                <a:t> −NMP complex</a:t>
              </a:r>
              <a:endParaRPr lang="en-US" altLang="ru-RU" sz="2000" b="1" dirty="0">
                <a:solidFill>
                  <a:srgbClr val="660066"/>
                </a:solidFill>
              </a:endParaRPr>
            </a:p>
          </p:txBody>
        </p:sp>
        <p:sp>
          <p:nvSpPr>
            <p:cNvPr id="16" name="Левая фигурная скобка 15"/>
            <p:cNvSpPr/>
            <p:nvPr/>
          </p:nvSpPr>
          <p:spPr>
            <a:xfrm rot="16200000">
              <a:off x="1445193" y="4200563"/>
              <a:ext cx="322176" cy="1800200"/>
            </a:xfrm>
            <a:prstGeom prst="leftBrace">
              <a:avLst/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45811" y="3280922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</a:rPr>
                <a:t>NMP</a:t>
              </a:r>
              <a:endParaRPr lang="ru-RU" sz="2000" b="1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7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1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6867" y="-34592"/>
            <a:ext cx="10045658" cy="6922448"/>
            <a:chOff x="-16867" y="-34592"/>
            <a:chExt cx="10045658" cy="6922448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-16867" y="2664"/>
              <a:ext cx="2378714" cy="6885192"/>
              <a:chOff x="0" y="0"/>
              <a:chExt cx="2195736" cy="6885192"/>
            </a:xfrm>
          </p:grpSpPr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107" name="Прямоугольник 106"/>
            <p:cNvSpPr/>
            <p:nvPr/>
          </p:nvSpPr>
          <p:spPr>
            <a:xfrm>
              <a:off x="15552" y="-27384"/>
              <a:ext cx="9906000" cy="6912576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92000">
                  <a:schemeClr val="bg1">
                    <a:alpha val="94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sp>
          <p:nvSpPr>
            <p:cNvPr id="9" name="Rectangle 106"/>
            <p:cNvSpPr>
              <a:spLocks noChangeAspect="1" noChangeArrowheads="1"/>
            </p:cNvSpPr>
            <p:nvPr/>
          </p:nvSpPr>
          <p:spPr bwMode="auto">
            <a:xfrm>
              <a:off x="4545038" y="1030103"/>
              <a:ext cx="1633928" cy="2635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400" b="1" kern="0" dirty="0" smtClean="0">
                  <a:solidFill>
                    <a:srgbClr val="004F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Fullerene water solution </a:t>
              </a:r>
              <a:r>
                <a:rPr lang="en-US" sz="1400" b="1" i="1" kern="0" dirty="0" smtClean="0">
                  <a:solidFill>
                    <a:srgbClr val="004F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NMP/nC</a:t>
              </a:r>
              <a:r>
                <a:rPr lang="en-US" sz="1400" b="1" i="1" kern="0" baseline="-25000" dirty="0" smtClean="0">
                  <a:solidFill>
                    <a:srgbClr val="004F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  <a:endParaRPr lang="ru-RU" sz="1400" i="1" kern="0" baseline="-25000" dirty="0">
                <a:solidFill>
                  <a:srgbClr val="004F8A"/>
                </a:solidFill>
              </a:endParaRPr>
            </a:p>
          </p:txBody>
        </p:sp>
        <p:sp>
          <p:nvSpPr>
            <p:cNvPr id="20589" name="TextBox 5"/>
            <p:cNvSpPr txBox="1">
              <a:spLocks noChangeArrowheads="1"/>
            </p:cNvSpPr>
            <p:nvPr/>
          </p:nvSpPr>
          <p:spPr bwMode="auto">
            <a:xfrm>
              <a:off x="609278" y="5874621"/>
              <a:ext cx="880026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ru-RU" sz="15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Dilution of C</a:t>
              </a:r>
              <a:r>
                <a:rPr lang="en-US" altLang="ru-RU" sz="1500" b="1" baseline="-25000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60</a:t>
              </a:r>
              <a:r>
                <a:rPr lang="en-US" altLang="ru-RU" sz="15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/NMP system with water leads to the decomposition of clusters in </a:t>
              </a:r>
              <a:r>
                <a:rPr lang="en-US" altLang="ru-RU" sz="1500" b="1" dirty="0" smtClean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solutions. It is possible to regulate </a:t>
              </a:r>
              <a:r>
                <a:rPr lang="en-US" altLang="ru-RU" sz="1500" b="1" dirty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the size of fullerenes </a:t>
              </a:r>
              <a:r>
                <a:rPr lang="en-US" altLang="ru-RU" sz="1500" b="1" dirty="0" smtClean="0">
                  <a:solidFill>
                    <a:srgbClr val="990033"/>
                  </a:solidFill>
                  <a:latin typeface="Tahoma" pitchFamily="34" charset="0"/>
                  <a:cs typeface="Tahoma" pitchFamily="34" charset="0"/>
                </a:rPr>
                <a:t>aggregates in water!</a:t>
              </a:r>
              <a:endParaRPr lang="ru-RU" altLang="ru-RU" sz="1500" b="1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632520" y="-34592"/>
              <a:ext cx="8913850" cy="8309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Cluster reorganization in </a:t>
              </a:r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altLang="ru-RU" sz="2400" b="1" baseline="-250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60</a:t>
              </a:r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/NMP</a:t>
              </a:r>
              <a:r>
                <a:rPr lang="uk-UA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solution at water addition</a:t>
              </a:r>
              <a:r>
                <a:rPr lang="uk-UA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.</a:t>
              </a:r>
              <a:endParaRPr lang="ru-RU" alt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Preparation of fullerene water solution NMP/nC</a:t>
              </a:r>
              <a:r>
                <a:rPr lang="en-US" altLang="ru-RU" sz="2400" b="1" baseline="-250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60</a:t>
              </a:r>
              <a:r>
                <a:rPr lang="uk-UA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ru-RU" altLang="ru-RU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3" name="Прямоугольник 92"/>
            <p:cNvSpPr>
              <a:spLocks noChangeArrowheads="1"/>
            </p:cNvSpPr>
            <p:nvPr/>
          </p:nvSpPr>
          <p:spPr bwMode="auto">
            <a:xfrm>
              <a:off x="3101546" y="6453336"/>
              <a:ext cx="682406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O.A.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Kyzyma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T.</a:t>
              </a:r>
              <a:r>
                <a:rPr lang="ru-RU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Kyrey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M.V.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Avdeev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et al. </a:t>
              </a:r>
              <a:r>
                <a:rPr lang="ru-RU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Chem. Phys.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Lett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556(2013)178</a:t>
              </a:r>
              <a:endParaRPr lang="ru-RU" altLang="ru-RU" sz="11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err="1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Kyrey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err="1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Kyzyma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err="1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Avdeev</a:t>
              </a:r>
              <a:r>
                <a:rPr lang="uk-UA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et al. Fullerenes 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Nanotubes Carbon </a:t>
              </a:r>
              <a:r>
                <a:rPr lang="en-US" altLang="ru-RU" sz="11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Nanostruc</a:t>
              </a:r>
              <a:r>
                <a:rPr lang="en-US" altLang="ru-RU" sz="11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ru-RU" sz="11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20(2012)34</a:t>
              </a:r>
              <a:r>
                <a:rPr lang="en-US" altLang="ru-RU" sz="1100" b="1" dirty="0" smtClean="0">
                  <a:solidFill>
                    <a:srgbClr val="660066"/>
                  </a:solidFill>
                </a:rPr>
                <a:t>1</a:t>
              </a:r>
              <a:endParaRPr lang="ru-RU" altLang="ru-RU" sz="1100" dirty="0">
                <a:solidFill>
                  <a:srgbClr val="660066"/>
                </a:solidFill>
              </a:endParaRP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7922188"/>
                </p:ext>
              </p:extLst>
            </p:nvPr>
          </p:nvGraphicFramePr>
          <p:xfrm>
            <a:off x="6385490" y="582381"/>
            <a:ext cx="3643301" cy="2539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8" name="Graph" r:id="rId4" imgW="4131360" imgH="2880000" progId="Origin50.Graph">
                    <p:embed/>
                  </p:oleObj>
                </mc:Choice>
                <mc:Fallback>
                  <p:oleObj name="Graph" r:id="rId4" imgW="4131360" imgH="2880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385490" y="582381"/>
                          <a:ext cx="3643301" cy="25399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5"/>
            <p:cNvSpPr>
              <a:spLocks noChangeAspect="1" noChangeArrowheads="1"/>
            </p:cNvSpPr>
            <p:nvPr/>
          </p:nvSpPr>
          <p:spPr bwMode="auto">
            <a:xfrm>
              <a:off x="175837" y="860654"/>
              <a:ext cx="2173331" cy="73866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ru-RU" sz="14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u</a:t>
              </a:r>
              <a:r>
                <a:rPr lang="en-US" altLang="ru-RU" sz="1400" b="1" kern="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naged</a:t>
              </a:r>
              <a:r>
                <a:rPr lang="en-US" altLang="ru-RU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</a:p>
            <a:p>
              <a:pPr algn="ctr">
                <a:defRPr/>
              </a:pPr>
              <a:r>
                <a:rPr lang="uk-UA" altLang="ru-RU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</a:t>
              </a:r>
              <a:r>
                <a:rPr lang="uk-UA" altLang="ru-RU" sz="1400" b="1" kern="0" baseline="-25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60</a:t>
              </a:r>
              <a:r>
                <a:rPr lang="uk-UA" altLang="ru-RU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/</a:t>
              </a:r>
              <a:r>
                <a:rPr lang="en-US" alt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N-</a:t>
              </a:r>
              <a:r>
                <a:rPr lang="en-US" altLang="ru-RU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methylpirrolidon</a:t>
              </a:r>
              <a:r>
                <a:rPr lang="en-US" alt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n-US" altLang="ru-RU" sz="1400" b="1" dirty="0" smtClean="0">
                  <a:latin typeface="+mn-lt"/>
                </a:rPr>
                <a:t>(</a:t>
              </a:r>
              <a:r>
                <a:rPr lang="en-US" altLang="ru-RU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NMP)</a:t>
              </a:r>
            </a:p>
          </p:txBody>
        </p:sp>
        <p:sp>
          <p:nvSpPr>
            <p:cNvPr id="135" name="TextBox 42"/>
            <p:cNvSpPr txBox="1">
              <a:spLocks noChangeArrowheads="1"/>
            </p:cNvSpPr>
            <p:nvPr/>
          </p:nvSpPr>
          <p:spPr bwMode="auto">
            <a:xfrm>
              <a:off x="8695591" y="753998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004F8A"/>
                  </a:solidFill>
                </a:rPr>
                <a:t>SANS</a:t>
              </a:r>
              <a:endParaRPr lang="ru-RU" altLang="ru-RU" b="1" dirty="0">
                <a:solidFill>
                  <a:srgbClr val="004F8A"/>
                </a:solidFill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0674737"/>
                </p:ext>
              </p:extLst>
            </p:nvPr>
          </p:nvGraphicFramePr>
          <p:xfrm>
            <a:off x="3232299" y="3356992"/>
            <a:ext cx="3304877" cy="2302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9" name="Graph" r:id="rId6" imgW="4129920" imgH="2877120" progId="Origin50.Graph">
                    <p:embed/>
                  </p:oleObj>
                </mc:Choice>
                <mc:Fallback>
                  <p:oleObj name="Graph" r:id="rId6" imgW="4129920" imgH="28771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299" y="3356992"/>
                          <a:ext cx="3304877" cy="230257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75" name="Group 7"/>
            <p:cNvGrpSpPr>
              <a:grpSpLocks noChangeAspect="1"/>
            </p:cNvGrpSpPr>
            <p:nvPr/>
          </p:nvGrpSpPr>
          <p:grpSpPr bwMode="auto">
            <a:xfrm>
              <a:off x="734419" y="1561718"/>
              <a:ext cx="1223913" cy="1189038"/>
              <a:chOff x="489" y="1525"/>
              <a:chExt cx="1379" cy="1384"/>
            </a:xfrm>
          </p:grpSpPr>
          <p:sp>
            <p:nvSpPr>
              <p:cNvPr id="81" name="Rectangle 8"/>
              <p:cNvSpPr>
                <a:spLocks noChangeAspect="1" noChangeArrowheads="1"/>
              </p:cNvSpPr>
              <p:nvPr/>
            </p:nvSpPr>
            <p:spPr bwMode="auto">
              <a:xfrm>
                <a:off x="508" y="1528"/>
                <a:ext cx="1358" cy="1360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kern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0646" name="Picture 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580" y="1888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7" name="Picture 10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188" y="2206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8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033" y="1933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9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916" y="1571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0" name="Picture 1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535" y="2432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1" name="Picture 14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489" y="1525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2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396" y="1570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3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2" y="1933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4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852" y="2251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5" name="Picture 1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170" y="2568"/>
                <a:ext cx="33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576" name="Группа 5"/>
            <p:cNvGrpSpPr>
              <a:grpSpLocks/>
            </p:cNvGrpSpPr>
            <p:nvPr/>
          </p:nvGrpSpPr>
          <p:grpSpPr bwMode="auto">
            <a:xfrm>
              <a:off x="2610768" y="1525206"/>
              <a:ext cx="1414406" cy="1381125"/>
              <a:chOff x="1907838" y="1316557"/>
              <a:chExt cx="1415120" cy="1380922"/>
            </a:xfrm>
          </p:grpSpPr>
          <p:sp>
            <p:nvSpPr>
              <p:cNvPr id="55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932663" y="1341109"/>
                <a:ext cx="1248405" cy="1190450"/>
              </a:xfrm>
              <a:prstGeom prst="rect">
                <a:avLst/>
              </a:prstGeom>
              <a:solidFill>
                <a:srgbClr val="DFBE3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kern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20" name="Group 79"/>
              <p:cNvGrpSpPr>
                <a:grpSpLocks noChangeAspect="1"/>
              </p:cNvGrpSpPr>
              <p:nvPr/>
            </p:nvGrpSpPr>
            <p:grpSpPr bwMode="auto">
              <a:xfrm>
                <a:off x="1907838" y="1316557"/>
                <a:ext cx="917063" cy="794758"/>
                <a:chOff x="4390" y="3022"/>
                <a:chExt cx="1016" cy="976"/>
              </a:xfrm>
            </p:grpSpPr>
            <p:grpSp>
              <p:nvGrpSpPr>
                <p:cNvPr id="20630" name="Group 80"/>
                <p:cNvGrpSpPr>
                  <a:grpSpLocks noChangeAspect="1"/>
                </p:cNvGrpSpPr>
                <p:nvPr/>
              </p:nvGrpSpPr>
              <p:grpSpPr bwMode="auto">
                <a:xfrm>
                  <a:off x="4572" y="3022"/>
                  <a:ext cx="789" cy="794"/>
                  <a:chOff x="4572" y="3022"/>
                  <a:chExt cx="789" cy="794"/>
                </a:xfrm>
              </p:grpSpPr>
              <p:pic>
                <p:nvPicPr>
                  <p:cNvPr id="20636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62" y="3475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37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72" y="3339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38" name="Picture 83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25" y="3294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39" name="Picture 84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89" y="3430"/>
                    <a:ext cx="336" cy="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0640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72" y="3022"/>
                    <a:ext cx="698" cy="568"/>
                    <a:chOff x="4572" y="3067"/>
                    <a:chExt cx="698" cy="568"/>
                  </a:xfrm>
                </p:grpSpPr>
                <p:pic>
                  <p:nvPicPr>
                    <p:cNvPr id="20641" name="Picture 8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53" y="3067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642" name="Picture 8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572" y="3158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643" name="Picture 8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34" y="3158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644" name="Picture 8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grayscl/>
                      <a:biLevel thresh="5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53" y="3294"/>
                      <a:ext cx="336" cy="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pic>
              <p:nvPicPr>
                <p:cNvPr id="20631" name="Picture 90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390" y="3249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32" name="Picture 91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390" y="3475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33" name="Picture 92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526" y="3657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34" name="Picture 93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798" y="3657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35" name="Picture 94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5070" y="3566"/>
                  <a:ext cx="336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0621" name="Picture 95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974673" y="2174244"/>
                <a:ext cx="308760" cy="298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2" name="Picture 96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807620" y="2213865"/>
                <a:ext cx="308760" cy="299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3" name="Picture 97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-5400000">
                <a:off x="2667700" y="2100298"/>
                <a:ext cx="293664" cy="313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4" name="Picture 98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-5400000">
                <a:off x="2876228" y="2021055"/>
                <a:ext cx="293664" cy="313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5" name="Picture 9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-5400000">
                <a:off x="2542122" y="2258784"/>
                <a:ext cx="293664" cy="313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6" name="Picture 100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932046" y="2372351"/>
                <a:ext cx="308760" cy="298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7" name="Picture 101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724669" y="2372351"/>
                <a:ext cx="308760" cy="298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556865" y="2539496"/>
                <a:ext cx="708382" cy="158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3198539" y="2056967"/>
                <a:ext cx="123888" cy="476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Line 104"/>
            <p:cNvSpPr>
              <a:spLocks noChangeAspect="1" noChangeShapeType="1"/>
            </p:cNvSpPr>
            <p:nvPr/>
          </p:nvSpPr>
          <p:spPr bwMode="auto">
            <a:xfrm rot="120000" flipV="1">
              <a:off x="3978605" y="2151425"/>
              <a:ext cx="539750" cy="2540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5"/>
            <p:cNvSpPr>
              <a:spLocks noChangeAspect="1" noChangeArrowheads="1"/>
            </p:cNvSpPr>
            <p:nvPr/>
          </p:nvSpPr>
          <p:spPr bwMode="auto">
            <a:xfrm>
              <a:off x="2504849" y="1216386"/>
              <a:ext cx="1354138" cy="26511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r>
                <a:rPr lang="en-US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aged C</a:t>
              </a:r>
              <a:r>
                <a:rPr lang="en-US" sz="1400" b="1" kern="0" baseline="-25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  <a:r>
                <a:rPr lang="en-US" sz="1400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/NMP</a:t>
              </a:r>
              <a:endParaRPr lang="ru-RU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107"/>
            <p:cNvSpPr txBox="1">
              <a:spLocks noChangeAspect="1" noChangeArrowheads="1"/>
            </p:cNvSpPr>
            <p:nvPr/>
          </p:nvSpPr>
          <p:spPr bwMode="auto">
            <a:xfrm>
              <a:off x="3834143" y="1722800"/>
              <a:ext cx="692150" cy="254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+Н</a:t>
              </a:r>
              <a:r>
                <a:rPr lang="ru-RU" altLang="ru-RU" sz="1400" b="1" kern="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" name="Line 109"/>
            <p:cNvSpPr>
              <a:spLocks noChangeAspect="1" noChangeShapeType="1"/>
            </p:cNvSpPr>
            <p:nvPr/>
          </p:nvSpPr>
          <p:spPr bwMode="auto">
            <a:xfrm rot="120000" flipV="1">
              <a:off x="2033918" y="2181587"/>
              <a:ext cx="539750" cy="2540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2" name="Text Box 95"/>
            <p:cNvSpPr txBox="1">
              <a:spLocks noChangeArrowheads="1"/>
            </p:cNvSpPr>
            <p:nvPr/>
          </p:nvSpPr>
          <p:spPr bwMode="auto">
            <a:xfrm>
              <a:off x="2057411" y="1780937"/>
              <a:ext cx="553357" cy="3077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400" b="1" kern="0" dirty="0" smtClean="0">
                  <a:solidFill>
                    <a:srgbClr val="000000"/>
                  </a:solidFill>
                </a:rPr>
                <a:t>time</a:t>
              </a:r>
              <a:endParaRPr lang="ru-RU" altLang="ru-RU" sz="14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AutoShape 50"/>
            <p:cNvSpPr>
              <a:spLocks noChangeAspect="1" noChangeArrowheads="1"/>
            </p:cNvSpPr>
            <p:nvPr/>
          </p:nvSpPr>
          <p:spPr bwMode="auto">
            <a:xfrm>
              <a:off x="2303793" y="1216387"/>
              <a:ext cx="4079875" cy="1660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kern="0" smtClean="0">
                <a:solidFill>
                  <a:srgbClr val="000000"/>
                </a:solidFill>
              </a:endParaRPr>
            </a:p>
          </p:txBody>
        </p:sp>
        <p:cxnSp>
          <p:nvCxnSpPr>
            <p:cNvPr id="20586" name="Прямая со стрелкой 16"/>
            <p:cNvCxnSpPr>
              <a:cxnSpLocks noChangeShapeType="1"/>
            </p:cNvCxnSpPr>
            <p:nvPr/>
          </p:nvCxnSpPr>
          <p:spPr bwMode="auto">
            <a:xfrm>
              <a:off x="3822251" y="2876168"/>
              <a:ext cx="586890" cy="581929"/>
            </a:xfrm>
            <a:prstGeom prst="straightConnector1">
              <a:avLst/>
            </a:prstGeom>
            <a:noFill/>
            <a:ln w="31750" algn="ctr">
              <a:solidFill>
                <a:srgbClr val="660066"/>
              </a:solidFill>
              <a:round/>
              <a:headEnd/>
              <a:tailEnd type="arrow" w="med" len="med"/>
            </a:ln>
          </p:spPr>
        </p:cxnSp>
        <p:cxnSp>
          <p:nvCxnSpPr>
            <p:cNvPr id="20588" name="Прямая со стрелкой 18"/>
            <p:cNvCxnSpPr>
              <a:cxnSpLocks noChangeShapeType="1"/>
            </p:cNvCxnSpPr>
            <p:nvPr/>
          </p:nvCxnSpPr>
          <p:spPr bwMode="auto">
            <a:xfrm>
              <a:off x="5909102" y="2215502"/>
              <a:ext cx="539728" cy="0"/>
            </a:xfrm>
            <a:prstGeom prst="straightConnector1">
              <a:avLst/>
            </a:prstGeom>
            <a:noFill/>
            <a:ln w="31750" algn="ctr">
              <a:solidFill>
                <a:srgbClr val="660066"/>
              </a:solidFill>
              <a:miter lim="800000"/>
              <a:headEnd/>
              <a:tailEnd type="arrow" w="med" len="med"/>
            </a:ln>
          </p:spPr>
        </p:cxnSp>
        <p:sp>
          <p:nvSpPr>
            <p:cNvPr id="28" name="TextBox 115"/>
            <p:cNvSpPr txBox="1">
              <a:spLocks noChangeArrowheads="1"/>
            </p:cNvSpPr>
            <p:nvPr/>
          </p:nvSpPr>
          <p:spPr bwMode="auto">
            <a:xfrm>
              <a:off x="4901784" y="3677715"/>
              <a:ext cx="171083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solidFill>
                    <a:srgbClr val="660066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D </a:t>
              </a:r>
              <a:r>
                <a:rPr lang="en-US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~</a:t>
              </a:r>
              <a:r>
                <a:rPr lang="uk-UA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100</a:t>
              </a:r>
              <a:r>
                <a:rPr lang="en-US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 nm</a:t>
              </a:r>
              <a:endParaRPr lang="ru-RU" altLang="ru-RU" sz="1400" b="1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538618" y="3824650"/>
              <a:ext cx="185737" cy="3683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kern="0" smtClean="0">
                <a:solidFill>
                  <a:srgbClr val="000000"/>
                </a:solidFill>
              </a:endParaRPr>
            </a:p>
          </p:txBody>
        </p:sp>
        <p:cxnSp>
          <p:nvCxnSpPr>
            <p:cNvPr id="20595" name="Прямая со стрелкой 22"/>
            <p:cNvCxnSpPr>
              <a:cxnSpLocks noChangeShapeType="1"/>
            </p:cNvCxnSpPr>
            <p:nvPr/>
          </p:nvCxnSpPr>
          <p:spPr bwMode="auto">
            <a:xfrm>
              <a:off x="6042755" y="2876168"/>
              <a:ext cx="675890" cy="438278"/>
            </a:xfrm>
            <a:prstGeom prst="straightConnector1">
              <a:avLst/>
            </a:prstGeom>
            <a:noFill/>
            <a:ln w="31750" algn="ctr">
              <a:solidFill>
                <a:srgbClr val="660066"/>
              </a:solidFill>
              <a:round/>
              <a:headEnd/>
              <a:tailEnd type="arrow" w="med" len="med"/>
            </a:ln>
          </p:spPr>
        </p:cxnSp>
        <p:grpSp>
          <p:nvGrpSpPr>
            <p:cNvPr id="113" name="Группа 112"/>
            <p:cNvGrpSpPr/>
            <p:nvPr/>
          </p:nvGrpSpPr>
          <p:grpSpPr>
            <a:xfrm>
              <a:off x="4656973" y="1534750"/>
              <a:ext cx="1385782" cy="1404514"/>
              <a:chOff x="14404788" y="3554686"/>
              <a:chExt cx="1401435" cy="1394700"/>
            </a:xfrm>
          </p:grpSpPr>
          <p:sp>
            <p:nvSpPr>
              <p:cNvPr id="11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4445548" y="3580961"/>
                <a:ext cx="1223964" cy="1195388"/>
              </a:xfrm>
              <a:prstGeom prst="rect">
                <a:avLst/>
              </a:prstGeom>
              <a:solidFill>
                <a:srgbClr val="EAD57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pic>
            <p:nvPicPr>
              <p:cNvPr id="115" name="Picture 55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404788" y="3739195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59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707868" y="3599501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6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561043" y="3619952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6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864250" y="3554686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63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635284" y="4266305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64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523452" y="4405791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65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442894" y="4266306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66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91595" y="3607563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67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16200000">
                <a:off x="14636139" y="3946028"/>
                <a:ext cx="295380" cy="30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68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16200000">
                <a:off x="14928559" y="4357654"/>
                <a:ext cx="295380" cy="30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" name="Picture 70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81247" y="4255754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Picture 7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02891" y="4457365"/>
                <a:ext cx="302739" cy="301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5683986" y="4300099"/>
                <a:ext cx="122237" cy="4778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pic>
            <p:nvPicPr>
              <p:cNvPr id="128" name="Picture 74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29877" y="4130388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7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21558" y="4616776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5056736" y="4790636"/>
                <a:ext cx="695326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8518410"/>
                </p:ext>
              </p:extLst>
            </p:nvPr>
          </p:nvGraphicFramePr>
          <p:xfrm>
            <a:off x="6548234" y="3356992"/>
            <a:ext cx="3301310" cy="2301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0" name="Graph" r:id="rId17" imgW="4131360" imgH="2880000" progId="Origin50.Graph">
                    <p:embed/>
                  </p:oleObj>
                </mc:Choice>
                <mc:Fallback>
                  <p:oleObj name="Graph" r:id="rId17" imgW="4131360" imgH="28800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8234" y="3356992"/>
                          <a:ext cx="3301310" cy="2301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" name="TextBox 118"/>
            <p:cNvSpPr txBox="1">
              <a:spLocks noChangeArrowheads="1"/>
            </p:cNvSpPr>
            <p:nvPr/>
          </p:nvSpPr>
          <p:spPr bwMode="auto">
            <a:xfrm>
              <a:off x="8612977" y="1157323"/>
              <a:ext cx="1173345" cy="2480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lIns="117308" tIns="58654" rIns="117308" bIns="58654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D</a:t>
              </a:r>
              <a:r>
                <a:rPr lang="ru-RU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&lt;</a:t>
              </a:r>
              <a:r>
                <a:rPr lang="ru-RU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600" b="1" dirty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30 </a:t>
              </a:r>
              <a:r>
                <a:rPr lang="en-US" sz="1600" b="1" dirty="0" smtClean="0">
                  <a:solidFill>
                    <a:srgbClr val="660066"/>
                  </a:solidFill>
                  <a:effectLst/>
                  <a:latin typeface="Calibri"/>
                  <a:ea typeface="Times New Roman"/>
                  <a:cs typeface="Times New Roman"/>
                </a:rPr>
                <a:t>nm</a:t>
              </a:r>
              <a:endParaRPr lang="ru-RU" sz="1600" dirty="0">
                <a:solidFill>
                  <a:srgbClr val="660066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7" name="TextBox 42"/>
            <p:cNvSpPr txBox="1">
              <a:spLocks noChangeArrowheads="1"/>
            </p:cNvSpPr>
            <p:nvPr/>
          </p:nvSpPr>
          <p:spPr bwMode="auto">
            <a:xfrm>
              <a:off x="3946629" y="3573016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004F8A"/>
                  </a:solidFill>
                </a:rPr>
                <a:t>DLS</a:t>
              </a:r>
              <a:endParaRPr lang="ru-RU" altLang="ru-RU" b="1" dirty="0">
                <a:solidFill>
                  <a:srgbClr val="004F8A"/>
                </a:solidFill>
              </a:endParaRPr>
            </a:p>
          </p:txBody>
        </p:sp>
        <p:sp>
          <p:nvSpPr>
            <p:cNvPr id="138" name="TextBox 48"/>
            <p:cNvSpPr txBox="1">
              <a:spLocks noChangeArrowheads="1"/>
            </p:cNvSpPr>
            <p:nvPr/>
          </p:nvSpPr>
          <p:spPr bwMode="auto">
            <a:xfrm>
              <a:off x="4632918" y="2984072"/>
              <a:ext cx="1420774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 dirty="0" smtClean="0"/>
                <a:t>NMP</a:t>
              </a:r>
              <a:r>
                <a:rPr lang="uk-UA" altLang="ru-RU" sz="1200" b="1" dirty="0" smtClean="0"/>
                <a:t> </a:t>
              </a:r>
              <a:r>
                <a:rPr lang="en-US" altLang="ru-RU" sz="1200" b="1" dirty="0" smtClean="0"/>
                <a:t>&lt; 0</a:t>
              </a:r>
              <a:r>
                <a:rPr lang="uk-UA" altLang="ru-RU" sz="1200" b="1" dirty="0"/>
                <a:t>,</a:t>
              </a:r>
              <a:r>
                <a:rPr lang="en-US" altLang="ru-RU" sz="1200" b="1" dirty="0" smtClean="0"/>
                <a:t>005 </a:t>
              </a:r>
              <a:r>
                <a:rPr lang="en-US" altLang="ru-RU" sz="1200" b="1" dirty="0" err="1" smtClean="0"/>
                <a:t>vol</a:t>
              </a:r>
              <a:r>
                <a:rPr lang="ru-RU" altLang="ru-RU" sz="1200" b="1" dirty="0" smtClean="0"/>
                <a:t>.</a:t>
              </a:r>
              <a:r>
                <a:rPr lang="en-US" altLang="ru-RU" sz="1200" b="1" dirty="0"/>
                <a:t>% </a:t>
              </a:r>
              <a:endParaRPr lang="ru-RU" altLang="ru-RU" sz="1200" b="1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991513" y="2696296"/>
              <a:ext cx="355015" cy="2994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15"/>
            <p:cNvSpPr txBox="1">
              <a:spLocks noChangeArrowheads="1"/>
            </p:cNvSpPr>
            <p:nvPr/>
          </p:nvSpPr>
          <p:spPr bwMode="auto">
            <a:xfrm>
              <a:off x="7952628" y="3725268"/>
              <a:ext cx="171083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solidFill>
                    <a:srgbClr val="660066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D </a:t>
              </a:r>
              <a:r>
                <a:rPr lang="en-US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~</a:t>
              </a:r>
              <a:r>
                <a:rPr lang="ru-RU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altLang="ru-RU" sz="1400" b="1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nm</a:t>
              </a:r>
              <a:endParaRPr lang="ru-RU" altLang="ru-RU" sz="1400" b="1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Line 104"/>
            <p:cNvSpPr>
              <a:spLocks noChangeAspect="1" noChangeShapeType="1"/>
            </p:cNvSpPr>
            <p:nvPr/>
          </p:nvSpPr>
          <p:spPr bwMode="auto">
            <a:xfrm rot="120000" flipV="1">
              <a:off x="5889383" y="4518531"/>
              <a:ext cx="539750" cy="2540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08" name="Text Box 107"/>
            <p:cNvSpPr txBox="1">
              <a:spLocks noChangeAspect="1" noChangeArrowheads="1"/>
            </p:cNvSpPr>
            <p:nvPr/>
          </p:nvSpPr>
          <p:spPr bwMode="auto">
            <a:xfrm>
              <a:off x="5772204" y="4095258"/>
              <a:ext cx="692150" cy="254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+Н</a:t>
              </a:r>
              <a:r>
                <a:rPr lang="ru-RU" altLang="ru-RU" sz="1400" b="1" kern="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ru-RU" altLang="ru-RU" sz="1400" b="1" kern="0" dirty="0" smtClean="0">
                  <a:solidFill>
                    <a:srgbClr val="000000"/>
                  </a:solidFill>
                </a:rPr>
                <a:t>0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01019" y="3480977"/>
              <a:ext cx="2272047" cy="1820231"/>
              <a:chOff x="501019" y="3480977"/>
              <a:chExt cx="2272047" cy="1820231"/>
            </a:xfrm>
          </p:grpSpPr>
          <p:pic>
            <p:nvPicPr>
              <p:cNvPr id="23635" name="Picture 83" descr="united_pict"/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82" b="54879"/>
              <a:stretch/>
            </p:blipFill>
            <p:spPr bwMode="auto">
              <a:xfrm>
                <a:off x="501019" y="3480977"/>
                <a:ext cx="2272047" cy="1678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554546" y="4941168"/>
                <a:ext cx="208103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992560" y="302889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</a:rPr>
                <a:t>C</a:t>
              </a:r>
              <a:r>
                <a:rPr lang="en-US" sz="2000" b="1" baseline="-25000" dirty="0" smtClean="0">
                  <a:solidFill>
                    <a:srgbClr val="660066"/>
                  </a:solidFill>
                </a:rPr>
                <a:t>60</a:t>
              </a:r>
              <a:endParaRPr lang="ru-RU" sz="2000" b="1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8470" y="5294831"/>
              <a:ext cx="21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ru-RU" sz="2000" b="1" dirty="0" smtClean="0">
                  <a:solidFill>
                    <a:srgbClr val="660066"/>
                  </a:solidFill>
                </a:rPr>
                <a:t>C</a:t>
              </a:r>
              <a:r>
                <a:rPr lang="en-US" altLang="ru-RU" sz="2000" b="1" baseline="-25000" dirty="0" smtClean="0">
                  <a:solidFill>
                    <a:srgbClr val="660066"/>
                  </a:solidFill>
                </a:rPr>
                <a:t>60</a:t>
              </a:r>
              <a:r>
                <a:rPr lang="en-US" altLang="ru-RU" sz="2000" b="1" dirty="0" smtClean="0">
                  <a:solidFill>
                    <a:srgbClr val="660066"/>
                  </a:solidFill>
                </a:rPr>
                <a:t> −NMP complex</a:t>
              </a:r>
              <a:endParaRPr lang="en-US" altLang="ru-RU" sz="2000" b="1" dirty="0">
                <a:solidFill>
                  <a:srgbClr val="660066"/>
                </a:solidFill>
              </a:endParaRPr>
            </a:p>
          </p:txBody>
        </p:sp>
        <p:sp>
          <p:nvSpPr>
            <p:cNvPr id="16" name="Левая фигурная скобка 15"/>
            <p:cNvSpPr/>
            <p:nvPr/>
          </p:nvSpPr>
          <p:spPr>
            <a:xfrm rot="16200000">
              <a:off x="1445193" y="4200563"/>
              <a:ext cx="322176" cy="1800200"/>
            </a:xfrm>
            <a:prstGeom prst="leftBrace">
              <a:avLst/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45811" y="3280922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660066"/>
                  </a:solidFill>
                </a:rPr>
                <a:t>NMP</a:t>
              </a:r>
              <a:endParaRPr lang="ru-RU" sz="2000" b="1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1257146" y="2041207"/>
              <a:ext cx="7869673" cy="2677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990033"/>
              </a:solidFill>
            </a:ln>
          </p:spPr>
          <p:txBody>
            <a:bodyPr wrap="square">
              <a:spAutoFit/>
            </a:bodyPr>
            <a:lstStyle/>
            <a:p>
              <a:pPr marL="457200" lvl="3" indent="-457200">
                <a:buFont typeface="Wingdings" panose="05000000000000000000" pitchFamily="2" charset="2"/>
                <a:buChar char="Ø"/>
              </a:pPr>
              <a:endParaRPr lang="ru-RU" sz="2800" b="1" dirty="0" smtClean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457200" lvl="3" indent="-457200">
                <a:buFont typeface="Wingdings" panose="05000000000000000000" pitchFamily="2" charset="2"/>
                <a:buChar char="Ø"/>
              </a:pP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Method of regulation of the fullerene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aggregates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size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in </a:t>
              </a:r>
              <a:r>
                <a:rPr lang="en-US" sz="2800" b="1" dirty="0">
                  <a:solidFill>
                    <a:srgbClr val="7030A0"/>
                  </a:solidFill>
                  <a:latin typeface="Garamond" pitchFamily="18" charset="0"/>
                </a:rPr>
                <a:t>water </a:t>
              </a: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was developed.</a:t>
              </a:r>
              <a:endParaRPr lang="en-US" sz="2800" b="1" dirty="0">
                <a:solidFill>
                  <a:srgbClr val="7030A0"/>
                </a:solidFill>
                <a:latin typeface="Garamond" pitchFamily="18" charset="0"/>
              </a:endParaRPr>
            </a:p>
            <a:p>
              <a:pPr marL="457200" lvl="3" indent="-457200">
                <a:buFont typeface="Wingdings" panose="05000000000000000000" pitchFamily="2" charset="2"/>
                <a:buChar char="Ø"/>
              </a:pPr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Fullerene water solutions with small aggregate size (&lt; 30 nm) were obtained. </a:t>
              </a:r>
            </a:p>
            <a:p>
              <a:pPr marL="0" lvl="3"/>
              <a:r>
                <a:rPr lang="en-US" sz="2800" b="1" dirty="0" smtClean="0">
                  <a:solidFill>
                    <a:srgbClr val="7030A0"/>
                  </a:solidFill>
                  <a:latin typeface="Garamond" pitchFamily="18" charset="0"/>
                </a:rPr>
                <a:t> </a:t>
              </a:r>
              <a:endParaRPr lang="ru-RU" sz="2200" b="1" dirty="0" smtClean="0">
                <a:solidFill>
                  <a:srgbClr val="7030A0"/>
                </a:solidFill>
                <a:latin typeface="Garamond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7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8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5552" y="-27384"/>
            <a:ext cx="9906000" cy="6912576"/>
            <a:chOff x="-15552" y="-27384"/>
            <a:chExt cx="9906000" cy="6912576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0" y="0"/>
              <a:ext cx="2378714" cy="6885192"/>
              <a:chOff x="0" y="0"/>
              <a:chExt cx="2195736" cy="6885192"/>
            </a:xfrm>
          </p:grpSpPr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8645"/>
              <a:stretch/>
            </p:blipFill>
            <p:spPr>
              <a:xfrm>
                <a:off x="0" y="5157192"/>
                <a:ext cx="2152650" cy="1728000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3" r="1332"/>
              <a:stretch/>
            </p:blipFill>
            <p:spPr>
              <a:xfrm>
                <a:off x="0" y="3509230"/>
                <a:ext cx="1332000" cy="1647962"/>
              </a:xfrm>
              <a:prstGeom prst="rect">
                <a:avLst/>
              </a:prstGeom>
            </p:spPr>
          </p:pic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46" y="2196642"/>
                <a:ext cx="1394890" cy="1376374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51" b="1550"/>
              <a:stretch/>
            </p:blipFill>
            <p:spPr>
              <a:xfrm>
                <a:off x="527458" y="0"/>
                <a:ext cx="1065845" cy="936000"/>
              </a:xfrm>
              <a:prstGeom prst="rect">
                <a:avLst/>
              </a:prstGeom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6" r="1342"/>
              <a:stretch/>
            </p:blipFill>
            <p:spPr>
              <a:xfrm>
                <a:off x="0" y="1196752"/>
                <a:ext cx="1044000" cy="1201880"/>
              </a:xfrm>
              <a:prstGeom prst="rect">
                <a:avLst/>
              </a:prstGeom>
            </p:spPr>
          </p:pic>
        </p:grpSp>
        <p:sp>
          <p:nvSpPr>
            <p:cNvPr id="117" name="Прямоугольник 116"/>
            <p:cNvSpPr/>
            <p:nvPr/>
          </p:nvSpPr>
          <p:spPr>
            <a:xfrm>
              <a:off x="-15552" y="-27384"/>
              <a:ext cx="9906000" cy="6885192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85000">
                  <a:schemeClr val="bg1">
                    <a:alpha val="81000"/>
                  </a:schemeClr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990033"/>
                </a:solidFill>
              </a:endParaRPr>
            </a:p>
          </p:txBody>
        </p:sp>
        <p:pic>
          <p:nvPicPr>
            <p:cNvPr id="211" name="Рисунок 210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294" y="1424757"/>
              <a:ext cx="3732279" cy="294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4122889" y="3283034"/>
              <a:ext cx="185454" cy="288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4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Box 45"/>
            <p:cNvSpPr txBox="1">
              <a:spLocks noChangeArrowheads="1"/>
            </p:cNvSpPr>
            <p:nvPr/>
          </p:nvSpPr>
          <p:spPr bwMode="auto">
            <a:xfrm>
              <a:off x="1949972" y="2157574"/>
              <a:ext cx="992948" cy="298401"/>
            </a:xfrm>
            <a:prstGeom prst="rect">
              <a:avLst/>
            </a:prstGeom>
            <a:noFill/>
            <a:ln w="127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D ≤</a:t>
              </a:r>
              <a:r>
                <a:rPr lang="ru-RU" sz="1200" b="1" kern="1200" dirty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 150 </a:t>
              </a:r>
              <a:r>
                <a:rPr lang="en-US" sz="1200" b="1" kern="1200" dirty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nm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" t="2020" r="792" b="-1147"/>
            <a:stretch>
              <a:fillRect/>
            </a:stretch>
          </p:blipFill>
          <p:spPr bwMode="auto">
            <a:xfrm>
              <a:off x="279942" y="2561274"/>
              <a:ext cx="1335794" cy="1397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24" descr="tem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16" r="50000" b="4553"/>
            <a:stretch/>
          </p:blipFill>
          <p:spPr bwMode="auto">
            <a:xfrm>
              <a:off x="137299" y="933979"/>
              <a:ext cx="1478437" cy="153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" name="Группа 205"/>
            <p:cNvGrpSpPr/>
            <p:nvPr/>
          </p:nvGrpSpPr>
          <p:grpSpPr>
            <a:xfrm>
              <a:off x="5423849" y="522481"/>
              <a:ext cx="3128428" cy="2462793"/>
              <a:chOff x="3224808" y="950078"/>
              <a:chExt cx="3128428" cy="2462793"/>
            </a:xfrm>
          </p:grpSpPr>
          <p:pic>
            <p:nvPicPr>
              <p:cNvPr id="56" name="Рисунок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4808" y="950078"/>
                <a:ext cx="3128428" cy="2462793"/>
              </a:xfrm>
              <a:prstGeom prst="rect">
                <a:avLst/>
              </a:prstGeom>
            </p:spPr>
          </p:pic>
          <p:sp>
            <p:nvSpPr>
              <p:cNvPr id="57" name="TextBox 41"/>
              <p:cNvSpPr txBox="1">
                <a:spLocks noChangeArrowheads="1"/>
              </p:cNvSpPr>
              <p:nvPr/>
            </p:nvSpPr>
            <p:spPr bwMode="auto">
              <a:xfrm>
                <a:off x="3824473" y="1278532"/>
                <a:ext cx="507237" cy="2900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 lIns="117308" tIns="58654" rIns="117308" bIns="58654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kern="1200" dirty="0">
                    <a:solidFill>
                      <a:srgbClr val="004F8A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DLS</a:t>
                </a:r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1615991" y="2201519"/>
              <a:ext cx="322193" cy="262839"/>
            </a:xfrm>
            <a:prstGeom prst="line">
              <a:avLst/>
            </a:prstGeom>
            <a:ln w="25400">
              <a:solidFill>
                <a:srgbClr val="FF66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016209" y="3505179"/>
              <a:ext cx="926711" cy="335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solidFill>
                    <a:srgbClr val="FF6600"/>
                  </a:solidFill>
                  <a:ea typeface="Times New Roman"/>
                  <a:cs typeface="Times New Roman"/>
                </a:rPr>
                <a:t>Son/n </a:t>
              </a:r>
              <a:r>
                <a:rPr lang="en-US" sz="1200" b="1" i="1" kern="12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C</a:t>
              </a:r>
              <a:r>
                <a:rPr lang="en-US" sz="1200" b="1" i="1" kern="1200" baseline="-250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60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328675" y="4206662"/>
              <a:ext cx="2574122" cy="1967978"/>
              <a:chOff x="477745" y="5669165"/>
              <a:chExt cx="3279845" cy="2433320"/>
            </a:xfrm>
          </p:grpSpPr>
          <p:pic>
            <p:nvPicPr>
              <p:cNvPr id="52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745" y="5737914"/>
                <a:ext cx="3279845" cy="2364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44"/>
              <p:cNvSpPr txBox="1">
                <a:spLocks noChangeArrowheads="1"/>
              </p:cNvSpPr>
              <p:nvPr/>
            </p:nvSpPr>
            <p:spPr bwMode="auto">
              <a:xfrm>
                <a:off x="482852" y="5669165"/>
                <a:ext cx="510848" cy="400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kern="1200" dirty="0">
                    <a:solidFill>
                      <a:srgbClr val="004F8A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IR</a:t>
                </a:r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9" name="Прямая со стрелкой 18"/>
            <p:cNvCxnSpPr/>
            <p:nvPr/>
          </p:nvCxnSpPr>
          <p:spPr bwMode="auto">
            <a:xfrm flipV="1">
              <a:off x="1247830" y="4088796"/>
              <a:ext cx="1" cy="461464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24" descr="temp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" r="50342" b="52083"/>
            <a:stretch/>
          </p:blipFill>
          <p:spPr bwMode="auto">
            <a:xfrm>
              <a:off x="8087786" y="4353062"/>
              <a:ext cx="1681492" cy="173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Группа 22"/>
            <p:cNvGrpSpPr/>
            <p:nvPr/>
          </p:nvGrpSpPr>
          <p:grpSpPr>
            <a:xfrm>
              <a:off x="7158443" y="3113743"/>
              <a:ext cx="989440" cy="1023816"/>
              <a:chOff x="14404788" y="3554686"/>
              <a:chExt cx="1401435" cy="1394700"/>
            </a:xfrm>
          </p:grpSpPr>
          <p:sp>
            <p:nvSpPr>
              <p:cNvPr id="35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4445548" y="3580961"/>
                <a:ext cx="1223964" cy="1195388"/>
              </a:xfrm>
              <a:prstGeom prst="rect">
                <a:avLst/>
              </a:prstGeom>
              <a:solidFill>
                <a:srgbClr val="EAD57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pic>
            <p:nvPicPr>
              <p:cNvPr id="36" name="Picture 55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404788" y="3739195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59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707868" y="3599501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60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561043" y="3619952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61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864250" y="3554686"/>
                <a:ext cx="297293" cy="27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635284" y="4266305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4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523452" y="4405791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5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4442894" y="4266306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6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91595" y="3607563"/>
                <a:ext cx="297091" cy="278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7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16200000">
                <a:off x="14636139" y="3946028"/>
                <a:ext cx="295380" cy="30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68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 rot="16200000">
                <a:off x="14928559" y="4357654"/>
                <a:ext cx="295380" cy="30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70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81247" y="4255754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7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302891" y="4457365"/>
                <a:ext cx="302739" cy="301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5683986" y="4300099"/>
                <a:ext cx="122237" cy="4778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pic>
            <p:nvPicPr>
              <p:cNvPr id="49" name="Picture 74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29877" y="4130388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75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15221558" y="4616776"/>
                <a:ext cx="302739" cy="30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5056736" y="4790636"/>
                <a:ext cx="695326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4" name="TextBox 118"/>
            <p:cNvSpPr txBox="1">
              <a:spLocks noChangeArrowheads="1"/>
            </p:cNvSpPr>
            <p:nvPr/>
          </p:nvSpPr>
          <p:spPr bwMode="auto">
            <a:xfrm>
              <a:off x="7187220" y="2834320"/>
              <a:ext cx="921804" cy="2655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xtLst/>
          </p:spPr>
          <p:txBody>
            <a:bodyPr wrap="square" lIns="117308" tIns="58654" rIns="117308" bIns="58654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D</a:t>
              </a:r>
              <a:r>
                <a:rPr lang="ru-RU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&lt;</a:t>
              </a:r>
              <a:r>
                <a:rPr lang="ru-RU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200" b="1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200" b="1" dirty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30 nm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" name="Прямая со стрелкой 25"/>
            <p:cNvCxnSpPr>
              <a:cxnSpLocks noChangeShapeType="1"/>
            </p:cNvCxnSpPr>
            <p:nvPr/>
          </p:nvCxnSpPr>
          <p:spPr bwMode="auto">
            <a:xfrm flipH="1" flipV="1">
              <a:off x="6393160" y="3197375"/>
              <a:ext cx="725167" cy="40075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Прямая со стрелкой 26"/>
            <p:cNvCxnSpPr>
              <a:cxnSpLocks noChangeShapeType="1"/>
            </p:cNvCxnSpPr>
            <p:nvPr/>
          </p:nvCxnSpPr>
          <p:spPr bwMode="auto">
            <a:xfrm flipH="1">
              <a:off x="5889104" y="4028143"/>
              <a:ext cx="1135254" cy="427739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Прямая со стрелкой 27"/>
            <p:cNvCxnSpPr>
              <a:cxnSpLocks noChangeShapeType="1"/>
            </p:cNvCxnSpPr>
            <p:nvPr/>
          </p:nvCxnSpPr>
          <p:spPr bwMode="auto">
            <a:xfrm flipH="1">
              <a:off x="2233049" y="1850514"/>
              <a:ext cx="487" cy="282342"/>
            </a:xfrm>
            <a:prstGeom prst="straightConnector1">
              <a:avLst/>
            </a:prstGeom>
            <a:noFill/>
            <a:ln w="317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9" name="TextBox 61"/>
            <p:cNvSpPr txBox="1">
              <a:spLocks noChangeArrowheads="1"/>
            </p:cNvSpPr>
            <p:nvPr/>
          </p:nvSpPr>
          <p:spPr bwMode="auto">
            <a:xfrm>
              <a:off x="533148" y="592400"/>
              <a:ext cx="728119" cy="340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4F8A"/>
                  </a:solidFill>
                  <a:effectLst/>
                  <a:latin typeface="Calibri"/>
                  <a:ea typeface="Times New Roman"/>
                  <a:cs typeface="Times New Roman"/>
                </a:rPr>
                <a:t>AFM</a:t>
              </a:r>
              <a:endParaRPr lang="ru-RU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2268515" y="3689666"/>
              <a:ext cx="863219" cy="335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solidFill>
                    <a:srgbClr val="FF6600"/>
                  </a:solidFill>
                  <a:ea typeface="Times New Roman"/>
                  <a:cs typeface="Times New Roman"/>
                </a:rPr>
                <a:t>Son/n </a:t>
              </a:r>
              <a:r>
                <a:rPr lang="en-US" sz="1200" b="1" i="1" kern="12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C</a:t>
              </a:r>
              <a:r>
                <a:rPr lang="en-US" sz="1200" b="1" i="1" kern="1200" baseline="-250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70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flipV="1">
              <a:off x="1777087" y="3562842"/>
              <a:ext cx="282931" cy="403245"/>
            </a:xfrm>
            <a:prstGeom prst="line">
              <a:avLst/>
            </a:prstGeom>
            <a:ln w="25400">
              <a:solidFill>
                <a:srgbClr val="FF66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 bwMode="auto">
            <a:xfrm flipH="1">
              <a:off x="3080792" y="3396894"/>
              <a:ext cx="603250" cy="7495"/>
            </a:xfrm>
            <a:prstGeom prst="line">
              <a:avLst/>
            </a:prstGeom>
            <a:ln w="25400">
              <a:solidFill>
                <a:srgbClr val="FF66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8"/>
            <p:cNvGrpSpPr>
              <a:grpSpLocks/>
            </p:cNvGrpSpPr>
            <p:nvPr/>
          </p:nvGrpSpPr>
          <p:grpSpPr bwMode="auto">
            <a:xfrm>
              <a:off x="1956252" y="2497876"/>
              <a:ext cx="980388" cy="936745"/>
              <a:chOff x="4572" y="1389"/>
              <a:chExt cx="1379" cy="1378"/>
            </a:xfrm>
          </p:grpSpPr>
          <p:sp>
            <p:nvSpPr>
              <p:cNvPr id="79" name="Rectangle 39"/>
              <p:cNvSpPr>
                <a:spLocks noChangeArrowheads="1"/>
              </p:cNvSpPr>
              <p:nvPr/>
            </p:nvSpPr>
            <p:spPr bwMode="auto">
              <a:xfrm>
                <a:off x="4572" y="1389"/>
                <a:ext cx="1360" cy="1360"/>
              </a:xfrm>
              <a:prstGeom prst="rect">
                <a:avLst/>
              </a:prstGeom>
              <a:solidFill>
                <a:srgbClr val="DFBE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80" name="Group 44"/>
              <p:cNvGrpSpPr>
                <a:grpSpLocks/>
              </p:cNvGrpSpPr>
              <p:nvPr/>
            </p:nvGrpSpPr>
            <p:grpSpPr bwMode="auto">
              <a:xfrm rot="-5400000">
                <a:off x="5278" y="2134"/>
                <a:ext cx="698" cy="568"/>
                <a:chOff x="4572" y="3067"/>
                <a:chExt cx="698" cy="568"/>
              </a:xfrm>
            </p:grpSpPr>
            <p:pic>
              <p:nvPicPr>
                <p:cNvPr id="95" name="Picture 45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3" y="3067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6" name="Picture 4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" y="3158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7" name="Picture 47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4" y="3158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8" name="Picture 4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3" y="3294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1" name="Group 49"/>
              <p:cNvGrpSpPr>
                <a:grpSpLocks/>
              </p:cNvGrpSpPr>
              <p:nvPr/>
            </p:nvGrpSpPr>
            <p:grpSpPr bwMode="auto">
              <a:xfrm>
                <a:off x="5252" y="1389"/>
                <a:ext cx="699" cy="659"/>
                <a:chOff x="1396" y="3294"/>
                <a:chExt cx="699" cy="659"/>
              </a:xfrm>
            </p:grpSpPr>
            <p:grpSp>
              <p:nvGrpSpPr>
                <p:cNvPr id="89" name="Group 50"/>
                <p:cNvGrpSpPr>
                  <a:grpSpLocks/>
                </p:cNvGrpSpPr>
                <p:nvPr/>
              </p:nvGrpSpPr>
              <p:grpSpPr bwMode="auto">
                <a:xfrm>
                  <a:off x="1396" y="3294"/>
                  <a:ext cx="699" cy="613"/>
                  <a:chOff x="1396" y="3294"/>
                  <a:chExt cx="699" cy="613"/>
                </a:xfrm>
              </p:grpSpPr>
              <p:pic>
                <p:nvPicPr>
                  <p:cNvPr id="91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3" y="3566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59" y="3430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3" name="Picture 53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7" y="3294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4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6" y="3385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90" name="Picture 55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2" y="3612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2" name="Group 60"/>
              <p:cNvGrpSpPr>
                <a:grpSpLocks/>
              </p:cNvGrpSpPr>
              <p:nvPr/>
            </p:nvGrpSpPr>
            <p:grpSpPr bwMode="auto">
              <a:xfrm>
                <a:off x="4572" y="1842"/>
                <a:ext cx="789" cy="704"/>
                <a:chOff x="1941" y="2523"/>
                <a:chExt cx="789" cy="704"/>
              </a:xfrm>
            </p:grpSpPr>
            <p:pic>
              <p:nvPicPr>
                <p:cNvPr id="83" name="Picture 41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2" y="2523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4" name="Picture 42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1" y="2704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5" name="Picture 4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8" y="2750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6" name="Picture 57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4" y="2704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7" name="Picture 58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8" y="2523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8" name="Picture 5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1" y="2886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99" name="Группа 20500"/>
            <p:cNvGrpSpPr>
              <a:grpSpLocks/>
            </p:cNvGrpSpPr>
            <p:nvPr/>
          </p:nvGrpSpPr>
          <p:grpSpPr bwMode="auto">
            <a:xfrm>
              <a:off x="1817776" y="697553"/>
              <a:ext cx="1019214" cy="1152961"/>
              <a:chOff x="298809" y="4796498"/>
              <a:chExt cx="1768971" cy="1737497"/>
            </a:xfrm>
          </p:grpSpPr>
          <p:sp>
            <p:nvSpPr>
              <p:cNvPr id="100" name="Text Box 171"/>
              <p:cNvSpPr txBox="1">
                <a:spLocks noChangeArrowheads="1"/>
              </p:cNvSpPr>
              <p:nvPr/>
            </p:nvSpPr>
            <p:spPr bwMode="auto">
              <a:xfrm>
                <a:off x="1376918" y="5058885"/>
                <a:ext cx="690862" cy="27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ru-RU" sz="1200" b="1" dirty="0" smtClean="0"/>
                  <a:t>toluene</a:t>
                </a:r>
                <a:endParaRPr lang="ru-RU" altLang="ru-RU" sz="1200" b="1" dirty="0"/>
              </a:p>
            </p:txBody>
          </p:sp>
          <p:sp>
            <p:nvSpPr>
              <p:cNvPr id="101" name="Line 158"/>
              <p:cNvSpPr>
                <a:spLocks noChangeShapeType="1"/>
              </p:cNvSpPr>
              <p:nvPr/>
            </p:nvSpPr>
            <p:spPr bwMode="auto">
              <a:xfrm>
                <a:off x="451483" y="5364566"/>
                <a:ext cx="1198" cy="11239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Rectangle 159"/>
              <p:cNvSpPr>
                <a:spLocks noChangeArrowheads="1"/>
              </p:cNvSpPr>
              <p:nvPr/>
            </p:nvSpPr>
            <p:spPr bwMode="auto">
              <a:xfrm>
                <a:off x="451483" y="5739225"/>
                <a:ext cx="956087" cy="74932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ru-RU" sz="2400"/>
              </a:p>
            </p:txBody>
          </p:sp>
          <p:sp>
            <p:nvSpPr>
              <p:cNvPr id="103" name="Rectangle 160"/>
              <p:cNvSpPr>
                <a:spLocks noChangeArrowheads="1"/>
              </p:cNvSpPr>
              <p:nvPr/>
            </p:nvSpPr>
            <p:spPr bwMode="auto">
              <a:xfrm>
                <a:off x="451483" y="5614340"/>
                <a:ext cx="956087" cy="149604"/>
              </a:xfrm>
              <a:prstGeom prst="rect">
                <a:avLst/>
              </a:prstGeom>
              <a:solidFill>
                <a:srgbClr val="A8007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104" name="Line 161"/>
              <p:cNvSpPr>
                <a:spLocks noChangeShapeType="1"/>
              </p:cNvSpPr>
              <p:nvPr/>
            </p:nvSpPr>
            <p:spPr bwMode="auto">
              <a:xfrm>
                <a:off x="1406371" y="5364564"/>
                <a:ext cx="1198" cy="11239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Text Box 162"/>
              <p:cNvSpPr txBox="1">
                <a:spLocks noChangeArrowheads="1"/>
              </p:cNvSpPr>
              <p:nvPr/>
            </p:nvSpPr>
            <p:spPr bwMode="auto">
              <a:xfrm>
                <a:off x="507792" y="6176323"/>
                <a:ext cx="756003" cy="357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000" dirty="0"/>
                  <a:t>H</a:t>
                </a:r>
                <a:r>
                  <a:rPr lang="en-US" altLang="ru-RU" sz="1000" baseline="-25000" dirty="0"/>
                  <a:t>2</a:t>
                </a:r>
                <a:r>
                  <a:rPr lang="en-US" altLang="ru-RU" sz="1000" dirty="0"/>
                  <a:t>O</a:t>
                </a:r>
              </a:p>
            </p:txBody>
          </p:sp>
          <p:sp>
            <p:nvSpPr>
              <p:cNvPr id="106" name="Line 163"/>
              <p:cNvSpPr>
                <a:spLocks noChangeShapeType="1"/>
              </p:cNvSpPr>
              <p:nvPr/>
            </p:nvSpPr>
            <p:spPr bwMode="auto">
              <a:xfrm>
                <a:off x="824093" y="5114791"/>
                <a:ext cx="105433" cy="9366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Line 164"/>
              <p:cNvSpPr>
                <a:spLocks noChangeShapeType="1"/>
              </p:cNvSpPr>
              <p:nvPr/>
            </p:nvSpPr>
            <p:spPr bwMode="auto">
              <a:xfrm flipH="1">
                <a:off x="929526" y="5114793"/>
                <a:ext cx="159347" cy="9366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Line 165"/>
              <p:cNvSpPr>
                <a:spLocks noChangeShapeType="1"/>
              </p:cNvSpPr>
              <p:nvPr/>
            </p:nvSpPr>
            <p:spPr bwMode="auto">
              <a:xfrm flipH="1">
                <a:off x="1300938" y="5364564"/>
                <a:ext cx="237225" cy="3122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Text Box 173"/>
              <p:cNvSpPr txBox="1">
                <a:spLocks noChangeArrowheads="1"/>
              </p:cNvSpPr>
              <p:nvPr/>
            </p:nvSpPr>
            <p:spPr bwMode="auto">
              <a:xfrm>
                <a:off x="298809" y="4796498"/>
                <a:ext cx="879727" cy="27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ru-RU" sz="1200" b="1" dirty="0"/>
                  <a:t>ultrasound</a:t>
                </a:r>
                <a:endParaRPr lang="ru-RU" altLang="ru-RU" sz="1200" b="1" dirty="0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6786548" y="4009237"/>
              <a:ext cx="1230831" cy="322519"/>
            </a:xfrm>
            <a:prstGeom prst="rect">
              <a:avLst/>
            </a:prstGeom>
          </p:spPr>
          <p:txBody>
            <a:bodyPr wrap="square" lIns="117308" tIns="58654" rIns="117308" bIns="58654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NMP/n</a:t>
              </a:r>
              <a:r>
                <a:rPr lang="ru-RU" sz="1200" b="1" kern="12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C</a:t>
              </a:r>
              <a:r>
                <a:rPr lang="ru-RU" sz="1200" b="1" kern="1200" baseline="-25000" dirty="0" smtClean="0">
                  <a:solidFill>
                    <a:srgbClr val="FF6600"/>
                  </a:solidFill>
                  <a:effectLst/>
                  <a:latin typeface="Calibri"/>
                  <a:ea typeface="Times New Roman"/>
                  <a:cs typeface="Times New Roman"/>
                </a:rPr>
                <a:t>60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78" name="Группа 177"/>
            <p:cNvGrpSpPr/>
            <p:nvPr/>
          </p:nvGrpSpPr>
          <p:grpSpPr>
            <a:xfrm>
              <a:off x="8310681" y="2179806"/>
              <a:ext cx="1470696" cy="1448574"/>
              <a:chOff x="8500933" y="3165440"/>
              <a:chExt cx="1371879" cy="1387360"/>
            </a:xfrm>
          </p:grpSpPr>
          <p:grpSp>
            <p:nvGrpSpPr>
              <p:cNvPr id="128" name="Группа 78"/>
              <p:cNvGrpSpPr>
                <a:grpSpLocks/>
              </p:cNvGrpSpPr>
              <p:nvPr/>
            </p:nvGrpSpPr>
            <p:grpSpPr bwMode="auto">
              <a:xfrm>
                <a:off x="8500933" y="3388683"/>
                <a:ext cx="1200970" cy="1164117"/>
                <a:chOff x="165215" y="1518556"/>
                <a:chExt cx="2335889" cy="1887973"/>
              </a:xfrm>
            </p:grpSpPr>
            <p:grpSp>
              <p:nvGrpSpPr>
                <p:cNvPr id="129" name="Группа 35"/>
                <p:cNvGrpSpPr>
                  <a:grpSpLocks noChangeAspect="1"/>
                </p:cNvGrpSpPr>
                <p:nvPr/>
              </p:nvGrpSpPr>
              <p:grpSpPr bwMode="auto">
                <a:xfrm>
                  <a:off x="1730803" y="1642090"/>
                  <a:ext cx="392971" cy="296735"/>
                  <a:chOff x="3551783" y="2325035"/>
                  <a:chExt cx="1520280" cy="1103965"/>
                </a:xfrm>
              </p:grpSpPr>
              <p:sp>
                <p:nvSpPr>
                  <p:cNvPr id="142" name="Блок-схема: ручной ввод 141"/>
                  <p:cNvSpPr/>
                  <p:nvPr/>
                </p:nvSpPr>
                <p:spPr>
                  <a:xfrm>
                    <a:off x="3990506" y="2936876"/>
                    <a:ext cx="886944" cy="204093"/>
                  </a:xfrm>
                  <a:prstGeom prst="flowChartManualInput">
                    <a:avLst/>
                  </a:prstGeom>
                  <a:solidFill>
                    <a:srgbClr val="FF9900"/>
                  </a:solidFill>
                  <a:ln>
                    <a:solidFill>
                      <a:srgbClr val="FF9900"/>
                    </a:solidFill>
                  </a:ln>
                  <a:scene3d>
                    <a:camera prst="orthographicFront">
                      <a:rot lat="0" lon="0" rev="18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000"/>
                  </a:p>
                </p:txBody>
              </p:sp>
              <p:sp>
                <p:nvSpPr>
                  <p:cNvPr id="143" name="Пирог 142"/>
                  <p:cNvSpPr/>
                  <p:nvPr/>
                </p:nvSpPr>
                <p:spPr>
                  <a:xfrm>
                    <a:off x="3766920" y="2792203"/>
                    <a:ext cx="442086" cy="578489"/>
                  </a:xfrm>
                  <a:prstGeom prst="pie">
                    <a:avLst>
                      <a:gd name="adj1" fmla="val 19805408"/>
                      <a:gd name="adj2" fmla="val 9164580"/>
                    </a:avLst>
                  </a:prstGeom>
                  <a:solidFill>
                    <a:srgbClr val="FF9900"/>
                  </a:solidFill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4" name="Пирог 143"/>
                  <p:cNvSpPr/>
                  <p:nvPr/>
                </p:nvSpPr>
                <p:spPr>
                  <a:xfrm>
                    <a:off x="4503729" y="2266842"/>
                    <a:ext cx="558749" cy="613907"/>
                  </a:xfrm>
                  <a:prstGeom prst="pie">
                    <a:avLst>
                      <a:gd name="adj1" fmla="val 19249807"/>
                      <a:gd name="adj2" fmla="val 8400169"/>
                    </a:avLst>
                  </a:prstGeom>
                  <a:solidFill>
                    <a:srgbClr val="FF9900"/>
                  </a:solidFill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Блок-схема: память с прямым доступом 144"/>
                  <p:cNvSpPr/>
                  <p:nvPr/>
                </p:nvSpPr>
                <p:spPr>
                  <a:xfrm>
                    <a:off x="3551783" y="2325035"/>
                    <a:ext cx="1519647" cy="864002"/>
                  </a:xfrm>
                  <a:prstGeom prst="flowChartMagneticDrum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126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000"/>
                  </a:p>
                </p:txBody>
              </p:sp>
            </p:grpSp>
            <p:sp>
              <p:nvSpPr>
                <p:cNvPr id="130" name="Пирог 129"/>
                <p:cNvSpPr/>
                <p:nvPr/>
              </p:nvSpPr>
              <p:spPr bwMode="auto">
                <a:xfrm>
                  <a:off x="1311864" y="1582022"/>
                  <a:ext cx="347580" cy="404596"/>
                </a:xfrm>
                <a:prstGeom prst="pie">
                  <a:avLst>
                    <a:gd name="adj1" fmla="val 1846864"/>
                    <a:gd name="adj2" fmla="val 11903125"/>
                  </a:avLst>
                </a:prstGeom>
                <a:solidFill>
                  <a:srgbClr val="66CCFF"/>
                </a:solidFill>
                <a:ln>
                  <a:solidFill>
                    <a:srgbClr val="66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Пирог 130"/>
                <p:cNvSpPr/>
                <p:nvPr/>
              </p:nvSpPr>
              <p:spPr bwMode="auto">
                <a:xfrm>
                  <a:off x="899592" y="1534060"/>
                  <a:ext cx="381818" cy="327118"/>
                </a:xfrm>
                <a:prstGeom prst="pie">
                  <a:avLst>
                    <a:gd name="adj1" fmla="val 2106443"/>
                    <a:gd name="adj2" fmla="val 14498814"/>
                  </a:avLst>
                </a:prstGeom>
                <a:solidFill>
                  <a:srgbClr val="66CCFF"/>
                </a:solidFill>
                <a:ln>
                  <a:solidFill>
                    <a:srgbClr val="66CCFF"/>
                  </a:solidFill>
                </a:ln>
                <a:scene3d>
                  <a:camera prst="orthographicFront">
                    <a:rot lat="0" lon="0" rev="1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Скругленный прямоугольник 131"/>
                <p:cNvSpPr/>
                <p:nvPr/>
              </p:nvSpPr>
              <p:spPr bwMode="auto">
                <a:xfrm>
                  <a:off x="965958" y="1693039"/>
                  <a:ext cx="441632" cy="204426"/>
                </a:xfrm>
                <a:prstGeom prst="roundRect">
                  <a:avLst/>
                </a:prstGeom>
                <a:solidFill>
                  <a:srgbClr val="66CCFF"/>
                </a:solidFill>
                <a:ln>
                  <a:solidFill>
                    <a:srgbClr val="66CCFF"/>
                  </a:solidFill>
                </a:ln>
                <a:scene3d>
                  <a:camera prst="orthographicFront">
                    <a:rot lat="0" lon="0" rev="9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3" name="Блок-схема: память с прямым доступом 132"/>
                <p:cNvSpPr/>
                <p:nvPr/>
              </p:nvSpPr>
              <p:spPr bwMode="auto">
                <a:xfrm>
                  <a:off x="903393" y="1597608"/>
                  <a:ext cx="760360" cy="321264"/>
                </a:xfrm>
                <a:prstGeom prst="flowChartMagneticDrum">
                  <a:avLst/>
                </a:prstGeom>
                <a:noFill/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20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4" name="Блок-схема: магнитный диск 133"/>
                <p:cNvSpPr/>
                <p:nvPr/>
              </p:nvSpPr>
              <p:spPr bwMode="auto">
                <a:xfrm>
                  <a:off x="1434072" y="2324576"/>
                  <a:ext cx="484074" cy="664807"/>
                </a:xfrm>
                <a:prstGeom prst="flowChartMagneticDisk">
                  <a:avLst/>
                </a:prstGeom>
                <a:solidFill>
                  <a:srgbClr val="FFCC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5" name="Блок-схема: магнитный диск 134"/>
                <p:cNvSpPr/>
                <p:nvPr/>
              </p:nvSpPr>
              <p:spPr bwMode="auto">
                <a:xfrm>
                  <a:off x="1443133" y="2101971"/>
                  <a:ext cx="484074" cy="453783"/>
                </a:xfrm>
                <a:prstGeom prst="flowChartMagneticDisk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6" name="Блок-схема: перфолента 135"/>
                <p:cNvSpPr/>
                <p:nvPr/>
              </p:nvSpPr>
              <p:spPr bwMode="auto">
                <a:xfrm>
                  <a:off x="1290355" y="2118860"/>
                  <a:ext cx="507998" cy="36002"/>
                </a:xfrm>
                <a:prstGeom prst="flowChartPunchedTape">
                  <a:avLst/>
                </a:prstGeom>
                <a:solidFill>
                  <a:srgbClr val="CCECFF"/>
                </a:solidFill>
                <a:ln>
                  <a:solidFill>
                    <a:srgbClr val="66CCFF"/>
                  </a:solidFill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sp>
              <p:nvSpPr>
                <p:cNvPr id="137" name="Блок-схема: перфолента 136"/>
                <p:cNvSpPr>
                  <a:spLocks/>
                </p:cNvSpPr>
                <p:nvPr/>
              </p:nvSpPr>
              <p:spPr bwMode="auto">
                <a:xfrm>
                  <a:off x="1578397" y="2154870"/>
                  <a:ext cx="474445" cy="26061"/>
                </a:xfrm>
                <a:prstGeom prst="flowChartPunchedTape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00"/>
                </a:p>
              </p:txBody>
            </p:sp>
            <p:cxnSp>
              <p:nvCxnSpPr>
                <p:cNvPr id="138" name="Прямая соединительная линия 137"/>
                <p:cNvCxnSpPr/>
                <p:nvPr/>
              </p:nvCxnSpPr>
              <p:spPr bwMode="auto">
                <a:xfrm flipV="1">
                  <a:off x="1169494" y="2631019"/>
                  <a:ext cx="347169" cy="4272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 bwMode="auto">
                <a:xfrm flipH="1">
                  <a:off x="2049876" y="1518556"/>
                  <a:ext cx="144429" cy="2364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822116" y="1555822"/>
                  <a:ext cx="767614" cy="399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sz="1000" b="1" dirty="0"/>
                    <a:t>H</a:t>
                  </a:r>
                  <a:r>
                    <a:rPr lang="en-US" altLang="ru-RU" sz="1000" b="1" baseline="-25000" dirty="0"/>
                    <a:t>2</a:t>
                  </a:r>
                  <a:r>
                    <a:rPr lang="en-US" altLang="ru-RU" sz="1000" b="1" dirty="0"/>
                    <a:t>O</a:t>
                  </a:r>
                  <a:endParaRPr lang="ru-RU" altLang="ru-RU" sz="1000" b="1" dirty="0"/>
                </a:p>
              </p:txBody>
            </p:sp>
            <p:sp>
              <p:nvSpPr>
                <p:cNvPr id="141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165215" y="3007206"/>
                  <a:ext cx="2335889" cy="399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sz="1000" b="1" dirty="0"/>
                    <a:t>NMP&lt; </a:t>
                  </a:r>
                  <a:r>
                    <a:rPr lang="en-US" altLang="ru-RU" sz="1000" b="1" dirty="0" smtClean="0"/>
                    <a:t>0.005 </a:t>
                  </a:r>
                  <a:r>
                    <a:rPr lang="en-US" altLang="ru-RU" sz="1000" b="1" dirty="0" err="1" smtClean="0"/>
                    <a:t>Vol</a:t>
                  </a:r>
                  <a:r>
                    <a:rPr lang="ru-RU" altLang="ru-RU" sz="1000" b="1" dirty="0" smtClean="0"/>
                    <a:t>.</a:t>
                  </a:r>
                  <a:r>
                    <a:rPr lang="en-US" altLang="ru-RU" sz="1000" b="1" dirty="0"/>
                    <a:t>% </a:t>
                  </a:r>
                  <a:endParaRPr lang="ru-RU" altLang="ru-RU" sz="1000" b="1" dirty="0"/>
                </a:p>
              </p:txBody>
            </p:sp>
          </p:grpSp>
          <p:sp>
            <p:nvSpPr>
              <p:cNvPr id="177" name="Прямоугольник 176"/>
              <p:cNvSpPr/>
              <p:nvPr/>
            </p:nvSpPr>
            <p:spPr>
              <a:xfrm>
                <a:off x="9325606" y="3165440"/>
                <a:ext cx="54720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1000" b="1" dirty="0"/>
                  <a:t>NMP</a:t>
                </a:r>
                <a:endParaRPr lang="ru-RU" sz="1000" dirty="0"/>
              </a:p>
            </p:txBody>
          </p:sp>
        </p:grpSp>
        <p:cxnSp>
          <p:nvCxnSpPr>
            <p:cNvPr id="181" name="Прямая со стрелкой 180"/>
            <p:cNvCxnSpPr>
              <a:cxnSpLocks noChangeShapeType="1"/>
            </p:cNvCxnSpPr>
            <p:nvPr/>
          </p:nvCxnSpPr>
          <p:spPr bwMode="auto">
            <a:xfrm>
              <a:off x="8073061" y="4046100"/>
              <a:ext cx="279752" cy="303387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83" name="Прямая со стрелкой 182"/>
            <p:cNvCxnSpPr>
              <a:cxnSpLocks noChangeShapeType="1"/>
            </p:cNvCxnSpPr>
            <p:nvPr/>
          </p:nvCxnSpPr>
          <p:spPr bwMode="auto">
            <a:xfrm flipH="1">
              <a:off x="8174847" y="3237450"/>
              <a:ext cx="647371" cy="5611"/>
            </a:xfrm>
            <a:prstGeom prst="straightConnector1">
              <a:avLst/>
            </a:prstGeom>
            <a:noFill/>
            <a:ln w="317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01" name="Прямая со стрелкой 200"/>
            <p:cNvCxnSpPr>
              <a:cxnSpLocks noChangeShapeType="1"/>
            </p:cNvCxnSpPr>
            <p:nvPr/>
          </p:nvCxnSpPr>
          <p:spPr bwMode="auto">
            <a:xfrm flipH="1" flipV="1">
              <a:off x="6795859" y="2664664"/>
              <a:ext cx="362584" cy="415534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18" name="TextBox 61"/>
            <p:cNvSpPr txBox="1">
              <a:spLocks noChangeArrowheads="1"/>
            </p:cNvSpPr>
            <p:nvPr/>
          </p:nvSpPr>
          <p:spPr bwMode="auto">
            <a:xfrm>
              <a:off x="9024758" y="3967155"/>
              <a:ext cx="728119" cy="340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4F8A"/>
                  </a:solidFill>
                  <a:effectLst/>
                  <a:latin typeface="Calibri"/>
                  <a:ea typeface="Times New Roman"/>
                  <a:cs typeface="Times New Roman"/>
                </a:rPr>
                <a:t>AFM</a:t>
              </a:r>
              <a:endParaRPr lang="ru-RU" sz="1400" dirty="0">
                <a:effectLst/>
                <a:latin typeface="Times New Roman"/>
                <a:ea typeface="Times New Roman"/>
              </a:endParaRP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5868584"/>
                </p:ext>
              </p:extLst>
            </p:nvPr>
          </p:nvGraphicFramePr>
          <p:xfrm>
            <a:off x="2854225" y="4169771"/>
            <a:ext cx="2795495" cy="2259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6" name="Graph" r:id="rId20" imgW="3749760" imgH="3031200" progId="Origin50.Graph">
                    <p:embed/>
                  </p:oleObj>
                </mc:Choice>
                <mc:Fallback>
                  <p:oleObj name="Graph" r:id="rId20" imgW="3749760" imgH="3031200" progId="Origin50.Graph">
                    <p:embed/>
                    <p:pic>
                      <p:nvPicPr>
                        <p:cNvPr id="0" name="Объект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4225" y="4169771"/>
                          <a:ext cx="2795495" cy="2259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5" name="Рисунок 114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5255480" y="4714545"/>
              <a:ext cx="2505832" cy="2054320"/>
            </a:xfrm>
            <a:prstGeom prst="rect">
              <a:avLst/>
            </a:prstGeom>
          </p:spPr>
        </p:pic>
        <p:sp>
          <p:nvSpPr>
            <p:cNvPr id="122" name="Прямоугольник 121"/>
            <p:cNvSpPr/>
            <p:nvPr/>
          </p:nvSpPr>
          <p:spPr>
            <a:xfrm>
              <a:off x="7354301" y="4210988"/>
              <a:ext cx="8290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FF6600"/>
                  </a:solidFill>
                  <a:ea typeface="Times New Roman"/>
                  <a:cs typeface="Times New Roman"/>
                </a:rPr>
                <a:t>NMP/n</a:t>
              </a:r>
              <a:r>
                <a:rPr lang="ru-RU" sz="1200" b="1" dirty="0">
                  <a:solidFill>
                    <a:srgbClr val="FF6600"/>
                  </a:solidFill>
                  <a:ea typeface="Times New Roman"/>
                  <a:cs typeface="Times New Roman"/>
                </a:rPr>
                <a:t>C</a:t>
              </a:r>
              <a:r>
                <a:rPr lang="en-US" sz="1200" b="1" baseline="-25000" dirty="0">
                  <a:solidFill>
                    <a:srgbClr val="FF6600"/>
                  </a:solidFill>
                  <a:ea typeface="Times New Roman"/>
                  <a:cs typeface="Times New Roman"/>
                </a:rPr>
                <a:t>7</a:t>
              </a:r>
              <a:r>
                <a:rPr lang="ru-RU" sz="1200" b="1" baseline="-25000" dirty="0">
                  <a:solidFill>
                    <a:srgbClr val="FF6600"/>
                  </a:solidFill>
                  <a:ea typeface="Times New Roman"/>
                  <a:cs typeface="Times New Roman"/>
                </a:rPr>
                <a:t>0</a:t>
              </a:r>
              <a:endParaRPr lang="ru-RU" sz="1200" dirty="0">
                <a:latin typeface="Times New Roman"/>
                <a:ea typeface="Times New Roman"/>
              </a:endParaRPr>
            </a:p>
          </p:txBody>
        </p:sp>
        <p:cxnSp>
          <p:nvCxnSpPr>
            <p:cNvPr id="124" name="Прямая со стрелкой 123"/>
            <p:cNvCxnSpPr>
              <a:cxnSpLocks noChangeShapeType="1"/>
            </p:cNvCxnSpPr>
            <p:nvPr/>
          </p:nvCxnSpPr>
          <p:spPr bwMode="auto">
            <a:xfrm flipH="1">
              <a:off x="6715769" y="4369032"/>
              <a:ext cx="296424" cy="477309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6" name="Прямая со стрелкой 125"/>
            <p:cNvCxnSpPr>
              <a:cxnSpLocks noChangeShapeType="1"/>
            </p:cNvCxnSpPr>
            <p:nvPr/>
          </p:nvCxnSpPr>
          <p:spPr bwMode="auto">
            <a:xfrm>
              <a:off x="2991858" y="3586822"/>
              <a:ext cx="390559" cy="410690"/>
            </a:xfrm>
            <a:prstGeom prst="straightConnector1">
              <a:avLst/>
            </a:prstGeom>
            <a:noFill/>
            <a:ln w="31750" algn="ctr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46" name="TextBox 9233"/>
            <p:cNvSpPr txBox="1">
              <a:spLocks noChangeArrowheads="1"/>
            </p:cNvSpPr>
            <p:nvPr/>
          </p:nvSpPr>
          <p:spPr bwMode="auto">
            <a:xfrm>
              <a:off x="6730959" y="4846341"/>
              <a:ext cx="14570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i="1" kern="1200" dirty="0">
                  <a:solidFill>
                    <a:srgbClr val="0070C0"/>
                  </a:solidFill>
                  <a:effectLst/>
                  <a:latin typeface="Century Schoolbook"/>
                  <a:ea typeface="Times New Roman"/>
                  <a:cs typeface="Times New Roman"/>
                </a:rPr>
                <a:t>In </a:t>
              </a:r>
              <a:r>
                <a:rPr lang="en-US" sz="1200" b="1" i="1" dirty="0" smtClean="0">
                  <a:solidFill>
                    <a:srgbClr val="0070C0"/>
                  </a:solidFill>
                  <a:latin typeface="Century Schoolbook"/>
                  <a:ea typeface="Times New Roman"/>
                  <a:cs typeface="Times New Roman"/>
                </a:rPr>
                <a:t>physiological</a:t>
              </a:r>
              <a:r>
                <a:rPr lang="en-US" sz="1200" b="1" i="1" kern="1200" dirty="0" smtClean="0">
                  <a:solidFill>
                    <a:srgbClr val="0070C0"/>
                  </a:solidFill>
                  <a:effectLst/>
                  <a:latin typeface="Century Schoolbook"/>
                  <a:ea typeface="Times New Roman"/>
                  <a:cs typeface="Times New Roman"/>
                </a:rPr>
                <a:t> </a:t>
              </a:r>
              <a:r>
                <a:rPr lang="en-US" sz="1200" b="1" i="1" kern="1200" dirty="0">
                  <a:solidFill>
                    <a:srgbClr val="0070C0"/>
                  </a:solidFill>
                  <a:effectLst/>
                  <a:latin typeface="Century Schoolbook"/>
                  <a:ea typeface="Times New Roman"/>
                  <a:cs typeface="Times New Roman"/>
                </a:rPr>
                <a:t>solution</a:t>
              </a:r>
              <a:endParaRPr lang="ru-RU" sz="1200" dirty="0">
                <a:solidFill>
                  <a:srgbClr val="0070C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7226702" y="5222617"/>
              <a:ext cx="5613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 b="1" i="1" kern="1200" dirty="0" err="1" smtClean="0">
                  <a:solidFill>
                    <a:srgbClr val="0070C0"/>
                  </a:solidFill>
                  <a:effectLst/>
                  <a:latin typeface="Century Schoolbook"/>
                  <a:ea typeface="Times New Roman"/>
                  <a:cs typeface="Times New Roman"/>
                </a:rPr>
                <a:t>NaCl</a:t>
              </a:r>
              <a:endParaRPr lang="ru-RU" sz="1100" dirty="0">
                <a:solidFill>
                  <a:srgbClr val="0070C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2181621" y="121069"/>
              <a:ext cx="6349568" cy="487785"/>
            </a:xfrm>
            <a:prstGeom prst="rect">
              <a:avLst/>
            </a:prstGeom>
          </p:spPr>
          <p:txBody>
            <a:bodyPr wrap="square" lIns="117308" tIns="58654" rIns="117308" bIns="58654">
              <a:spAutoFit/>
            </a:bodyPr>
            <a:lstStyle/>
            <a:p>
              <a:pPr algn="ctr"/>
              <a:r>
                <a:rPr lang="en-US" altLang="ru-RU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Structure of fullerene water solutions</a:t>
              </a:r>
              <a:endParaRPr lang="ru-RU" sz="2400" dirty="0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2666020" y="6560733"/>
              <a:ext cx="721054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Y. </a:t>
              </a:r>
              <a:r>
                <a:rPr lang="en-US" altLang="ru-RU" sz="12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Prylutskyy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V. </a:t>
              </a:r>
              <a:r>
                <a:rPr lang="en-US" altLang="ru-RU" sz="12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Petrenko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O. </a:t>
              </a:r>
              <a:r>
                <a:rPr lang="en-US" altLang="ru-RU" sz="12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Ivankov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O. </a:t>
              </a:r>
              <a:r>
                <a:rPr lang="en-US" altLang="ru-RU" sz="1200" b="1" dirty="0" err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Kyzyma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et al</a:t>
              </a:r>
              <a:r>
                <a:rPr lang="ru-RU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Langmuir 30 </a:t>
              </a:r>
              <a:r>
                <a:rPr lang="ru-RU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ru-RU" sz="12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2014</a:t>
              </a:r>
              <a:r>
                <a:rPr lang="ru-RU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en-US" altLang="ru-RU" sz="1200" b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3967</a:t>
              </a:r>
              <a:r>
                <a:rPr lang="en-US" altLang="ru-RU" sz="1200" b="1" i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ru-RU" sz="1000" b="1" i="1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ru-RU" sz="1000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508777" y="59134"/>
              <a:ext cx="340158" cy="46166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660066"/>
                  </a:solidFill>
                </a:rPr>
                <a:t>8</a:t>
              </a:r>
              <a:endParaRPr lang="ru-RU" sz="2400" b="1" dirty="0">
                <a:solidFill>
                  <a:srgbClr val="660066"/>
                </a:solidFill>
              </a:endParaRPr>
            </a:p>
          </p:txBody>
        </p:sp>
        <p:sp>
          <p:nvSpPr>
            <p:cNvPr id="150" name="TextBox 61"/>
            <p:cNvSpPr txBox="1">
              <a:spLocks noChangeArrowheads="1"/>
            </p:cNvSpPr>
            <p:nvPr/>
          </p:nvSpPr>
          <p:spPr bwMode="auto">
            <a:xfrm>
              <a:off x="3733928" y="1189495"/>
              <a:ext cx="1211274" cy="340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7308" tIns="58654" rIns="117308" bIns="58654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 smtClean="0">
                  <a:solidFill>
                    <a:srgbClr val="004F8A"/>
                  </a:solidFill>
                  <a:effectLst/>
                  <a:latin typeface="Calibri"/>
                  <a:ea typeface="Times New Roman"/>
                  <a:cs typeface="Times New Roman"/>
                </a:rPr>
                <a:t>SAXS/SANS</a:t>
              </a:r>
              <a:endParaRPr lang="ru-RU" sz="14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0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5931</TotalTime>
  <Words>2026</Words>
  <Application>Microsoft Office PowerPoint</Application>
  <PresentationFormat>Лист A4 (210x297 мм)</PresentationFormat>
  <Paragraphs>402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Graph</vt:lpstr>
      <vt:lpstr>SPW 13.0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</dc:creator>
  <cp:lastModifiedBy>Viktor</cp:lastModifiedBy>
  <cp:revision>324</cp:revision>
  <dcterms:created xsi:type="dcterms:W3CDTF">2016-05-06T12:14:47Z</dcterms:created>
  <dcterms:modified xsi:type="dcterms:W3CDTF">2019-01-25T06:17:00Z</dcterms:modified>
</cp:coreProperties>
</file>