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85" r:id="rId3"/>
    <p:sldId id="256" r:id="rId4"/>
    <p:sldId id="286" r:id="rId5"/>
    <p:sldId id="287" r:id="rId6"/>
    <p:sldId id="288" r:id="rId7"/>
    <p:sldId id="289" r:id="rId8"/>
    <p:sldId id="290" r:id="rId9"/>
    <p:sldId id="291" r:id="rId10"/>
    <p:sldId id="292" r:id="rId11"/>
    <p:sldId id="293" r:id="rId12"/>
    <p:sldId id="294" r:id="rId13"/>
    <p:sldId id="295" r:id="rId14"/>
    <p:sldId id="296" r:id="rId15"/>
    <p:sldId id="27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6E6C"/>
    <a:srgbClr val="224C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D53A1D0-4981-417B-8027-45C5D87BB7DD}" type="datetimeFigureOut">
              <a:rPr lang="ru-RU" smtClean="0"/>
              <a:pPr/>
              <a:t>24.09.2017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2656F7-561F-4A38-82E2-2AA3996ADEF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53A1D0-4981-417B-8027-45C5D87BB7DD}" type="datetimeFigureOut">
              <a:rPr lang="ru-RU" smtClean="0"/>
              <a:pPr/>
              <a:t>24.09.2017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2656F7-561F-4A38-82E2-2AA3996ADEF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53A1D0-4981-417B-8027-45C5D87BB7DD}" type="datetimeFigureOut">
              <a:rPr lang="ru-RU" smtClean="0"/>
              <a:pPr/>
              <a:t>24.09.2017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2656F7-561F-4A38-82E2-2AA3996ADEF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53A1D0-4981-417B-8027-45C5D87BB7DD}" type="datetimeFigureOut">
              <a:rPr lang="ru-RU" smtClean="0"/>
              <a:pPr/>
              <a:t>24.09.2017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2656F7-561F-4A38-82E2-2AA3996ADEF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D53A1D0-4981-417B-8027-45C5D87BB7DD}" type="datetimeFigureOut">
              <a:rPr lang="ru-RU" smtClean="0"/>
              <a:pPr/>
              <a:t>24.09.2017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2656F7-561F-4A38-82E2-2AA3996ADEF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D53A1D0-4981-417B-8027-45C5D87BB7DD}" type="datetimeFigureOut">
              <a:rPr lang="ru-RU" smtClean="0"/>
              <a:pPr/>
              <a:t>24.09.2017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2656F7-561F-4A38-82E2-2AA3996ADEF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D53A1D0-4981-417B-8027-45C5D87BB7DD}" type="datetimeFigureOut">
              <a:rPr lang="ru-RU" smtClean="0"/>
              <a:pPr/>
              <a:t>24.09.2017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C2656F7-561F-4A38-82E2-2AA3996ADEF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D53A1D0-4981-417B-8027-45C5D87BB7DD}" type="datetimeFigureOut">
              <a:rPr lang="ru-RU" smtClean="0"/>
              <a:pPr/>
              <a:t>24.09.2017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C2656F7-561F-4A38-82E2-2AA3996ADEF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53A1D0-4981-417B-8027-45C5D87BB7DD}" type="datetimeFigureOut">
              <a:rPr lang="ru-RU" smtClean="0"/>
              <a:pPr/>
              <a:t>24.09.2017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C2656F7-561F-4A38-82E2-2AA3996ADEF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D53A1D0-4981-417B-8027-45C5D87BB7DD}" type="datetimeFigureOut">
              <a:rPr lang="ru-RU" smtClean="0"/>
              <a:pPr/>
              <a:t>24.09.2017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2656F7-561F-4A38-82E2-2AA3996ADEF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D53A1D0-4981-417B-8027-45C5D87BB7DD}" type="datetimeFigureOut">
              <a:rPr lang="ru-RU" smtClean="0"/>
              <a:pPr/>
              <a:t>24.09.2017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C2656F7-561F-4A38-82E2-2AA3996ADEF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50000">
              <a:schemeClr val="accent1">
                <a:tint val="44500"/>
                <a:satMod val="160000"/>
              </a:schemeClr>
            </a:gs>
            <a:gs pos="100000">
              <a:schemeClr val="accent1">
                <a:tint val="23500"/>
                <a:satMod val="160000"/>
              </a:schemeClr>
            </a:gs>
          </a:gsLst>
          <a:lin ang="126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3A1D0-4981-417B-8027-45C5D87BB7DD}" type="datetimeFigureOut">
              <a:rPr lang="ru-RU" smtClean="0"/>
              <a:pPr/>
              <a:t>24.09.2017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656F7-561F-4A38-82E2-2AA3996ADEF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ec2017.jpg"/>
          <p:cNvPicPr>
            <a:picLocks noChangeAspect="1"/>
          </p:cNvPicPr>
          <p:nvPr/>
        </p:nvPicPr>
        <p:blipFill>
          <a:blip r:embed="rId2" cstate="print"/>
          <a:stretch>
            <a:fillRect/>
          </a:stretch>
        </p:blipFill>
        <p:spPr>
          <a:xfrm>
            <a:off x="357158" y="285728"/>
            <a:ext cx="2714644" cy="1073491"/>
          </a:xfrm>
          <a:prstGeom prst="rect">
            <a:avLst/>
          </a:prstGeom>
        </p:spPr>
      </p:pic>
      <p:sp>
        <p:nvSpPr>
          <p:cNvPr id="5" name="TextBox 4"/>
          <p:cNvSpPr txBox="1"/>
          <p:nvPr/>
        </p:nvSpPr>
        <p:spPr>
          <a:xfrm>
            <a:off x="1285852" y="1571612"/>
            <a:ext cx="6572296" cy="1107996"/>
          </a:xfrm>
          <a:prstGeom prst="rect">
            <a:avLst/>
          </a:prstGeom>
          <a:noFill/>
        </p:spPr>
        <p:txBody>
          <a:bodyPr wrap="square" rtlCol="0">
            <a:spAutoFit/>
          </a:bodyPr>
          <a:lstStyle/>
          <a:p>
            <a:pPr algn="ctr"/>
            <a:r>
              <a:rPr lang="en-US" sz="2400" b="1" i="1" dirty="0">
                <a:latin typeface="Times New Roman" pitchFamily="18" charset="0"/>
                <a:cs typeface="Times New Roman" pitchFamily="18" charset="0"/>
              </a:rPr>
              <a:t>V. Andreev, A. Butenko, V. Elkin , E. Gorbachev, V. Isadov, A. Kirichenko, S. Romanov, V. </a:t>
            </a:r>
            <a:r>
              <a:rPr lang="en-US" sz="2400" b="1" i="1" dirty="0" smtClean="0">
                <a:latin typeface="Times New Roman" pitchFamily="18" charset="0"/>
                <a:cs typeface="Times New Roman" pitchFamily="18" charset="0"/>
              </a:rPr>
              <a:t>Volkov</a:t>
            </a:r>
          </a:p>
          <a:p>
            <a:endParaRPr lang="ru-RU" b="1" dirty="0"/>
          </a:p>
        </p:txBody>
      </p:sp>
      <p:sp>
        <p:nvSpPr>
          <p:cNvPr id="6" name="TextBox 5"/>
          <p:cNvSpPr txBox="1"/>
          <p:nvPr/>
        </p:nvSpPr>
        <p:spPr>
          <a:xfrm>
            <a:off x="785786" y="2714620"/>
            <a:ext cx="7572428" cy="1384995"/>
          </a:xfrm>
          <a:prstGeom prst="rect">
            <a:avLst/>
          </a:prstGeom>
          <a:noFill/>
        </p:spPr>
        <p:txBody>
          <a:bodyPr wrap="square" rtlCol="0">
            <a:spAutoFit/>
          </a:bodyPr>
          <a:lstStyle/>
          <a:p>
            <a:pPr algn="ctr"/>
            <a:r>
              <a:rPr lang="en-US" sz="2800" b="1" cap="all" dirty="0" smtClean="0">
                <a:solidFill>
                  <a:schemeClr val="accent2">
                    <a:lumMod val="50000"/>
                  </a:schemeClr>
                </a:solidFill>
                <a:latin typeface="Times New Roman"/>
                <a:ea typeface="Calibri"/>
              </a:rPr>
              <a:t>The  subsystem  of  the  internal beam  intensity  diagnostics </a:t>
            </a:r>
            <a:br>
              <a:rPr lang="en-US" sz="2800" b="1" cap="all" dirty="0" smtClean="0">
                <a:solidFill>
                  <a:schemeClr val="accent2">
                    <a:lumMod val="50000"/>
                  </a:schemeClr>
                </a:solidFill>
                <a:latin typeface="Times New Roman"/>
                <a:ea typeface="Calibri"/>
              </a:rPr>
            </a:br>
            <a:r>
              <a:rPr lang="en-US" sz="2800" b="1" cap="all" dirty="0" smtClean="0">
                <a:solidFill>
                  <a:schemeClr val="accent2">
                    <a:lumMod val="50000"/>
                  </a:schemeClr>
                </a:solidFill>
                <a:latin typeface="Times New Roman"/>
                <a:ea typeface="Calibri"/>
              </a:rPr>
              <a:t>at  the  Nuclotron</a:t>
            </a:r>
            <a:endParaRPr lang="ru-RU" sz="2800" dirty="0">
              <a:solidFill>
                <a:schemeClr val="accent2">
                  <a:lumMod val="50000"/>
                </a:schemeClr>
              </a:solidFill>
            </a:endParaRPr>
          </a:p>
        </p:txBody>
      </p:sp>
      <p:sp>
        <p:nvSpPr>
          <p:cNvPr id="7" name="TextBox 6"/>
          <p:cNvSpPr txBox="1"/>
          <p:nvPr/>
        </p:nvSpPr>
        <p:spPr>
          <a:xfrm>
            <a:off x="857224" y="5214950"/>
            <a:ext cx="7715304" cy="646331"/>
          </a:xfrm>
          <a:prstGeom prst="rect">
            <a:avLst/>
          </a:prstGeom>
          <a:noFill/>
        </p:spPr>
        <p:txBody>
          <a:bodyPr wrap="square" rtlCol="0">
            <a:spAutoFit/>
          </a:bodyPr>
          <a:lstStyle/>
          <a:p>
            <a:pPr algn="ctr"/>
            <a:r>
              <a:rPr lang="en-US" i="1" dirty="0" smtClean="0"/>
              <a:t>Laboratory of High Energy Physics, Joint </a:t>
            </a:r>
            <a:r>
              <a:rPr lang="en-US" i="1" dirty="0"/>
              <a:t>Institute for Nuclear Research, </a:t>
            </a:r>
            <a:endParaRPr lang="en-US" i="1" dirty="0" smtClean="0"/>
          </a:p>
          <a:p>
            <a:pPr algn="ctr"/>
            <a:r>
              <a:rPr lang="en-US" i="1" dirty="0" smtClean="0"/>
              <a:t>Dubna</a:t>
            </a:r>
            <a:r>
              <a:rPr lang="en-US" i="1" dirty="0"/>
              <a:t>, Russia</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ec2017.jpg"/>
          <p:cNvPicPr>
            <a:picLocks noChangeAspect="1"/>
          </p:cNvPicPr>
          <p:nvPr/>
        </p:nvPicPr>
        <p:blipFill>
          <a:blip r:embed="rId2" cstate="print"/>
          <a:stretch>
            <a:fillRect/>
          </a:stretch>
        </p:blipFill>
        <p:spPr>
          <a:xfrm>
            <a:off x="642910" y="285728"/>
            <a:ext cx="1571636" cy="621495"/>
          </a:xfrm>
          <a:prstGeom prst="rect">
            <a:avLst/>
          </a:prstGeom>
        </p:spPr>
      </p:pic>
      <p:sp>
        <p:nvSpPr>
          <p:cNvPr id="5" name="TextBox 4"/>
          <p:cNvSpPr txBox="1"/>
          <p:nvPr/>
        </p:nvSpPr>
        <p:spPr>
          <a:xfrm>
            <a:off x="2357422" y="285728"/>
            <a:ext cx="6143668" cy="584775"/>
          </a:xfrm>
          <a:prstGeom prst="rect">
            <a:avLst/>
          </a:prstGeom>
          <a:noFill/>
        </p:spPr>
        <p:txBody>
          <a:bodyPr wrap="square" rtlCol="0">
            <a:spAutoFit/>
          </a:bodyPr>
          <a:lstStyle/>
          <a:p>
            <a:r>
              <a:rPr lang="en-US" sz="1600" b="1" dirty="0"/>
              <a:t>V</a:t>
            </a:r>
            <a:r>
              <a:rPr lang="en-US" sz="1600" b="1" dirty="0" smtClean="0"/>
              <a:t>. Andreev et al. </a:t>
            </a:r>
            <a:r>
              <a:rPr lang="en-US" sz="1600" b="1" cap="all" dirty="0" smtClean="0">
                <a:solidFill>
                  <a:schemeClr val="accent2">
                    <a:lumMod val="50000"/>
                  </a:schemeClr>
                </a:solidFill>
              </a:rPr>
              <a:t>“The </a:t>
            </a:r>
            <a:r>
              <a:rPr lang="en-US" sz="1600" b="1" cap="all" dirty="0">
                <a:solidFill>
                  <a:schemeClr val="accent2">
                    <a:lumMod val="50000"/>
                  </a:schemeClr>
                </a:solidFill>
              </a:rPr>
              <a:t>subsystem of the internal beam intensity diagnostics at the </a:t>
            </a:r>
            <a:r>
              <a:rPr lang="en-US" sz="1600" b="1" cap="all" dirty="0" smtClean="0">
                <a:solidFill>
                  <a:schemeClr val="accent2">
                    <a:lumMod val="50000"/>
                  </a:schemeClr>
                </a:solidFill>
              </a:rPr>
              <a:t>Nuclotron”</a:t>
            </a:r>
            <a:endParaRPr lang="ru-RU" sz="1600" dirty="0">
              <a:solidFill>
                <a:schemeClr val="accent2">
                  <a:lumMod val="50000"/>
                </a:schemeClr>
              </a:solidFill>
            </a:endParaRPr>
          </a:p>
        </p:txBody>
      </p:sp>
      <p:sp>
        <p:nvSpPr>
          <p:cNvPr id="6" name="TextBox 5"/>
          <p:cNvSpPr txBox="1"/>
          <p:nvPr/>
        </p:nvSpPr>
        <p:spPr>
          <a:xfrm>
            <a:off x="1714480" y="1142984"/>
            <a:ext cx="5786478" cy="400110"/>
          </a:xfrm>
          <a:prstGeom prst="rect">
            <a:avLst/>
          </a:prstGeom>
          <a:noFill/>
        </p:spPr>
        <p:txBody>
          <a:bodyPr wrap="square" rtlCol="0">
            <a:spAutoFit/>
          </a:bodyPr>
          <a:lstStyle/>
          <a:p>
            <a:pPr algn="ctr"/>
            <a:r>
              <a:rPr lang="en-US" sz="2000" b="1" dirty="0" smtClean="0">
                <a:latin typeface="Times New Roman"/>
                <a:ea typeface="Calibri"/>
              </a:rPr>
              <a:t>The Subsystem Software</a:t>
            </a:r>
            <a:endParaRPr lang="ru-RU" sz="2000" b="1" dirty="0"/>
          </a:p>
        </p:txBody>
      </p:sp>
      <p:sp>
        <p:nvSpPr>
          <p:cNvPr id="22" name="TextBox 21"/>
          <p:cNvSpPr txBox="1"/>
          <p:nvPr/>
        </p:nvSpPr>
        <p:spPr>
          <a:xfrm>
            <a:off x="2214546" y="6000768"/>
            <a:ext cx="4786346"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The GUI for accelerator operators and experts</a:t>
            </a:r>
            <a:endParaRPr lang="ru-RU" dirty="0">
              <a:latin typeface="Times New Roman" pitchFamily="18" charset="0"/>
              <a:cs typeface="Times New Roman" pitchFamily="18" charset="0"/>
            </a:endParaRPr>
          </a:p>
        </p:txBody>
      </p:sp>
      <p:pic>
        <p:nvPicPr>
          <p:cNvPr id="23" name="Picture 3"/>
          <p:cNvPicPr>
            <a:picLocks noChangeAspect="1" noChangeArrowheads="1"/>
          </p:cNvPicPr>
          <p:nvPr/>
        </p:nvPicPr>
        <p:blipFill>
          <a:blip r:embed="rId3"/>
          <a:srcRect/>
          <a:stretch>
            <a:fillRect/>
          </a:stretch>
        </p:blipFill>
        <p:spPr bwMode="auto">
          <a:xfrm>
            <a:off x="571472" y="1500174"/>
            <a:ext cx="7874054" cy="44291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ec2017.jpg"/>
          <p:cNvPicPr>
            <a:picLocks noChangeAspect="1"/>
          </p:cNvPicPr>
          <p:nvPr/>
        </p:nvPicPr>
        <p:blipFill>
          <a:blip r:embed="rId2" cstate="print"/>
          <a:stretch>
            <a:fillRect/>
          </a:stretch>
        </p:blipFill>
        <p:spPr>
          <a:xfrm>
            <a:off x="642910" y="285728"/>
            <a:ext cx="1571636" cy="621495"/>
          </a:xfrm>
          <a:prstGeom prst="rect">
            <a:avLst/>
          </a:prstGeom>
        </p:spPr>
      </p:pic>
      <p:sp>
        <p:nvSpPr>
          <p:cNvPr id="5" name="TextBox 4"/>
          <p:cNvSpPr txBox="1"/>
          <p:nvPr/>
        </p:nvSpPr>
        <p:spPr>
          <a:xfrm>
            <a:off x="2357422" y="285728"/>
            <a:ext cx="6143668" cy="584775"/>
          </a:xfrm>
          <a:prstGeom prst="rect">
            <a:avLst/>
          </a:prstGeom>
          <a:noFill/>
        </p:spPr>
        <p:txBody>
          <a:bodyPr wrap="square" rtlCol="0">
            <a:spAutoFit/>
          </a:bodyPr>
          <a:lstStyle/>
          <a:p>
            <a:r>
              <a:rPr lang="en-US" sz="1600" b="1" dirty="0"/>
              <a:t>V</a:t>
            </a:r>
            <a:r>
              <a:rPr lang="en-US" sz="1600" b="1" dirty="0" smtClean="0"/>
              <a:t>. Andreev et al. </a:t>
            </a:r>
            <a:r>
              <a:rPr lang="en-US" sz="1600" b="1" cap="all" dirty="0" smtClean="0">
                <a:solidFill>
                  <a:schemeClr val="accent2">
                    <a:lumMod val="50000"/>
                  </a:schemeClr>
                </a:solidFill>
              </a:rPr>
              <a:t>“The </a:t>
            </a:r>
            <a:r>
              <a:rPr lang="en-US" sz="1600" b="1" cap="all" dirty="0">
                <a:solidFill>
                  <a:schemeClr val="accent2">
                    <a:lumMod val="50000"/>
                  </a:schemeClr>
                </a:solidFill>
              </a:rPr>
              <a:t>subsystem of the internal beam intensity diagnostics at the </a:t>
            </a:r>
            <a:r>
              <a:rPr lang="en-US" sz="1600" b="1" cap="all" dirty="0" smtClean="0">
                <a:solidFill>
                  <a:schemeClr val="accent2">
                    <a:lumMod val="50000"/>
                  </a:schemeClr>
                </a:solidFill>
              </a:rPr>
              <a:t>Nuclotron”</a:t>
            </a:r>
            <a:endParaRPr lang="ru-RU" sz="1600" dirty="0">
              <a:solidFill>
                <a:schemeClr val="accent2">
                  <a:lumMod val="50000"/>
                </a:schemeClr>
              </a:solidFill>
            </a:endParaRPr>
          </a:p>
        </p:txBody>
      </p:sp>
      <p:sp>
        <p:nvSpPr>
          <p:cNvPr id="6" name="TextBox 5"/>
          <p:cNvSpPr txBox="1"/>
          <p:nvPr/>
        </p:nvSpPr>
        <p:spPr>
          <a:xfrm>
            <a:off x="1714480" y="1142984"/>
            <a:ext cx="5786478" cy="400110"/>
          </a:xfrm>
          <a:prstGeom prst="rect">
            <a:avLst/>
          </a:prstGeom>
          <a:noFill/>
        </p:spPr>
        <p:txBody>
          <a:bodyPr wrap="square" rtlCol="0">
            <a:spAutoFit/>
          </a:bodyPr>
          <a:lstStyle/>
          <a:p>
            <a:pPr algn="ctr"/>
            <a:r>
              <a:rPr lang="en-US" sz="2000" b="1" dirty="0" smtClean="0">
                <a:latin typeface="Times New Roman"/>
                <a:ea typeface="Calibri"/>
              </a:rPr>
              <a:t>The Subsystem Software</a:t>
            </a:r>
            <a:endParaRPr lang="ru-RU" sz="2000" b="1" dirty="0"/>
          </a:p>
        </p:txBody>
      </p:sp>
      <p:sp>
        <p:nvSpPr>
          <p:cNvPr id="22" name="TextBox 21"/>
          <p:cNvSpPr txBox="1"/>
          <p:nvPr/>
        </p:nvSpPr>
        <p:spPr>
          <a:xfrm>
            <a:off x="2214546" y="6000768"/>
            <a:ext cx="4786346"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The GUI for experimentalists</a:t>
            </a:r>
          </a:p>
        </p:txBody>
      </p:sp>
      <p:pic>
        <p:nvPicPr>
          <p:cNvPr id="1027" name="Picture 3"/>
          <p:cNvPicPr>
            <a:picLocks noChangeAspect="1" noChangeArrowheads="1"/>
          </p:cNvPicPr>
          <p:nvPr/>
        </p:nvPicPr>
        <p:blipFill>
          <a:blip r:embed="rId3"/>
          <a:srcRect/>
          <a:stretch>
            <a:fillRect/>
          </a:stretch>
        </p:blipFill>
        <p:spPr bwMode="auto">
          <a:xfrm>
            <a:off x="1142976" y="1500174"/>
            <a:ext cx="5286412" cy="4359139"/>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143504" y="1857364"/>
            <a:ext cx="2438122" cy="38242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ec2017.jpg"/>
          <p:cNvPicPr>
            <a:picLocks noChangeAspect="1"/>
          </p:cNvPicPr>
          <p:nvPr/>
        </p:nvPicPr>
        <p:blipFill>
          <a:blip r:embed="rId2" cstate="print"/>
          <a:stretch>
            <a:fillRect/>
          </a:stretch>
        </p:blipFill>
        <p:spPr>
          <a:xfrm>
            <a:off x="642910" y="285728"/>
            <a:ext cx="1571636" cy="621495"/>
          </a:xfrm>
          <a:prstGeom prst="rect">
            <a:avLst/>
          </a:prstGeom>
        </p:spPr>
      </p:pic>
      <p:sp>
        <p:nvSpPr>
          <p:cNvPr id="5" name="TextBox 4"/>
          <p:cNvSpPr txBox="1"/>
          <p:nvPr/>
        </p:nvSpPr>
        <p:spPr>
          <a:xfrm>
            <a:off x="2357422" y="285728"/>
            <a:ext cx="6143668" cy="584775"/>
          </a:xfrm>
          <a:prstGeom prst="rect">
            <a:avLst/>
          </a:prstGeom>
          <a:noFill/>
        </p:spPr>
        <p:txBody>
          <a:bodyPr wrap="square" rtlCol="0">
            <a:spAutoFit/>
          </a:bodyPr>
          <a:lstStyle/>
          <a:p>
            <a:r>
              <a:rPr lang="en-US" sz="1600" b="1" dirty="0"/>
              <a:t>V</a:t>
            </a:r>
            <a:r>
              <a:rPr lang="en-US" sz="1600" b="1" dirty="0" smtClean="0"/>
              <a:t>. Andreev et al. </a:t>
            </a:r>
            <a:r>
              <a:rPr lang="en-US" sz="1600" b="1" cap="all" dirty="0" smtClean="0">
                <a:solidFill>
                  <a:schemeClr val="accent2">
                    <a:lumMod val="50000"/>
                  </a:schemeClr>
                </a:solidFill>
              </a:rPr>
              <a:t>“The </a:t>
            </a:r>
            <a:r>
              <a:rPr lang="en-US" sz="1600" b="1" cap="all" dirty="0">
                <a:solidFill>
                  <a:schemeClr val="accent2">
                    <a:lumMod val="50000"/>
                  </a:schemeClr>
                </a:solidFill>
              </a:rPr>
              <a:t>subsystem of the internal beam intensity diagnostics at the </a:t>
            </a:r>
            <a:r>
              <a:rPr lang="en-US" sz="1600" b="1" cap="all" dirty="0" smtClean="0">
                <a:solidFill>
                  <a:schemeClr val="accent2">
                    <a:lumMod val="50000"/>
                  </a:schemeClr>
                </a:solidFill>
              </a:rPr>
              <a:t>Nuclotron”</a:t>
            </a:r>
            <a:endParaRPr lang="ru-RU" sz="1600" dirty="0">
              <a:solidFill>
                <a:schemeClr val="accent2">
                  <a:lumMod val="50000"/>
                </a:schemeClr>
              </a:solidFill>
            </a:endParaRPr>
          </a:p>
        </p:txBody>
      </p:sp>
      <p:sp>
        <p:nvSpPr>
          <p:cNvPr id="6" name="TextBox 5"/>
          <p:cNvSpPr txBox="1"/>
          <p:nvPr/>
        </p:nvSpPr>
        <p:spPr>
          <a:xfrm>
            <a:off x="1714480" y="1142984"/>
            <a:ext cx="5786478" cy="400110"/>
          </a:xfrm>
          <a:prstGeom prst="rect">
            <a:avLst/>
          </a:prstGeom>
          <a:noFill/>
        </p:spPr>
        <p:txBody>
          <a:bodyPr wrap="square" rtlCol="0">
            <a:spAutoFit/>
          </a:bodyPr>
          <a:lstStyle/>
          <a:p>
            <a:pPr algn="ctr"/>
            <a:r>
              <a:rPr lang="en-US" sz="2000" b="1" dirty="0" smtClean="0">
                <a:latin typeface="Times New Roman"/>
                <a:ea typeface="Calibri"/>
              </a:rPr>
              <a:t>The Subsystem Software</a:t>
            </a:r>
            <a:endParaRPr lang="ru-RU" sz="2000" b="1" dirty="0"/>
          </a:p>
        </p:txBody>
      </p:sp>
      <p:sp>
        <p:nvSpPr>
          <p:cNvPr id="22" name="TextBox 21"/>
          <p:cNvSpPr txBox="1"/>
          <p:nvPr/>
        </p:nvSpPr>
        <p:spPr>
          <a:xfrm>
            <a:off x="2214546" y="6000768"/>
            <a:ext cx="4786346"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The web-client</a:t>
            </a:r>
          </a:p>
        </p:txBody>
      </p:sp>
      <p:pic>
        <p:nvPicPr>
          <p:cNvPr id="8" name="Рисунок 7" descr="web-bergoz.JPG"/>
          <p:cNvPicPr>
            <a:picLocks noChangeAspect="1"/>
          </p:cNvPicPr>
          <p:nvPr/>
        </p:nvPicPr>
        <p:blipFill>
          <a:blip r:embed="rId3"/>
          <a:srcRect t="2909" r="909" b="5455"/>
          <a:stretch>
            <a:fillRect/>
          </a:stretch>
        </p:blipFill>
        <p:spPr>
          <a:xfrm>
            <a:off x="785786" y="1500174"/>
            <a:ext cx="7786742" cy="450059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ec2017.jpg"/>
          <p:cNvPicPr>
            <a:picLocks noChangeAspect="1"/>
          </p:cNvPicPr>
          <p:nvPr/>
        </p:nvPicPr>
        <p:blipFill>
          <a:blip r:embed="rId2" cstate="print"/>
          <a:stretch>
            <a:fillRect/>
          </a:stretch>
        </p:blipFill>
        <p:spPr>
          <a:xfrm>
            <a:off x="642910" y="285728"/>
            <a:ext cx="1571636" cy="621495"/>
          </a:xfrm>
          <a:prstGeom prst="rect">
            <a:avLst/>
          </a:prstGeom>
        </p:spPr>
      </p:pic>
      <p:sp>
        <p:nvSpPr>
          <p:cNvPr id="5" name="TextBox 4"/>
          <p:cNvSpPr txBox="1"/>
          <p:nvPr/>
        </p:nvSpPr>
        <p:spPr>
          <a:xfrm>
            <a:off x="2357422" y="285728"/>
            <a:ext cx="6143668" cy="584775"/>
          </a:xfrm>
          <a:prstGeom prst="rect">
            <a:avLst/>
          </a:prstGeom>
          <a:noFill/>
        </p:spPr>
        <p:txBody>
          <a:bodyPr wrap="square" rtlCol="0">
            <a:spAutoFit/>
          </a:bodyPr>
          <a:lstStyle/>
          <a:p>
            <a:r>
              <a:rPr lang="en-US" sz="1600" b="1" dirty="0"/>
              <a:t>V</a:t>
            </a:r>
            <a:r>
              <a:rPr lang="en-US" sz="1600" b="1" dirty="0" smtClean="0"/>
              <a:t>. Andreev et al. </a:t>
            </a:r>
            <a:r>
              <a:rPr lang="en-US" sz="1600" b="1" cap="all" dirty="0" smtClean="0">
                <a:solidFill>
                  <a:schemeClr val="accent2">
                    <a:lumMod val="50000"/>
                  </a:schemeClr>
                </a:solidFill>
              </a:rPr>
              <a:t>“The </a:t>
            </a:r>
            <a:r>
              <a:rPr lang="en-US" sz="1600" b="1" cap="all" dirty="0">
                <a:solidFill>
                  <a:schemeClr val="accent2">
                    <a:lumMod val="50000"/>
                  </a:schemeClr>
                </a:solidFill>
              </a:rPr>
              <a:t>subsystem of the internal beam intensity diagnostics at the </a:t>
            </a:r>
            <a:r>
              <a:rPr lang="en-US" sz="1600" b="1" cap="all" dirty="0" smtClean="0">
                <a:solidFill>
                  <a:schemeClr val="accent2">
                    <a:lumMod val="50000"/>
                  </a:schemeClr>
                </a:solidFill>
              </a:rPr>
              <a:t>Nuclotron”</a:t>
            </a:r>
            <a:endParaRPr lang="ru-RU" sz="1600" dirty="0">
              <a:solidFill>
                <a:schemeClr val="accent2">
                  <a:lumMod val="50000"/>
                </a:schemeClr>
              </a:solidFill>
            </a:endParaRPr>
          </a:p>
        </p:txBody>
      </p:sp>
      <p:sp>
        <p:nvSpPr>
          <p:cNvPr id="6" name="TextBox 5"/>
          <p:cNvSpPr txBox="1"/>
          <p:nvPr/>
        </p:nvSpPr>
        <p:spPr>
          <a:xfrm>
            <a:off x="1714480" y="1142984"/>
            <a:ext cx="5786478"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The “Oscilloscope”  Operation Mode</a:t>
            </a:r>
            <a:endParaRPr lang="ru-RU" sz="2000" b="1" dirty="0"/>
          </a:p>
        </p:txBody>
      </p:sp>
      <p:sp>
        <p:nvSpPr>
          <p:cNvPr id="22" name="TextBox 21"/>
          <p:cNvSpPr txBox="1"/>
          <p:nvPr/>
        </p:nvSpPr>
        <p:spPr>
          <a:xfrm>
            <a:off x="2214546" y="6000768"/>
            <a:ext cx="4786346"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3"/>
          <a:srcRect/>
          <a:stretch>
            <a:fillRect/>
          </a:stretch>
        </p:blipFill>
        <p:spPr bwMode="auto">
          <a:xfrm>
            <a:off x="1142976" y="1571612"/>
            <a:ext cx="7186115" cy="4465886"/>
          </a:xfrm>
          <a:prstGeom prst="rect">
            <a:avLst/>
          </a:prstGeom>
          <a:noFill/>
          <a:ln w="9525">
            <a:noFill/>
            <a:miter lim="800000"/>
            <a:headEnd/>
            <a:tailEnd/>
          </a:ln>
          <a:effectLst/>
        </p:spPr>
      </p:pic>
      <p:sp>
        <p:nvSpPr>
          <p:cNvPr id="9" name="TextBox 8"/>
          <p:cNvSpPr txBox="1"/>
          <p:nvPr/>
        </p:nvSpPr>
        <p:spPr>
          <a:xfrm>
            <a:off x="2366946" y="6153168"/>
            <a:ext cx="4786346"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The GUI for the “Oscilloscope” mode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ec2017.jpg"/>
          <p:cNvPicPr>
            <a:picLocks noChangeAspect="1"/>
          </p:cNvPicPr>
          <p:nvPr/>
        </p:nvPicPr>
        <p:blipFill>
          <a:blip r:embed="rId2" cstate="print"/>
          <a:stretch>
            <a:fillRect/>
          </a:stretch>
        </p:blipFill>
        <p:spPr>
          <a:xfrm>
            <a:off x="642910" y="285728"/>
            <a:ext cx="1571636" cy="621495"/>
          </a:xfrm>
          <a:prstGeom prst="rect">
            <a:avLst/>
          </a:prstGeom>
        </p:spPr>
      </p:pic>
      <p:sp>
        <p:nvSpPr>
          <p:cNvPr id="5" name="TextBox 4"/>
          <p:cNvSpPr txBox="1"/>
          <p:nvPr/>
        </p:nvSpPr>
        <p:spPr>
          <a:xfrm>
            <a:off x="2357422" y="285728"/>
            <a:ext cx="6143668" cy="584775"/>
          </a:xfrm>
          <a:prstGeom prst="rect">
            <a:avLst/>
          </a:prstGeom>
          <a:noFill/>
        </p:spPr>
        <p:txBody>
          <a:bodyPr wrap="square" rtlCol="0">
            <a:spAutoFit/>
          </a:bodyPr>
          <a:lstStyle/>
          <a:p>
            <a:r>
              <a:rPr lang="en-US" sz="1600" b="1" dirty="0"/>
              <a:t>V</a:t>
            </a:r>
            <a:r>
              <a:rPr lang="en-US" sz="1600" b="1" dirty="0" smtClean="0"/>
              <a:t>. Andreev et al. </a:t>
            </a:r>
            <a:r>
              <a:rPr lang="en-US" sz="1600" b="1" cap="all" dirty="0" smtClean="0">
                <a:solidFill>
                  <a:schemeClr val="accent2">
                    <a:lumMod val="50000"/>
                  </a:schemeClr>
                </a:solidFill>
              </a:rPr>
              <a:t>“The </a:t>
            </a:r>
            <a:r>
              <a:rPr lang="en-US" sz="1600" b="1" cap="all" dirty="0">
                <a:solidFill>
                  <a:schemeClr val="accent2">
                    <a:lumMod val="50000"/>
                  </a:schemeClr>
                </a:solidFill>
              </a:rPr>
              <a:t>subsystem of the internal beam intensity diagnostics at the </a:t>
            </a:r>
            <a:r>
              <a:rPr lang="en-US" sz="1600" b="1" cap="all" dirty="0" smtClean="0">
                <a:solidFill>
                  <a:schemeClr val="accent2">
                    <a:lumMod val="50000"/>
                  </a:schemeClr>
                </a:solidFill>
              </a:rPr>
              <a:t>Nuclotron”</a:t>
            </a:r>
            <a:endParaRPr lang="ru-RU" sz="1600" dirty="0">
              <a:solidFill>
                <a:schemeClr val="accent2">
                  <a:lumMod val="50000"/>
                </a:schemeClr>
              </a:solidFill>
            </a:endParaRPr>
          </a:p>
        </p:txBody>
      </p:sp>
      <p:sp>
        <p:nvSpPr>
          <p:cNvPr id="6" name="TextBox 5"/>
          <p:cNvSpPr txBox="1"/>
          <p:nvPr/>
        </p:nvSpPr>
        <p:spPr>
          <a:xfrm>
            <a:off x="1714480" y="1142984"/>
            <a:ext cx="5786478"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Conclusion</a:t>
            </a:r>
            <a:endParaRPr lang="ru-RU" sz="2000" b="1" dirty="0"/>
          </a:p>
        </p:txBody>
      </p:sp>
      <p:sp>
        <p:nvSpPr>
          <p:cNvPr id="22" name="TextBox 21"/>
          <p:cNvSpPr txBox="1"/>
          <p:nvPr/>
        </p:nvSpPr>
        <p:spPr>
          <a:xfrm>
            <a:off x="2214546" y="6000768"/>
            <a:ext cx="4786346"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a:t>
            </a:r>
          </a:p>
        </p:txBody>
      </p:sp>
      <p:sp>
        <p:nvSpPr>
          <p:cNvPr id="7" name="TextBox 6"/>
          <p:cNvSpPr txBox="1"/>
          <p:nvPr/>
        </p:nvSpPr>
        <p:spPr>
          <a:xfrm>
            <a:off x="1071538" y="2000240"/>
            <a:ext cx="7358114" cy="2862322"/>
          </a:xfrm>
          <a:prstGeom prst="rect">
            <a:avLst/>
          </a:prstGeom>
          <a:noFill/>
        </p:spPr>
        <p:txBody>
          <a:bodyPr wrap="square" rtlCol="0">
            <a:spAutoFit/>
          </a:bodyPr>
          <a:lstStyle/>
          <a:p>
            <a:pPr indent="360000" algn="just"/>
            <a:r>
              <a:rPr lang="en-US" dirty="0" smtClean="0">
                <a:latin typeface="Times New Roman" pitchFamily="18" charset="0"/>
                <a:cs typeface="Times New Roman" pitchFamily="18" charset="0"/>
              </a:rPr>
              <a:t>The subsystem of the internal beam intensity diagnostics in its current hardware and software configuration has been successfully exploited during the latest three runs of the Nuclotron. It successfully supported the accelerator operation both with high and low (10</a:t>
            </a:r>
            <a:r>
              <a:rPr lang="en-US" baseline="30000" dirty="0" smtClean="0">
                <a:latin typeface="Times New Roman" pitchFamily="18" charset="0"/>
                <a:cs typeface="Times New Roman" pitchFamily="18" charset="0"/>
              </a:rPr>
              <a:t>8</a:t>
            </a:r>
            <a:r>
              <a:rPr lang="en-US" dirty="0" smtClean="0">
                <a:latin typeface="Times New Roman" pitchFamily="18" charset="0"/>
                <a:cs typeface="Times New Roman" pitchFamily="18" charset="0"/>
              </a:rPr>
              <a:t> particles and less) intensity beams. </a:t>
            </a:r>
          </a:p>
          <a:p>
            <a:pPr indent="360000" algn="just"/>
            <a:r>
              <a:rPr lang="en-US" dirty="0" smtClean="0">
                <a:latin typeface="Times New Roman" pitchFamily="18" charset="0"/>
                <a:cs typeface="Times New Roman" pitchFamily="18" charset="0"/>
              </a:rPr>
              <a:t>The high level of the </a:t>
            </a:r>
            <a:r>
              <a:rPr lang="en-US" dirty="0" err="1" smtClean="0">
                <a:latin typeface="Times New Roman" pitchFamily="18" charset="0"/>
                <a:cs typeface="Times New Roman" pitchFamily="18" charset="0"/>
              </a:rPr>
              <a:t>automatization</a:t>
            </a:r>
            <a:r>
              <a:rPr lang="en-US" dirty="0" smtClean="0">
                <a:latin typeface="Times New Roman" pitchFamily="18" charset="0"/>
                <a:cs typeface="Times New Roman" pitchFamily="18" charset="0"/>
              </a:rPr>
              <a:t> and lots of services make the subsystem very useful and convenient instrument for accelerator operators, experimentalists and other users. </a:t>
            </a:r>
          </a:p>
          <a:p>
            <a:pPr indent="360000" algn="just"/>
            <a:r>
              <a:rPr lang="en-US" dirty="0" smtClean="0">
                <a:latin typeface="Times New Roman" pitchFamily="18" charset="0"/>
                <a:cs typeface="Times New Roman" pitchFamily="18" charset="0"/>
              </a:rPr>
              <a:t>This subsystem has been fully integrated into the TANGO Controls System of the Nuclotron and may be used as a part for the future control system of the NICA complex.</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ec2017.jpg"/>
          <p:cNvPicPr>
            <a:picLocks noChangeAspect="1"/>
          </p:cNvPicPr>
          <p:nvPr/>
        </p:nvPicPr>
        <p:blipFill>
          <a:blip r:embed="rId2" cstate="print"/>
          <a:stretch>
            <a:fillRect/>
          </a:stretch>
        </p:blipFill>
        <p:spPr>
          <a:xfrm>
            <a:off x="642910" y="285728"/>
            <a:ext cx="1571636" cy="621495"/>
          </a:xfrm>
          <a:prstGeom prst="rect">
            <a:avLst/>
          </a:prstGeom>
        </p:spPr>
      </p:pic>
      <p:sp>
        <p:nvSpPr>
          <p:cNvPr id="5" name="TextBox 4"/>
          <p:cNvSpPr txBox="1"/>
          <p:nvPr/>
        </p:nvSpPr>
        <p:spPr>
          <a:xfrm>
            <a:off x="2357422" y="285728"/>
            <a:ext cx="6143668" cy="584775"/>
          </a:xfrm>
          <a:prstGeom prst="rect">
            <a:avLst/>
          </a:prstGeom>
          <a:noFill/>
        </p:spPr>
        <p:txBody>
          <a:bodyPr wrap="square" rtlCol="0">
            <a:spAutoFit/>
          </a:bodyPr>
          <a:lstStyle/>
          <a:p>
            <a:r>
              <a:rPr lang="en-US" sz="1600" b="1" dirty="0"/>
              <a:t>V</a:t>
            </a:r>
            <a:r>
              <a:rPr lang="en-US" sz="1600" b="1" dirty="0" smtClean="0"/>
              <a:t>. Andreev et al. </a:t>
            </a:r>
            <a:r>
              <a:rPr lang="en-US" sz="1600" b="1" cap="all" dirty="0" smtClean="0">
                <a:solidFill>
                  <a:schemeClr val="accent2">
                    <a:lumMod val="50000"/>
                  </a:schemeClr>
                </a:solidFill>
              </a:rPr>
              <a:t>“The </a:t>
            </a:r>
            <a:r>
              <a:rPr lang="en-US" sz="1600" b="1" cap="all" dirty="0">
                <a:solidFill>
                  <a:schemeClr val="accent2">
                    <a:lumMod val="50000"/>
                  </a:schemeClr>
                </a:solidFill>
              </a:rPr>
              <a:t>subsystem of the internal beam intensity diagnostics at the </a:t>
            </a:r>
            <a:r>
              <a:rPr lang="en-US" sz="1600" b="1" cap="all" dirty="0" smtClean="0">
                <a:solidFill>
                  <a:schemeClr val="accent2">
                    <a:lumMod val="50000"/>
                  </a:schemeClr>
                </a:solidFill>
              </a:rPr>
              <a:t>Nuclotron”</a:t>
            </a:r>
            <a:endParaRPr lang="ru-RU" sz="1600" dirty="0">
              <a:solidFill>
                <a:schemeClr val="accent2">
                  <a:lumMod val="50000"/>
                </a:schemeClr>
              </a:solidFill>
            </a:endParaRPr>
          </a:p>
        </p:txBody>
      </p:sp>
      <p:sp>
        <p:nvSpPr>
          <p:cNvPr id="6" name="TextBox 5"/>
          <p:cNvSpPr txBox="1"/>
          <p:nvPr/>
        </p:nvSpPr>
        <p:spPr>
          <a:xfrm>
            <a:off x="857224" y="2428868"/>
            <a:ext cx="7358114" cy="1938992"/>
          </a:xfrm>
          <a:prstGeom prst="rect">
            <a:avLst/>
          </a:prstGeom>
          <a:noFill/>
        </p:spPr>
        <p:txBody>
          <a:bodyPr wrap="square" rtlCol="0">
            <a:spAutoFit/>
          </a:bodyPr>
          <a:lstStyle/>
          <a:p>
            <a:pPr algn="ctr"/>
            <a:r>
              <a:rPr lang="en-US" sz="6000" dirty="0" smtClean="0">
                <a:solidFill>
                  <a:schemeClr val="accent2">
                    <a:lumMod val="50000"/>
                  </a:schemeClr>
                </a:solidFill>
                <a:latin typeface="Times New Roman" pitchFamily="18" charset="0"/>
                <a:cs typeface="Times New Roman" pitchFamily="18" charset="0"/>
              </a:rPr>
              <a:t>Thank you </a:t>
            </a:r>
          </a:p>
          <a:p>
            <a:pPr algn="ctr"/>
            <a:r>
              <a:rPr lang="en-US" sz="6000" dirty="0" smtClean="0">
                <a:solidFill>
                  <a:schemeClr val="accent2">
                    <a:lumMod val="50000"/>
                  </a:schemeClr>
                </a:solidFill>
                <a:latin typeface="Times New Roman" pitchFamily="18" charset="0"/>
                <a:cs typeface="Times New Roman" pitchFamily="18" charset="0"/>
              </a:rPr>
              <a:t>for your attention!</a:t>
            </a:r>
            <a:endParaRPr lang="ru-RU" sz="6000"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ec2017.jpg"/>
          <p:cNvPicPr>
            <a:picLocks noChangeAspect="1"/>
          </p:cNvPicPr>
          <p:nvPr/>
        </p:nvPicPr>
        <p:blipFill>
          <a:blip r:embed="rId2" cstate="print"/>
          <a:stretch>
            <a:fillRect/>
          </a:stretch>
        </p:blipFill>
        <p:spPr>
          <a:xfrm>
            <a:off x="642910" y="285728"/>
            <a:ext cx="1571636" cy="621495"/>
          </a:xfrm>
          <a:prstGeom prst="rect">
            <a:avLst/>
          </a:prstGeom>
        </p:spPr>
      </p:pic>
      <p:sp>
        <p:nvSpPr>
          <p:cNvPr id="5" name="TextBox 4"/>
          <p:cNvSpPr txBox="1"/>
          <p:nvPr/>
        </p:nvSpPr>
        <p:spPr>
          <a:xfrm>
            <a:off x="2357422" y="285728"/>
            <a:ext cx="6143668" cy="584775"/>
          </a:xfrm>
          <a:prstGeom prst="rect">
            <a:avLst/>
          </a:prstGeom>
          <a:noFill/>
        </p:spPr>
        <p:txBody>
          <a:bodyPr wrap="square" rtlCol="0">
            <a:spAutoFit/>
          </a:bodyPr>
          <a:lstStyle/>
          <a:p>
            <a:r>
              <a:rPr lang="en-US" sz="1600" b="1" dirty="0"/>
              <a:t>V</a:t>
            </a:r>
            <a:r>
              <a:rPr lang="en-US" sz="1600" b="1" dirty="0" smtClean="0"/>
              <a:t>. Andreev et al. </a:t>
            </a:r>
            <a:r>
              <a:rPr lang="en-US" sz="1600" b="1" cap="all" dirty="0" smtClean="0">
                <a:solidFill>
                  <a:schemeClr val="accent2">
                    <a:lumMod val="50000"/>
                  </a:schemeClr>
                </a:solidFill>
              </a:rPr>
              <a:t>“The </a:t>
            </a:r>
            <a:r>
              <a:rPr lang="en-US" sz="1600" b="1" cap="all" dirty="0">
                <a:solidFill>
                  <a:schemeClr val="accent2">
                    <a:lumMod val="50000"/>
                  </a:schemeClr>
                </a:solidFill>
              </a:rPr>
              <a:t>subsystem of the internal beam intensity diagnostics at the </a:t>
            </a:r>
            <a:r>
              <a:rPr lang="en-US" sz="1600" b="1" cap="all" dirty="0" smtClean="0">
                <a:solidFill>
                  <a:schemeClr val="accent2">
                    <a:lumMod val="50000"/>
                  </a:schemeClr>
                </a:solidFill>
              </a:rPr>
              <a:t>Nuclotron”</a:t>
            </a:r>
            <a:endParaRPr lang="ru-RU" sz="1600" dirty="0">
              <a:solidFill>
                <a:schemeClr val="accent2">
                  <a:lumMod val="50000"/>
                </a:schemeClr>
              </a:solidFill>
            </a:endParaRPr>
          </a:p>
        </p:txBody>
      </p:sp>
      <p:sp>
        <p:nvSpPr>
          <p:cNvPr id="6" name="TextBox 5"/>
          <p:cNvSpPr txBox="1"/>
          <p:nvPr/>
        </p:nvSpPr>
        <p:spPr>
          <a:xfrm>
            <a:off x="1643042" y="1357298"/>
            <a:ext cx="5786478" cy="4985980"/>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TOPICS</a:t>
            </a:r>
          </a:p>
          <a:p>
            <a:endParaRPr lang="en-US" sz="2400" dirty="0">
              <a:latin typeface="Times New Roman" pitchFamily="18" charset="0"/>
              <a:cs typeface="Times New Roman" pitchFamily="18" charset="0"/>
            </a:endParaRPr>
          </a:p>
          <a:p>
            <a:pPr>
              <a:lnSpc>
                <a:spcPct val="150000"/>
              </a:lnSpc>
              <a:buFont typeface="Arial" pitchFamily="34" charset="0"/>
              <a:buChar char="•"/>
            </a:pPr>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New Parametric Current </a:t>
            </a:r>
            <a:r>
              <a:rPr lang="en-US" sz="2400" dirty="0" smtClean="0">
                <a:latin typeface="Times New Roman" pitchFamily="18" charset="0"/>
                <a:cs typeface="Times New Roman" pitchFamily="18" charset="0"/>
              </a:rPr>
              <a:t>Transformer</a:t>
            </a:r>
          </a:p>
          <a:p>
            <a:pPr>
              <a:lnSpc>
                <a:spcPct val="150000"/>
              </a:lnSpc>
              <a:buFont typeface="Arial" pitchFamily="34" charset="0"/>
              <a:buChar cha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Data Acquisition</a:t>
            </a:r>
          </a:p>
          <a:p>
            <a:pPr>
              <a:lnSpc>
                <a:spcPct val="150000"/>
              </a:lnSpc>
              <a:buFont typeface="Arial" pitchFamily="34" charset="0"/>
              <a:buChar cha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The Subsystem Hardware Structure</a:t>
            </a:r>
          </a:p>
          <a:p>
            <a:pPr>
              <a:lnSpc>
                <a:spcPct val="150000"/>
              </a:lnSpc>
              <a:buFont typeface="Arial" pitchFamily="34" charset="0"/>
              <a:buChar cha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Signal Processing</a:t>
            </a:r>
          </a:p>
          <a:p>
            <a:pPr>
              <a:lnSpc>
                <a:spcPct val="150000"/>
              </a:lnSpc>
              <a:buFont typeface="Arial" pitchFamily="34" charset="0"/>
              <a:buChar cha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The Subsystem Software</a:t>
            </a:r>
          </a:p>
          <a:p>
            <a:pPr>
              <a:lnSpc>
                <a:spcPct val="150000"/>
              </a:lnSpc>
              <a:buFont typeface="Arial" pitchFamily="34" charset="0"/>
              <a:buChar cha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The “Oscilloscope”  Operation Mode</a:t>
            </a:r>
          </a:p>
          <a:p>
            <a:pPr>
              <a:lnSpc>
                <a:spcPct val="150000"/>
              </a:lnSpc>
              <a:buFont typeface="Arial" pitchFamily="34" charset="0"/>
              <a:buChar cha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Conclusion</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ec2017.jpg"/>
          <p:cNvPicPr>
            <a:picLocks noChangeAspect="1"/>
          </p:cNvPicPr>
          <p:nvPr/>
        </p:nvPicPr>
        <p:blipFill>
          <a:blip r:embed="rId2" cstate="print"/>
          <a:stretch>
            <a:fillRect/>
          </a:stretch>
        </p:blipFill>
        <p:spPr>
          <a:xfrm>
            <a:off x="642910" y="285728"/>
            <a:ext cx="1571636" cy="621495"/>
          </a:xfrm>
          <a:prstGeom prst="rect">
            <a:avLst/>
          </a:prstGeom>
        </p:spPr>
      </p:pic>
      <p:sp>
        <p:nvSpPr>
          <p:cNvPr id="5" name="TextBox 4"/>
          <p:cNvSpPr txBox="1"/>
          <p:nvPr/>
        </p:nvSpPr>
        <p:spPr>
          <a:xfrm>
            <a:off x="2357422" y="285728"/>
            <a:ext cx="6143668" cy="584775"/>
          </a:xfrm>
          <a:prstGeom prst="rect">
            <a:avLst/>
          </a:prstGeom>
          <a:noFill/>
        </p:spPr>
        <p:txBody>
          <a:bodyPr wrap="square" rtlCol="0">
            <a:spAutoFit/>
          </a:bodyPr>
          <a:lstStyle/>
          <a:p>
            <a:r>
              <a:rPr lang="en-US" sz="1600" b="1" dirty="0"/>
              <a:t>V</a:t>
            </a:r>
            <a:r>
              <a:rPr lang="en-US" sz="1600" b="1" dirty="0" smtClean="0"/>
              <a:t>. Andreev et al. </a:t>
            </a:r>
            <a:r>
              <a:rPr lang="en-US" sz="1600" b="1" cap="all" dirty="0" smtClean="0">
                <a:solidFill>
                  <a:schemeClr val="accent2">
                    <a:lumMod val="50000"/>
                  </a:schemeClr>
                </a:solidFill>
              </a:rPr>
              <a:t>“The </a:t>
            </a:r>
            <a:r>
              <a:rPr lang="en-US" sz="1600" b="1" cap="all" dirty="0">
                <a:solidFill>
                  <a:schemeClr val="accent2">
                    <a:lumMod val="50000"/>
                  </a:schemeClr>
                </a:solidFill>
              </a:rPr>
              <a:t>subsystem of the internal beam intensity diagnostics at the </a:t>
            </a:r>
            <a:r>
              <a:rPr lang="en-US" sz="1600" b="1" cap="all" dirty="0" smtClean="0">
                <a:solidFill>
                  <a:schemeClr val="accent2">
                    <a:lumMod val="50000"/>
                  </a:schemeClr>
                </a:solidFill>
              </a:rPr>
              <a:t>Nuclotron”</a:t>
            </a:r>
            <a:endParaRPr lang="ru-RU" sz="1600" dirty="0">
              <a:solidFill>
                <a:schemeClr val="accent2">
                  <a:lumMod val="50000"/>
                </a:schemeClr>
              </a:solidFill>
            </a:endParaRPr>
          </a:p>
        </p:txBody>
      </p:sp>
      <p:sp>
        <p:nvSpPr>
          <p:cNvPr id="6" name="TextBox 5"/>
          <p:cNvSpPr txBox="1"/>
          <p:nvPr/>
        </p:nvSpPr>
        <p:spPr>
          <a:xfrm>
            <a:off x="1714480" y="1142984"/>
            <a:ext cx="5786478"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The New Parametric Current Transformer (NPCT)</a:t>
            </a:r>
            <a:endParaRPr lang="ru-RU" sz="2000" b="1" dirty="0"/>
          </a:p>
        </p:txBody>
      </p:sp>
      <p:pic>
        <p:nvPicPr>
          <p:cNvPr id="7" name="Рисунок 6"/>
          <p:cNvPicPr/>
          <p:nvPr/>
        </p:nvPicPr>
        <p:blipFill>
          <a:blip r:embed="rId3"/>
          <a:srcRect/>
          <a:stretch>
            <a:fillRect/>
          </a:stretch>
        </p:blipFill>
        <p:spPr bwMode="auto">
          <a:xfrm>
            <a:off x="1500166" y="1857364"/>
            <a:ext cx="5944579" cy="3556064"/>
          </a:xfrm>
          <a:prstGeom prst="rect">
            <a:avLst/>
          </a:prstGeom>
          <a:noFill/>
          <a:ln w="9525">
            <a:noFill/>
            <a:miter lim="800000"/>
            <a:headEnd/>
            <a:tailEnd/>
          </a:ln>
        </p:spPr>
      </p:pic>
      <p:sp>
        <p:nvSpPr>
          <p:cNvPr id="8" name="TextBox 7"/>
          <p:cNvSpPr txBox="1"/>
          <p:nvPr/>
        </p:nvSpPr>
        <p:spPr>
          <a:xfrm>
            <a:off x="1428728" y="5643578"/>
            <a:ext cx="6143668" cy="338554"/>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The NPCT sensor head with the Transformer electronics chassis</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ec2017.jpg"/>
          <p:cNvPicPr>
            <a:picLocks noChangeAspect="1"/>
          </p:cNvPicPr>
          <p:nvPr/>
        </p:nvPicPr>
        <p:blipFill>
          <a:blip r:embed="rId2" cstate="print"/>
          <a:stretch>
            <a:fillRect/>
          </a:stretch>
        </p:blipFill>
        <p:spPr>
          <a:xfrm>
            <a:off x="642910" y="285728"/>
            <a:ext cx="1571636" cy="621495"/>
          </a:xfrm>
          <a:prstGeom prst="rect">
            <a:avLst/>
          </a:prstGeom>
        </p:spPr>
      </p:pic>
      <p:sp>
        <p:nvSpPr>
          <p:cNvPr id="5" name="TextBox 4"/>
          <p:cNvSpPr txBox="1"/>
          <p:nvPr/>
        </p:nvSpPr>
        <p:spPr>
          <a:xfrm>
            <a:off x="2357422" y="285728"/>
            <a:ext cx="6143668" cy="584775"/>
          </a:xfrm>
          <a:prstGeom prst="rect">
            <a:avLst/>
          </a:prstGeom>
          <a:noFill/>
        </p:spPr>
        <p:txBody>
          <a:bodyPr wrap="square" rtlCol="0">
            <a:spAutoFit/>
          </a:bodyPr>
          <a:lstStyle/>
          <a:p>
            <a:r>
              <a:rPr lang="en-US" sz="1600" b="1" dirty="0"/>
              <a:t>V</a:t>
            </a:r>
            <a:r>
              <a:rPr lang="en-US" sz="1600" b="1" dirty="0" smtClean="0"/>
              <a:t>. Andreev et al. </a:t>
            </a:r>
            <a:r>
              <a:rPr lang="en-US" sz="1600" b="1" cap="all" dirty="0" smtClean="0">
                <a:solidFill>
                  <a:schemeClr val="accent2">
                    <a:lumMod val="50000"/>
                  </a:schemeClr>
                </a:solidFill>
              </a:rPr>
              <a:t>“The </a:t>
            </a:r>
            <a:r>
              <a:rPr lang="en-US" sz="1600" b="1" cap="all" dirty="0">
                <a:solidFill>
                  <a:schemeClr val="accent2">
                    <a:lumMod val="50000"/>
                  </a:schemeClr>
                </a:solidFill>
              </a:rPr>
              <a:t>subsystem of the internal beam intensity diagnostics at the </a:t>
            </a:r>
            <a:r>
              <a:rPr lang="en-US" sz="1600" b="1" cap="all" dirty="0" smtClean="0">
                <a:solidFill>
                  <a:schemeClr val="accent2">
                    <a:lumMod val="50000"/>
                  </a:schemeClr>
                </a:solidFill>
              </a:rPr>
              <a:t>Nuclotron”</a:t>
            </a:r>
            <a:endParaRPr lang="ru-RU" sz="1600" dirty="0">
              <a:solidFill>
                <a:schemeClr val="accent2">
                  <a:lumMod val="50000"/>
                </a:schemeClr>
              </a:solidFill>
            </a:endParaRPr>
          </a:p>
        </p:txBody>
      </p:sp>
      <p:sp>
        <p:nvSpPr>
          <p:cNvPr id="6" name="TextBox 5"/>
          <p:cNvSpPr txBox="1"/>
          <p:nvPr/>
        </p:nvSpPr>
        <p:spPr>
          <a:xfrm>
            <a:off x="1714480" y="1142984"/>
            <a:ext cx="5786478"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The New Parametric Current Transformer (NPCT)</a:t>
            </a:r>
            <a:endParaRPr lang="ru-RU" sz="2000" b="1" dirty="0"/>
          </a:p>
        </p:txBody>
      </p:sp>
      <p:sp>
        <p:nvSpPr>
          <p:cNvPr id="8" name="TextBox 7"/>
          <p:cNvSpPr txBox="1"/>
          <p:nvPr/>
        </p:nvSpPr>
        <p:spPr>
          <a:xfrm>
            <a:off x="1428728" y="5643578"/>
            <a:ext cx="6143668" cy="338554"/>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The NPCT sensor is embedded on the Nuclotron ring</a:t>
            </a:r>
            <a:endParaRPr lang="ru-RU" sz="1600" dirty="0">
              <a:latin typeface="Times New Roman" pitchFamily="18" charset="0"/>
              <a:cs typeface="Times New Roman" pitchFamily="18" charset="0"/>
            </a:endParaRPr>
          </a:p>
        </p:txBody>
      </p:sp>
      <p:pic>
        <p:nvPicPr>
          <p:cNvPr id="9" name="Рисунок 8"/>
          <p:cNvPicPr/>
          <p:nvPr/>
        </p:nvPicPr>
        <p:blipFill>
          <a:blip r:embed="rId3"/>
          <a:srcRect/>
          <a:stretch>
            <a:fillRect/>
          </a:stretch>
        </p:blipFill>
        <p:spPr bwMode="auto">
          <a:xfrm>
            <a:off x="1714480" y="1714488"/>
            <a:ext cx="5793536" cy="37940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ec2017.jpg"/>
          <p:cNvPicPr>
            <a:picLocks noChangeAspect="1"/>
          </p:cNvPicPr>
          <p:nvPr/>
        </p:nvPicPr>
        <p:blipFill>
          <a:blip r:embed="rId2" cstate="print"/>
          <a:stretch>
            <a:fillRect/>
          </a:stretch>
        </p:blipFill>
        <p:spPr>
          <a:xfrm>
            <a:off x="642910" y="285728"/>
            <a:ext cx="1571636" cy="621495"/>
          </a:xfrm>
          <a:prstGeom prst="rect">
            <a:avLst/>
          </a:prstGeom>
        </p:spPr>
      </p:pic>
      <p:sp>
        <p:nvSpPr>
          <p:cNvPr id="5" name="TextBox 4"/>
          <p:cNvSpPr txBox="1"/>
          <p:nvPr/>
        </p:nvSpPr>
        <p:spPr>
          <a:xfrm>
            <a:off x="2357422" y="285728"/>
            <a:ext cx="6143668" cy="584775"/>
          </a:xfrm>
          <a:prstGeom prst="rect">
            <a:avLst/>
          </a:prstGeom>
          <a:noFill/>
        </p:spPr>
        <p:txBody>
          <a:bodyPr wrap="square" rtlCol="0">
            <a:spAutoFit/>
          </a:bodyPr>
          <a:lstStyle/>
          <a:p>
            <a:r>
              <a:rPr lang="en-US" sz="1600" b="1" dirty="0"/>
              <a:t>V</a:t>
            </a:r>
            <a:r>
              <a:rPr lang="en-US" sz="1600" b="1" dirty="0" smtClean="0"/>
              <a:t>. Andreev et al. </a:t>
            </a:r>
            <a:r>
              <a:rPr lang="en-US" sz="1600" b="1" cap="all" dirty="0" smtClean="0">
                <a:solidFill>
                  <a:schemeClr val="accent2">
                    <a:lumMod val="50000"/>
                  </a:schemeClr>
                </a:solidFill>
              </a:rPr>
              <a:t>“The </a:t>
            </a:r>
            <a:r>
              <a:rPr lang="en-US" sz="1600" b="1" cap="all" dirty="0">
                <a:solidFill>
                  <a:schemeClr val="accent2">
                    <a:lumMod val="50000"/>
                  </a:schemeClr>
                </a:solidFill>
              </a:rPr>
              <a:t>subsystem of the internal beam intensity diagnostics at the </a:t>
            </a:r>
            <a:r>
              <a:rPr lang="en-US" sz="1600" b="1" cap="all" dirty="0" smtClean="0">
                <a:solidFill>
                  <a:schemeClr val="accent2">
                    <a:lumMod val="50000"/>
                  </a:schemeClr>
                </a:solidFill>
              </a:rPr>
              <a:t>Nuclotron”</a:t>
            </a:r>
            <a:endParaRPr lang="ru-RU" sz="1600" dirty="0">
              <a:solidFill>
                <a:schemeClr val="accent2">
                  <a:lumMod val="50000"/>
                </a:schemeClr>
              </a:solidFill>
            </a:endParaRPr>
          </a:p>
        </p:txBody>
      </p:sp>
      <p:sp>
        <p:nvSpPr>
          <p:cNvPr id="6" name="TextBox 5"/>
          <p:cNvSpPr txBox="1"/>
          <p:nvPr/>
        </p:nvSpPr>
        <p:spPr>
          <a:xfrm>
            <a:off x="1714480" y="1142984"/>
            <a:ext cx="5786478"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Data Acquisition</a:t>
            </a:r>
            <a:endParaRPr lang="ru-RU" sz="2000" b="1" dirty="0"/>
          </a:p>
        </p:txBody>
      </p:sp>
      <p:sp>
        <p:nvSpPr>
          <p:cNvPr id="8" name="TextBox 7"/>
          <p:cNvSpPr txBox="1"/>
          <p:nvPr/>
        </p:nvSpPr>
        <p:spPr>
          <a:xfrm>
            <a:off x="1357290" y="5786454"/>
            <a:ext cx="6143668" cy="584775"/>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NI 6284 M Series DAQ device (</a:t>
            </a:r>
            <a:r>
              <a:rPr lang="en-US" sz="1600" baseline="0" dirty="0" smtClean="0">
                <a:latin typeface="Times New Roman" pitchFamily="18" charset="0"/>
                <a:cs typeface="Times New Roman" pitchFamily="18" charset="0"/>
              </a:rPr>
              <a:t>18-Bit, 500 </a:t>
            </a:r>
            <a:r>
              <a:rPr lang="en-US" sz="1600" baseline="0" dirty="0" err="1" smtClean="0">
                <a:latin typeface="Times New Roman" pitchFamily="18" charset="0"/>
                <a:cs typeface="Times New Roman" pitchFamily="18" charset="0"/>
              </a:rPr>
              <a:t>kS</a:t>
            </a:r>
            <a:r>
              <a:rPr lang="en-US" sz="1600" baseline="0" dirty="0" smtClean="0">
                <a:latin typeface="Times New Roman" pitchFamily="18" charset="0"/>
                <a:cs typeface="Times New Roman" pitchFamily="18" charset="0"/>
              </a:rPr>
              <a:t>/s, 16 diff. </a:t>
            </a:r>
            <a:r>
              <a:rPr lang="en-US" sz="1600" dirty="0" smtClean="0">
                <a:latin typeface="Times New Roman" pitchFamily="18" charset="0"/>
                <a:cs typeface="Times New Roman" pitchFamily="18" charset="0"/>
              </a:rPr>
              <a:t>AI channels)</a:t>
            </a:r>
            <a:endParaRPr lang="ru-RU" sz="1600" dirty="0" smtClean="0">
              <a:latin typeface="Times New Roman" pitchFamily="18" charset="0"/>
              <a:cs typeface="Times New Roman" pitchFamily="18" charset="0"/>
            </a:endParaRPr>
          </a:p>
          <a:p>
            <a:pPr algn="ctr"/>
            <a:endParaRPr lang="ru-RU" sz="1600" dirty="0">
              <a:latin typeface="Times New Roman" pitchFamily="18" charset="0"/>
              <a:cs typeface="Times New Roman" pitchFamily="18" charset="0"/>
            </a:endParaRPr>
          </a:p>
        </p:txBody>
      </p:sp>
      <p:pic>
        <p:nvPicPr>
          <p:cNvPr id="7" name="Picture 2" descr="http://images.vogel.de/vogelonline/bdb/549500/549551/sourceimage.jpg"/>
          <p:cNvPicPr>
            <a:picLocks noChangeAspect="1" noChangeArrowheads="1"/>
          </p:cNvPicPr>
          <p:nvPr/>
        </p:nvPicPr>
        <p:blipFill>
          <a:blip r:embed="rId3" cstate="print"/>
          <a:srcRect/>
          <a:stretch>
            <a:fillRect/>
          </a:stretch>
        </p:blipFill>
        <p:spPr bwMode="auto">
          <a:xfrm>
            <a:off x="2357422" y="1714488"/>
            <a:ext cx="4055644" cy="374275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ec2017.jpg"/>
          <p:cNvPicPr>
            <a:picLocks noChangeAspect="1"/>
          </p:cNvPicPr>
          <p:nvPr/>
        </p:nvPicPr>
        <p:blipFill>
          <a:blip r:embed="rId2" cstate="print"/>
          <a:stretch>
            <a:fillRect/>
          </a:stretch>
        </p:blipFill>
        <p:spPr>
          <a:xfrm>
            <a:off x="642910" y="285728"/>
            <a:ext cx="1571636" cy="621495"/>
          </a:xfrm>
          <a:prstGeom prst="rect">
            <a:avLst/>
          </a:prstGeom>
        </p:spPr>
      </p:pic>
      <p:sp>
        <p:nvSpPr>
          <p:cNvPr id="5" name="TextBox 4"/>
          <p:cNvSpPr txBox="1"/>
          <p:nvPr/>
        </p:nvSpPr>
        <p:spPr>
          <a:xfrm>
            <a:off x="2357422" y="285728"/>
            <a:ext cx="6143668" cy="584775"/>
          </a:xfrm>
          <a:prstGeom prst="rect">
            <a:avLst/>
          </a:prstGeom>
          <a:noFill/>
        </p:spPr>
        <p:txBody>
          <a:bodyPr wrap="square" rtlCol="0">
            <a:spAutoFit/>
          </a:bodyPr>
          <a:lstStyle/>
          <a:p>
            <a:r>
              <a:rPr lang="en-US" sz="1600" b="1" dirty="0"/>
              <a:t>V</a:t>
            </a:r>
            <a:r>
              <a:rPr lang="en-US" sz="1600" b="1" dirty="0" smtClean="0"/>
              <a:t>. Andreev et al. </a:t>
            </a:r>
            <a:r>
              <a:rPr lang="en-US" sz="1600" b="1" cap="all" dirty="0" smtClean="0">
                <a:solidFill>
                  <a:schemeClr val="accent2">
                    <a:lumMod val="50000"/>
                  </a:schemeClr>
                </a:solidFill>
              </a:rPr>
              <a:t>“The </a:t>
            </a:r>
            <a:r>
              <a:rPr lang="en-US" sz="1600" b="1" cap="all" dirty="0">
                <a:solidFill>
                  <a:schemeClr val="accent2">
                    <a:lumMod val="50000"/>
                  </a:schemeClr>
                </a:solidFill>
              </a:rPr>
              <a:t>subsystem of the internal beam intensity diagnostics at the </a:t>
            </a:r>
            <a:r>
              <a:rPr lang="en-US" sz="1600" b="1" cap="all" dirty="0" smtClean="0">
                <a:solidFill>
                  <a:schemeClr val="accent2">
                    <a:lumMod val="50000"/>
                  </a:schemeClr>
                </a:solidFill>
              </a:rPr>
              <a:t>Nuclotron”</a:t>
            </a:r>
            <a:endParaRPr lang="ru-RU" sz="1600" dirty="0">
              <a:solidFill>
                <a:schemeClr val="accent2">
                  <a:lumMod val="50000"/>
                </a:schemeClr>
              </a:solidFill>
            </a:endParaRPr>
          </a:p>
        </p:txBody>
      </p:sp>
      <p:sp>
        <p:nvSpPr>
          <p:cNvPr id="6" name="TextBox 5"/>
          <p:cNvSpPr txBox="1"/>
          <p:nvPr/>
        </p:nvSpPr>
        <p:spPr>
          <a:xfrm>
            <a:off x="1714480" y="1142984"/>
            <a:ext cx="5786478" cy="400110"/>
          </a:xfrm>
          <a:prstGeom prst="rect">
            <a:avLst/>
          </a:prstGeom>
          <a:noFill/>
        </p:spPr>
        <p:txBody>
          <a:bodyPr wrap="square" rtlCol="0">
            <a:spAutoFit/>
          </a:bodyPr>
          <a:lstStyle/>
          <a:p>
            <a:pPr algn="ctr"/>
            <a:r>
              <a:rPr lang="en-US" sz="2000" b="1" dirty="0" smtClean="0">
                <a:latin typeface="Times New Roman"/>
                <a:ea typeface="Calibri"/>
              </a:rPr>
              <a:t>The Subsystem Hardware Structure</a:t>
            </a:r>
            <a:endParaRPr lang="ru-RU" sz="2000" b="1" dirty="0"/>
          </a:p>
        </p:txBody>
      </p:sp>
      <p:pic>
        <p:nvPicPr>
          <p:cNvPr id="9" name="Рисунок 8"/>
          <p:cNvPicPr/>
          <p:nvPr/>
        </p:nvPicPr>
        <p:blipFill>
          <a:blip r:embed="rId3"/>
          <a:srcRect/>
          <a:stretch>
            <a:fillRect/>
          </a:stretch>
        </p:blipFill>
        <p:spPr bwMode="auto">
          <a:xfrm>
            <a:off x="1214414" y="1785926"/>
            <a:ext cx="6944689"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ec2017.jpg"/>
          <p:cNvPicPr>
            <a:picLocks noChangeAspect="1"/>
          </p:cNvPicPr>
          <p:nvPr/>
        </p:nvPicPr>
        <p:blipFill>
          <a:blip r:embed="rId2" cstate="print"/>
          <a:stretch>
            <a:fillRect/>
          </a:stretch>
        </p:blipFill>
        <p:spPr>
          <a:xfrm>
            <a:off x="642910" y="285728"/>
            <a:ext cx="1571636" cy="621495"/>
          </a:xfrm>
          <a:prstGeom prst="rect">
            <a:avLst/>
          </a:prstGeom>
        </p:spPr>
      </p:pic>
      <p:sp>
        <p:nvSpPr>
          <p:cNvPr id="5" name="TextBox 4"/>
          <p:cNvSpPr txBox="1"/>
          <p:nvPr/>
        </p:nvSpPr>
        <p:spPr>
          <a:xfrm>
            <a:off x="2357422" y="285728"/>
            <a:ext cx="6143668" cy="584775"/>
          </a:xfrm>
          <a:prstGeom prst="rect">
            <a:avLst/>
          </a:prstGeom>
          <a:noFill/>
        </p:spPr>
        <p:txBody>
          <a:bodyPr wrap="square" rtlCol="0">
            <a:spAutoFit/>
          </a:bodyPr>
          <a:lstStyle/>
          <a:p>
            <a:r>
              <a:rPr lang="en-US" sz="1600" b="1" dirty="0"/>
              <a:t>V</a:t>
            </a:r>
            <a:r>
              <a:rPr lang="en-US" sz="1600" b="1" dirty="0" smtClean="0"/>
              <a:t>. Andreev et al. </a:t>
            </a:r>
            <a:r>
              <a:rPr lang="en-US" sz="1600" b="1" cap="all" dirty="0" smtClean="0">
                <a:solidFill>
                  <a:schemeClr val="accent2">
                    <a:lumMod val="50000"/>
                  </a:schemeClr>
                </a:solidFill>
              </a:rPr>
              <a:t>“The </a:t>
            </a:r>
            <a:r>
              <a:rPr lang="en-US" sz="1600" b="1" cap="all" dirty="0">
                <a:solidFill>
                  <a:schemeClr val="accent2">
                    <a:lumMod val="50000"/>
                  </a:schemeClr>
                </a:solidFill>
              </a:rPr>
              <a:t>subsystem of the internal beam intensity diagnostics at the </a:t>
            </a:r>
            <a:r>
              <a:rPr lang="en-US" sz="1600" b="1" cap="all" dirty="0" smtClean="0">
                <a:solidFill>
                  <a:schemeClr val="accent2">
                    <a:lumMod val="50000"/>
                  </a:schemeClr>
                </a:solidFill>
              </a:rPr>
              <a:t>Nuclotron”</a:t>
            </a:r>
            <a:endParaRPr lang="ru-RU" sz="1600" dirty="0">
              <a:solidFill>
                <a:schemeClr val="accent2">
                  <a:lumMod val="50000"/>
                </a:schemeClr>
              </a:solidFill>
            </a:endParaRPr>
          </a:p>
        </p:txBody>
      </p:sp>
      <p:sp>
        <p:nvSpPr>
          <p:cNvPr id="6" name="TextBox 5"/>
          <p:cNvSpPr txBox="1"/>
          <p:nvPr/>
        </p:nvSpPr>
        <p:spPr>
          <a:xfrm>
            <a:off x="1714480" y="1142984"/>
            <a:ext cx="5786478" cy="400110"/>
          </a:xfrm>
          <a:prstGeom prst="rect">
            <a:avLst/>
          </a:prstGeom>
          <a:noFill/>
        </p:spPr>
        <p:txBody>
          <a:bodyPr wrap="square" rtlCol="0">
            <a:spAutoFit/>
          </a:bodyPr>
          <a:lstStyle/>
          <a:p>
            <a:pPr algn="ctr"/>
            <a:r>
              <a:rPr lang="en-US" sz="2000" b="1" dirty="0" smtClean="0">
                <a:latin typeface="Times New Roman"/>
              </a:rPr>
              <a:t>Signal Processing</a:t>
            </a:r>
            <a:endParaRPr lang="ru-RU" sz="2000" b="1" dirty="0"/>
          </a:p>
        </p:txBody>
      </p:sp>
      <p:sp>
        <p:nvSpPr>
          <p:cNvPr id="7" name="TextBox 6"/>
          <p:cNvSpPr txBox="1"/>
          <p:nvPr/>
        </p:nvSpPr>
        <p:spPr>
          <a:xfrm>
            <a:off x="642910" y="1714488"/>
            <a:ext cx="7786742" cy="923330"/>
          </a:xfrm>
          <a:prstGeom prst="rect">
            <a:avLst/>
          </a:prstGeom>
          <a:noFill/>
        </p:spPr>
        <p:txBody>
          <a:bodyPr wrap="square" rtlCol="0">
            <a:spAutoFit/>
          </a:bodyPr>
          <a:lstStyle/>
          <a:p>
            <a:pPr>
              <a:buFont typeface="Arial" pitchFamily="34" charset="0"/>
              <a:buChar char="•"/>
            </a:pPr>
            <a:r>
              <a:rPr lang="en-US" b="1" dirty="0" smtClean="0">
                <a:latin typeface="Times New Roman" pitchFamily="18" charset="0"/>
                <a:cs typeface="Times New Roman" pitchFamily="18" charset="0"/>
              </a:rPr>
              <a:t>  From the Voltage to Intensity</a:t>
            </a:r>
          </a:p>
          <a:p>
            <a:endParaRPr lang="en-US" dirty="0"/>
          </a:p>
          <a:p>
            <a:endParaRPr lang="ru-RU"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35"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43240" y="2143116"/>
            <a:ext cx="2682875" cy="762000"/>
          </a:xfrm>
          <a:prstGeom prst="rect">
            <a:avLst/>
          </a:prstGeom>
          <a:noFill/>
        </p:spPr>
      </p:pic>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37" name="Picture 1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00166" y="3071810"/>
            <a:ext cx="5622925" cy="1082675"/>
          </a:xfrm>
          <a:prstGeom prst="rect">
            <a:avLst/>
          </a:prstGeom>
          <a:noFill/>
        </p:spPr>
      </p:pic>
      <p:sp>
        <p:nvSpPr>
          <p:cNvPr id="104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39" name="Picture 1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357422" y="4286256"/>
            <a:ext cx="4259263" cy="1082675"/>
          </a:xfrm>
          <a:prstGeom prst="rect">
            <a:avLst/>
          </a:prstGeom>
          <a:noFill/>
        </p:spPr>
      </p:pic>
      <p:sp>
        <p:nvSpPr>
          <p:cNvPr id="23" name="TextBox 22"/>
          <p:cNvSpPr txBox="1"/>
          <p:nvPr/>
        </p:nvSpPr>
        <p:spPr>
          <a:xfrm>
            <a:off x="857224" y="5572140"/>
            <a:ext cx="7072362" cy="923330"/>
          </a:xfrm>
          <a:prstGeom prst="rect">
            <a:avLst/>
          </a:prstGeom>
          <a:noFill/>
        </p:spPr>
        <p:txBody>
          <a:bodyPr wrap="square" rtlCol="0">
            <a:spAutoFit/>
          </a:bodyPr>
          <a:lstStyle/>
          <a:p>
            <a:pPr algn="just"/>
            <a:r>
              <a:rPr lang="en-US" dirty="0">
                <a:latin typeface="Times New Roman" pitchFamily="18" charset="0"/>
                <a:cs typeface="Times New Roman" pitchFamily="18" charset="0"/>
              </a:rPr>
              <a:t>where W(B) is a particle energy, W</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 -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rest energy, A </a:t>
            </a:r>
            <a:r>
              <a:rPr lang="en-US" dirty="0" smtClean="0">
                <a:latin typeface="Times New Roman" pitchFamily="18" charset="0"/>
                <a:cs typeface="Times New Roman" pitchFamily="18" charset="0"/>
              </a:rPr>
              <a:t>&amp; Z– </a:t>
            </a:r>
            <a:r>
              <a:rPr lang="en-US" dirty="0">
                <a:latin typeface="Times New Roman" pitchFamily="18" charset="0"/>
                <a:cs typeface="Times New Roman" pitchFamily="18" charset="0"/>
              </a:rPr>
              <a:t>a particle </a:t>
            </a:r>
            <a:r>
              <a:rPr lang="en-US" dirty="0" smtClean="0">
                <a:latin typeface="Times New Roman" pitchFamily="18" charset="0"/>
                <a:cs typeface="Times New Roman" pitchFamily="18" charset="0"/>
              </a:rPr>
              <a:t>mass and charge , </a:t>
            </a:r>
            <a:r>
              <a:rPr lang="en-US" dirty="0">
                <a:latin typeface="Times New Roman" pitchFamily="18" charset="0"/>
                <a:cs typeface="Times New Roman" pitchFamily="18" charset="0"/>
              </a:rPr>
              <a:t>P and R</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 – the ring circumference and </a:t>
            </a:r>
            <a:r>
              <a:rPr lang="en-US" dirty="0" smtClean="0">
                <a:latin typeface="Times New Roman" pitchFamily="18" charset="0"/>
                <a:cs typeface="Times New Roman" pitchFamily="18" charset="0"/>
              </a:rPr>
              <a:t>radius, k is the coefficient of proportionality (</a:t>
            </a:r>
            <a:r>
              <a:rPr lang="en-US" dirty="0" smtClean="0">
                <a:latin typeface="Times New Roman"/>
                <a:ea typeface="Times New Roman"/>
              </a:rPr>
              <a:t>10</a:t>
            </a:r>
            <a:r>
              <a:rPr lang="en-US" baseline="30000" dirty="0" smtClean="0">
                <a:latin typeface="Times New Roman"/>
                <a:ea typeface="Times New Roman"/>
              </a:rPr>
              <a:t>11</a:t>
            </a:r>
            <a:r>
              <a:rPr lang="en-US" dirty="0" smtClean="0">
                <a:latin typeface="Times New Roman"/>
                <a:ea typeface="Times New Roman"/>
              </a:rPr>
              <a:t> particles/V)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ec2017.jpg"/>
          <p:cNvPicPr>
            <a:picLocks noChangeAspect="1"/>
          </p:cNvPicPr>
          <p:nvPr/>
        </p:nvPicPr>
        <p:blipFill>
          <a:blip r:embed="rId2" cstate="print"/>
          <a:stretch>
            <a:fillRect/>
          </a:stretch>
        </p:blipFill>
        <p:spPr>
          <a:xfrm>
            <a:off x="642910" y="285728"/>
            <a:ext cx="1571636" cy="621495"/>
          </a:xfrm>
          <a:prstGeom prst="rect">
            <a:avLst/>
          </a:prstGeom>
        </p:spPr>
      </p:pic>
      <p:sp>
        <p:nvSpPr>
          <p:cNvPr id="5" name="TextBox 4"/>
          <p:cNvSpPr txBox="1"/>
          <p:nvPr/>
        </p:nvSpPr>
        <p:spPr>
          <a:xfrm>
            <a:off x="2357422" y="285728"/>
            <a:ext cx="6143668" cy="584775"/>
          </a:xfrm>
          <a:prstGeom prst="rect">
            <a:avLst/>
          </a:prstGeom>
          <a:noFill/>
        </p:spPr>
        <p:txBody>
          <a:bodyPr wrap="square" rtlCol="0">
            <a:spAutoFit/>
          </a:bodyPr>
          <a:lstStyle/>
          <a:p>
            <a:r>
              <a:rPr lang="en-US" sz="1600" b="1" dirty="0"/>
              <a:t>V</a:t>
            </a:r>
            <a:r>
              <a:rPr lang="en-US" sz="1600" b="1" dirty="0" smtClean="0"/>
              <a:t>. Andreev et al. </a:t>
            </a:r>
            <a:r>
              <a:rPr lang="en-US" sz="1600" b="1" cap="all" dirty="0" smtClean="0">
                <a:solidFill>
                  <a:schemeClr val="accent2">
                    <a:lumMod val="50000"/>
                  </a:schemeClr>
                </a:solidFill>
              </a:rPr>
              <a:t>“The </a:t>
            </a:r>
            <a:r>
              <a:rPr lang="en-US" sz="1600" b="1" cap="all" dirty="0">
                <a:solidFill>
                  <a:schemeClr val="accent2">
                    <a:lumMod val="50000"/>
                  </a:schemeClr>
                </a:solidFill>
              </a:rPr>
              <a:t>subsystem of the internal beam intensity diagnostics at the </a:t>
            </a:r>
            <a:r>
              <a:rPr lang="en-US" sz="1600" b="1" cap="all" dirty="0" smtClean="0">
                <a:solidFill>
                  <a:schemeClr val="accent2">
                    <a:lumMod val="50000"/>
                  </a:schemeClr>
                </a:solidFill>
              </a:rPr>
              <a:t>Nuclotron”</a:t>
            </a:r>
            <a:endParaRPr lang="ru-RU" sz="1600" dirty="0">
              <a:solidFill>
                <a:schemeClr val="accent2">
                  <a:lumMod val="50000"/>
                </a:schemeClr>
              </a:solidFill>
            </a:endParaRPr>
          </a:p>
        </p:txBody>
      </p:sp>
      <p:sp>
        <p:nvSpPr>
          <p:cNvPr id="6" name="TextBox 5"/>
          <p:cNvSpPr txBox="1"/>
          <p:nvPr/>
        </p:nvSpPr>
        <p:spPr>
          <a:xfrm>
            <a:off x="1714480" y="1142984"/>
            <a:ext cx="5786478" cy="400110"/>
          </a:xfrm>
          <a:prstGeom prst="rect">
            <a:avLst/>
          </a:prstGeom>
          <a:noFill/>
        </p:spPr>
        <p:txBody>
          <a:bodyPr wrap="square" rtlCol="0">
            <a:spAutoFit/>
          </a:bodyPr>
          <a:lstStyle/>
          <a:p>
            <a:pPr algn="ctr"/>
            <a:r>
              <a:rPr lang="en-US" sz="2000" b="1" dirty="0" smtClean="0">
                <a:latin typeface="Times New Roman"/>
              </a:rPr>
              <a:t>Signal Processing</a:t>
            </a:r>
            <a:endParaRPr lang="ru-RU" sz="2000" b="1" dirty="0"/>
          </a:p>
        </p:txBody>
      </p:sp>
      <p:sp>
        <p:nvSpPr>
          <p:cNvPr id="7" name="TextBox 6"/>
          <p:cNvSpPr txBox="1"/>
          <p:nvPr/>
        </p:nvSpPr>
        <p:spPr>
          <a:xfrm>
            <a:off x="642910" y="1928802"/>
            <a:ext cx="7786742" cy="2385268"/>
          </a:xfrm>
          <a:prstGeom prst="rect">
            <a:avLst/>
          </a:prstGeom>
          <a:noFill/>
        </p:spPr>
        <p:txBody>
          <a:bodyPr wrap="square" rtlCol="0">
            <a:spAutoFit/>
          </a:bodyPr>
          <a:lstStyle/>
          <a:p>
            <a:pPr>
              <a:lnSpc>
                <a:spcPct val="200000"/>
              </a:lnSpc>
              <a:buFont typeface="Arial" pitchFamily="34" charset="0"/>
              <a:buChar char="•"/>
            </a:pPr>
            <a:r>
              <a:rPr lang="en-US" dirty="0" smtClean="0"/>
              <a:t>  </a:t>
            </a:r>
            <a:r>
              <a:rPr lang="en-US" b="1" dirty="0" smtClean="0">
                <a:latin typeface="Times New Roman" pitchFamily="18" charset="0"/>
                <a:cs typeface="Times New Roman" pitchFamily="18" charset="0"/>
              </a:rPr>
              <a:t>Median Filtering</a:t>
            </a:r>
          </a:p>
          <a:p>
            <a:pPr>
              <a:lnSpc>
                <a:spcPct val="200000"/>
              </a:lnSpc>
              <a:buFont typeface="Arial" pitchFamily="34" charset="0"/>
              <a:buChar char="•"/>
            </a:pP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Central Moving Average </a:t>
            </a:r>
          </a:p>
          <a:p>
            <a:pPr marL="174625" indent="-174625">
              <a:lnSpc>
                <a:spcPct val="150000"/>
              </a:lnSpc>
              <a:spcBef>
                <a:spcPts val="600"/>
              </a:spcBef>
              <a:buFont typeface="Arial" pitchFamily="34" charset="0"/>
              <a:buChar char="•"/>
            </a:pPr>
            <a:r>
              <a:rPr lang="en-US" b="1" dirty="0">
                <a:latin typeface="Times New Roman" pitchFamily="18" charset="0"/>
                <a:cs typeface="Times New Roman" pitchFamily="18" charset="0"/>
              </a:rPr>
              <a:t>D</a:t>
            </a:r>
            <a:r>
              <a:rPr lang="en-US" b="1" dirty="0" smtClean="0">
                <a:latin typeface="Times New Roman" pitchFamily="18" charset="0"/>
                <a:cs typeface="Times New Roman" pitchFamily="18" charset="0"/>
              </a:rPr>
              <a:t>igital compensation of </a:t>
            </a:r>
            <a:r>
              <a:rPr lang="en-US" b="1" dirty="0" smtClean="0">
                <a:latin typeface="Times New Roman" pitchFamily="18" charset="0"/>
                <a:cs typeface="Times New Roman" pitchFamily="18" charset="0"/>
              </a:rPr>
              <a:t>the Transformer </a:t>
            </a:r>
            <a:r>
              <a:rPr lang="en-US" b="1" dirty="0">
                <a:latin typeface="Times New Roman" pitchFamily="18" charset="0"/>
                <a:cs typeface="Times New Roman" pitchFamily="18" charset="0"/>
              </a:rPr>
              <a:t>base-line droop and </a:t>
            </a:r>
            <a:r>
              <a:rPr lang="en-US" b="1" dirty="0" smtClean="0">
                <a:latin typeface="Times New Roman" pitchFamily="18" charset="0"/>
                <a:cs typeface="Times New Roman" pitchFamily="18" charset="0"/>
              </a:rPr>
              <a:t> a low-frequency interference on the </a:t>
            </a:r>
            <a:r>
              <a:rPr lang="en-US" b="1" smtClean="0">
                <a:latin typeface="Times New Roman" pitchFamily="18" charset="0"/>
                <a:cs typeface="Times New Roman" pitchFamily="18" charset="0"/>
              </a:rPr>
              <a:t>NPCT signal</a:t>
            </a:r>
            <a:endParaRPr lang="en-US" b="1" dirty="0">
              <a:latin typeface="Times New Roman" pitchFamily="18" charset="0"/>
              <a:cs typeface="Times New Roman" pitchFamily="18" charset="0"/>
            </a:endParaRPr>
          </a:p>
          <a:p>
            <a:endParaRPr lang="ru-RU"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4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ec2017.jpg"/>
          <p:cNvPicPr>
            <a:picLocks noChangeAspect="1"/>
          </p:cNvPicPr>
          <p:nvPr/>
        </p:nvPicPr>
        <p:blipFill>
          <a:blip r:embed="rId2" cstate="print"/>
          <a:stretch>
            <a:fillRect/>
          </a:stretch>
        </p:blipFill>
        <p:spPr>
          <a:xfrm>
            <a:off x="642910" y="285728"/>
            <a:ext cx="1571636" cy="621495"/>
          </a:xfrm>
          <a:prstGeom prst="rect">
            <a:avLst/>
          </a:prstGeom>
        </p:spPr>
      </p:pic>
      <p:sp>
        <p:nvSpPr>
          <p:cNvPr id="5" name="TextBox 4"/>
          <p:cNvSpPr txBox="1"/>
          <p:nvPr/>
        </p:nvSpPr>
        <p:spPr>
          <a:xfrm>
            <a:off x="2357422" y="285728"/>
            <a:ext cx="6143668" cy="584775"/>
          </a:xfrm>
          <a:prstGeom prst="rect">
            <a:avLst/>
          </a:prstGeom>
          <a:noFill/>
        </p:spPr>
        <p:txBody>
          <a:bodyPr wrap="square" rtlCol="0">
            <a:spAutoFit/>
          </a:bodyPr>
          <a:lstStyle/>
          <a:p>
            <a:r>
              <a:rPr lang="en-US" sz="1600" b="1" dirty="0"/>
              <a:t>V</a:t>
            </a:r>
            <a:r>
              <a:rPr lang="en-US" sz="1600" b="1" dirty="0" smtClean="0"/>
              <a:t>. Andreev et al. </a:t>
            </a:r>
            <a:r>
              <a:rPr lang="en-US" sz="1600" b="1" cap="all" dirty="0" smtClean="0">
                <a:solidFill>
                  <a:schemeClr val="accent2">
                    <a:lumMod val="50000"/>
                  </a:schemeClr>
                </a:solidFill>
              </a:rPr>
              <a:t>“The </a:t>
            </a:r>
            <a:r>
              <a:rPr lang="en-US" sz="1600" b="1" cap="all" dirty="0">
                <a:solidFill>
                  <a:schemeClr val="accent2">
                    <a:lumMod val="50000"/>
                  </a:schemeClr>
                </a:solidFill>
              </a:rPr>
              <a:t>subsystem of the internal beam intensity diagnostics at the </a:t>
            </a:r>
            <a:r>
              <a:rPr lang="en-US" sz="1600" b="1" cap="all" dirty="0" smtClean="0">
                <a:solidFill>
                  <a:schemeClr val="accent2">
                    <a:lumMod val="50000"/>
                  </a:schemeClr>
                </a:solidFill>
              </a:rPr>
              <a:t>Nuclotron”</a:t>
            </a:r>
            <a:endParaRPr lang="ru-RU" sz="1600" dirty="0">
              <a:solidFill>
                <a:schemeClr val="accent2">
                  <a:lumMod val="50000"/>
                </a:schemeClr>
              </a:solidFill>
            </a:endParaRPr>
          </a:p>
        </p:txBody>
      </p:sp>
      <p:sp>
        <p:nvSpPr>
          <p:cNvPr id="6" name="TextBox 5"/>
          <p:cNvSpPr txBox="1"/>
          <p:nvPr/>
        </p:nvSpPr>
        <p:spPr>
          <a:xfrm>
            <a:off x="1714480" y="1142984"/>
            <a:ext cx="5786478" cy="400110"/>
          </a:xfrm>
          <a:prstGeom prst="rect">
            <a:avLst/>
          </a:prstGeom>
          <a:noFill/>
        </p:spPr>
        <p:txBody>
          <a:bodyPr wrap="square" rtlCol="0">
            <a:spAutoFit/>
          </a:bodyPr>
          <a:lstStyle/>
          <a:p>
            <a:pPr algn="ctr"/>
            <a:r>
              <a:rPr lang="en-US" sz="2000" b="1" dirty="0" smtClean="0">
                <a:latin typeface="Times New Roman"/>
                <a:ea typeface="Calibri"/>
              </a:rPr>
              <a:t>The Subsystem Software</a:t>
            </a:r>
            <a:endParaRPr lang="ru-RU" sz="2000" b="1" dirty="0"/>
          </a:p>
        </p:txBody>
      </p:sp>
      <p:grpSp>
        <p:nvGrpSpPr>
          <p:cNvPr id="7" name="Группа 6"/>
          <p:cNvGrpSpPr/>
          <p:nvPr/>
        </p:nvGrpSpPr>
        <p:grpSpPr>
          <a:xfrm>
            <a:off x="1571604" y="1928802"/>
            <a:ext cx="6437313" cy="3235603"/>
            <a:chOff x="1500166" y="2428868"/>
            <a:chExt cx="6437313" cy="3235603"/>
          </a:xfrm>
        </p:grpSpPr>
        <p:sp>
          <p:nvSpPr>
            <p:cNvPr id="8" name="Rectangle 3"/>
            <p:cNvSpPr>
              <a:spLocks noChangeArrowheads="1"/>
            </p:cNvSpPr>
            <p:nvPr/>
          </p:nvSpPr>
          <p:spPr bwMode="auto">
            <a:xfrm>
              <a:off x="1552863" y="4242940"/>
              <a:ext cx="4457041" cy="426840"/>
            </a:xfrm>
            <a:prstGeom prst="rect">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Bergoz DS</a:t>
              </a:r>
              <a:endParaRPr kumimoji="0" lang="ru-RU" sz="1800" b="0" i="0" u="none" strike="noStrike" cap="none" normalizeH="0" baseline="0" smtClean="0">
                <a:ln>
                  <a:noFill/>
                </a:ln>
                <a:solidFill>
                  <a:schemeClr val="tx1"/>
                </a:solidFill>
                <a:effectLst/>
                <a:latin typeface="Arial" pitchFamily="34" charset="0"/>
              </a:endParaRPr>
            </a:p>
          </p:txBody>
        </p:sp>
        <p:sp>
          <p:nvSpPr>
            <p:cNvPr id="10" name="Rectangle 4"/>
            <p:cNvSpPr>
              <a:spLocks noChangeArrowheads="1"/>
            </p:cNvSpPr>
            <p:nvPr/>
          </p:nvSpPr>
          <p:spPr bwMode="auto">
            <a:xfrm>
              <a:off x="2429034" y="5214764"/>
              <a:ext cx="2918028" cy="449707"/>
            </a:xfrm>
            <a:prstGeom prst="rect">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DAQmxAI 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1" name="Rectangle 5"/>
            <p:cNvSpPr>
              <a:spLocks noChangeArrowheads="1"/>
            </p:cNvSpPr>
            <p:nvPr/>
          </p:nvSpPr>
          <p:spPr bwMode="auto">
            <a:xfrm>
              <a:off x="1552863" y="3335904"/>
              <a:ext cx="2300265" cy="426840"/>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Bergoz  Client</a:t>
              </a:r>
              <a:endParaRPr kumimoji="0" lang="ru-RU" sz="1800" b="0" i="0" u="none" strike="noStrike" cap="none" normalizeH="0" baseline="0" smtClean="0">
                <a:ln>
                  <a:noFill/>
                </a:ln>
                <a:solidFill>
                  <a:schemeClr val="tx1"/>
                </a:solidFill>
                <a:effectLst/>
                <a:latin typeface="Arial" pitchFamily="34" charset="0"/>
              </a:endParaRPr>
            </a:p>
          </p:txBody>
        </p:sp>
        <p:sp>
          <p:nvSpPr>
            <p:cNvPr id="12" name="AutoShape 7"/>
            <p:cNvSpPr>
              <a:spLocks noChangeArrowheads="1"/>
            </p:cNvSpPr>
            <p:nvPr/>
          </p:nvSpPr>
          <p:spPr bwMode="auto">
            <a:xfrm>
              <a:off x="2618871" y="3762744"/>
              <a:ext cx="167615" cy="480195"/>
            </a:xfrm>
            <a:prstGeom prst="upDownArrow">
              <a:avLst>
                <a:gd name="adj1" fmla="val 50000"/>
                <a:gd name="adj2" fmla="val 5727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13" name="Rectangle 8"/>
            <p:cNvSpPr>
              <a:spLocks noChangeArrowheads="1"/>
            </p:cNvSpPr>
            <p:nvPr/>
          </p:nvSpPr>
          <p:spPr bwMode="auto">
            <a:xfrm>
              <a:off x="3983284" y="3335904"/>
              <a:ext cx="2026620" cy="426840"/>
            </a:xfrm>
            <a:prstGeom prst="rect">
              <a:avLst/>
            </a:prstGeom>
            <a:gradFill rotWithShape="0">
              <a:gsLst>
                <a:gs pos="0">
                  <a:srgbClr val="FABF8F"/>
                </a:gs>
                <a:gs pos="50000">
                  <a:srgbClr val="F79646"/>
                </a:gs>
                <a:gs pos="100000">
                  <a:srgbClr val="FABF8F"/>
                </a:gs>
              </a:gsLst>
              <a:lin ang="5400000" scaled="1"/>
            </a:gradFill>
            <a:ln w="12700">
              <a:solidFill>
                <a:srgbClr val="E36C0A"/>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WebSocket DS</a:t>
              </a:r>
              <a:endParaRPr kumimoji="0" lang="ru-RU" sz="1800" b="0" i="0" u="none" strike="noStrike" cap="none" normalizeH="0" baseline="0" smtClean="0">
                <a:ln>
                  <a:noFill/>
                </a:ln>
                <a:solidFill>
                  <a:schemeClr val="tx1"/>
                </a:solidFill>
                <a:effectLst/>
                <a:latin typeface="Arial" pitchFamily="34" charset="0"/>
              </a:endParaRPr>
            </a:p>
          </p:txBody>
        </p:sp>
        <p:sp>
          <p:nvSpPr>
            <p:cNvPr id="14" name="AutoShape 9"/>
            <p:cNvSpPr>
              <a:spLocks noChangeArrowheads="1"/>
            </p:cNvSpPr>
            <p:nvPr/>
          </p:nvSpPr>
          <p:spPr bwMode="auto">
            <a:xfrm>
              <a:off x="4927389" y="3762744"/>
              <a:ext cx="167615" cy="480195"/>
            </a:xfrm>
            <a:prstGeom prst="upDownArrow">
              <a:avLst>
                <a:gd name="adj1" fmla="val 50000"/>
                <a:gd name="adj2" fmla="val 5727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15" name="Rectangle 10"/>
            <p:cNvSpPr>
              <a:spLocks noChangeArrowheads="1"/>
            </p:cNvSpPr>
            <p:nvPr/>
          </p:nvSpPr>
          <p:spPr bwMode="auto">
            <a:xfrm>
              <a:off x="4054393" y="2428868"/>
              <a:ext cx="3883086" cy="426840"/>
            </a:xfrm>
            <a:prstGeom prst="rect">
              <a:avLst/>
            </a:prstGeom>
            <a:gradFill rotWithShape="0">
              <a:gsLst>
                <a:gs pos="0">
                  <a:srgbClr val="FABF8F"/>
                </a:gs>
                <a:gs pos="50000">
                  <a:srgbClr val="F79646"/>
                </a:gs>
                <a:gs pos="100000">
                  <a:srgbClr val="FABF8F"/>
                </a:gs>
              </a:gsLst>
              <a:lin ang="5400000" scaled="1"/>
            </a:gradFill>
            <a:ln w="12700">
              <a:solidFill>
                <a:srgbClr val="E36C0A"/>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Bergoz Web-client</a:t>
              </a:r>
              <a:endParaRPr kumimoji="0" lang="ru-RU" sz="1800" b="0" i="0" u="none" strike="noStrike" cap="none" normalizeH="0" baseline="0" smtClean="0">
                <a:ln>
                  <a:noFill/>
                </a:ln>
                <a:solidFill>
                  <a:schemeClr val="tx1"/>
                </a:solidFill>
                <a:effectLst/>
                <a:latin typeface="Arial" pitchFamily="34" charset="0"/>
              </a:endParaRPr>
            </a:p>
          </p:txBody>
        </p:sp>
        <p:sp>
          <p:nvSpPr>
            <p:cNvPr id="16" name="Rectangle 11"/>
            <p:cNvSpPr>
              <a:spLocks noChangeArrowheads="1"/>
            </p:cNvSpPr>
            <p:nvPr/>
          </p:nvSpPr>
          <p:spPr bwMode="auto">
            <a:xfrm>
              <a:off x="6124187" y="3335904"/>
              <a:ext cx="1813292" cy="701238"/>
            </a:xfrm>
            <a:prstGeom prst="rect">
              <a:avLst/>
            </a:prstGeom>
            <a:gradFill rotWithShape="0">
              <a:gsLst>
                <a:gs pos="0">
                  <a:srgbClr val="FABF8F"/>
                </a:gs>
                <a:gs pos="50000">
                  <a:srgbClr val="F79646"/>
                </a:gs>
                <a:gs pos="100000">
                  <a:srgbClr val="FABF8F"/>
                </a:gs>
              </a:gsLst>
              <a:lin ang="5400000" scaled="1"/>
            </a:gradFill>
            <a:ln w="12700">
              <a:solidFill>
                <a:srgbClr val="E36C0A"/>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Nuclotron Web-server</a:t>
              </a:r>
              <a:endParaRPr kumimoji="0" lang="ru-RU" sz="1800" b="0" i="0" u="none" strike="noStrike" cap="none" normalizeH="0" baseline="0" smtClean="0">
                <a:ln>
                  <a:noFill/>
                </a:ln>
                <a:solidFill>
                  <a:schemeClr val="tx1"/>
                </a:solidFill>
                <a:effectLst/>
                <a:latin typeface="Arial" pitchFamily="34" charset="0"/>
              </a:endParaRPr>
            </a:p>
          </p:txBody>
        </p:sp>
        <p:sp>
          <p:nvSpPr>
            <p:cNvPr id="17" name="AutoShape 12"/>
            <p:cNvSpPr>
              <a:spLocks noChangeArrowheads="1"/>
            </p:cNvSpPr>
            <p:nvPr/>
          </p:nvSpPr>
          <p:spPr bwMode="auto">
            <a:xfrm>
              <a:off x="4874692" y="2855708"/>
              <a:ext cx="167615" cy="480195"/>
            </a:xfrm>
            <a:prstGeom prst="upDownArrow">
              <a:avLst>
                <a:gd name="adj1" fmla="val 50000"/>
                <a:gd name="adj2" fmla="val 5727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18" name="AutoShape 13"/>
            <p:cNvSpPr>
              <a:spLocks noChangeArrowheads="1"/>
            </p:cNvSpPr>
            <p:nvPr/>
          </p:nvSpPr>
          <p:spPr bwMode="auto">
            <a:xfrm>
              <a:off x="7007342" y="2855708"/>
              <a:ext cx="167615" cy="480195"/>
            </a:xfrm>
            <a:prstGeom prst="upDownArrow">
              <a:avLst>
                <a:gd name="adj1" fmla="val 50000"/>
                <a:gd name="adj2" fmla="val 5727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19" name="Rectangle 14"/>
            <p:cNvSpPr>
              <a:spLocks noChangeArrowheads="1"/>
            </p:cNvSpPr>
            <p:nvPr/>
          </p:nvSpPr>
          <p:spPr bwMode="auto">
            <a:xfrm>
              <a:off x="1500166" y="2428868"/>
              <a:ext cx="2300265" cy="426840"/>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DBStorageDS</a:t>
              </a:r>
              <a:endParaRPr kumimoji="0" lang="ru-RU" sz="1800" b="0" i="0" u="none" strike="noStrike" cap="none" normalizeH="0" baseline="0" dirty="0" smtClean="0">
                <a:ln>
                  <a:noFill/>
                </a:ln>
                <a:solidFill>
                  <a:schemeClr val="tx1"/>
                </a:solidFill>
                <a:effectLst/>
                <a:latin typeface="Arial" pitchFamily="34" charset="0"/>
              </a:endParaRPr>
            </a:p>
          </p:txBody>
        </p:sp>
        <p:sp>
          <p:nvSpPr>
            <p:cNvPr id="20" name="AutoShape 15"/>
            <p:cNvSpPr>
              <a:spLocks noChangeArrowheads="1"/>
            </p:cNvSpPr>
            <p:nvPr/>
          </p:nvSpPr>
          <p:spPr bwMode="auto">
            <a:xfrm>
              <a:off x="2550936" y="2855708"/>
              <a:ext cx="167615" cy="480195"/>
            </a:xfrm>
            <a:prstGeom prst="upDownArrow">
              <a:avLst>
                <a:gd name="adj1" fmla="val 50000"/>
                <a:gd name="adj2" fmla="val 5727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21" name="AutoShape 9"/>
            <p:cNvSpPr>
              <a:spLocks noChangeArrowheads="1"/>
            </p:cNvSpPr>
            <p:nvPr/>
          </p:nvSpPr>
          <p:spPr bwMode="auto">
            <a:xfrm>
              <a:off x="3786182" y="4714884"/>
              <a:ext cx="167615" cy="480196"/>
            </a:xfrm>
            <a:prstGeom prst="upDownArrow">
              <a:avLst>
                <a:gd name="adj1" fmla="val 50000"/>
                <a:gd name="adj2" fmla="val 5727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grpSp>
      <p:sp>
        <p:nvSpPr>
          <p:cNvPr id="22" name="TextBox 21"/>
          <p:cNvSpPr txBox="1"/>
          <p:nvPr/>
        </p:nvSpPr>
        <p:spPr>
          <a:xfrm>
            <a:off x="2214546" y="5643578"/>
            <a:ext cx="4357718"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TANGO structure of the Subsystem software</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15713</TotalTime>
  <Words>658</Words>
  <Application>Microsoft Office PowerPoint</Application>
  <PresentationFormat>Экран (4:3)</PresentationFormat>
  <Paragraphs>66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AAA</dc:creator>
  <cp:lastModifiedBy>HP</cp:lastModifiedBy>
  <cp:revision>8</cp:revision>
  <dcterms:created xsi:type="dcterms:W3CDTF">2017-09-12T11:51:46Z</dcterms:created>
  <dcterms:modified xsi:type="dcterms:W3CDTF">2017-09-26T11:27:33Z</dcterms:modified>
</cp:coreProperties>
</file>