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90" r:id="rId3"/>
    <p:sldId id="291" r:id="rId4"/>
    <p:sldId id="292" r:id="rId5"/>
    <p:sldId id="293" r:id="rId6"/>
    <p:sldId id="299" r:id="rId7"/>
    <p:sldId id="271" r:id="rId8"/>
    <p:sldId id="270" r:id="rId9"/>
    <p:sldId id="300" r:id="rId10"/>
    <p:sldId id="274" r:id="rId11"/>
    <p:sldId id="275" r:id="rId12"/>
    <p:sldId id="276" r:id="rId13"/>
    <p:sldId id="277" r:id="rId14"/>
    <p:sldId id="282" r:id="rId15"/>
    <p:sldId id="298" r:id="rId16"/>
    <p:sldId id="287" r:id="rId17"/>
    <p:sldId id="278" r:id="rId18"/>
    <p:sldId id="280" r:id="rId19"/>
    <p:sldId id="281" r:id="rId20"/>
    <p:sldId id="285" r:id="rId21"/>
    <p:sldId id="288" r:id="rId22"/>
    <p:sldId id="289" r:id="rId23"/>
    <p:sldId id="295" r:id="rId24"/>
    <p:sldId id="297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33"/>
    <a:srgbClr val="EE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B5978-7759-46ED-BF37-AF100D693F4A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0515-ACEE-4605-AED5-E3D02ACD9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655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09766-667E-40A2-925A-8B79DD01FAAA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8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34D31-E842-4E99-B57D-4C40120FF015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00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68651-E659-469A-A874-9222FDD86CBA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43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F7885-BB1B-4ABD-8F24-205CD3993125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11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58ED-3929-47FE-ADB9-EC0CB8971747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9AB3-F6BA-417B-9EE8-0CD30118F23E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3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F7F7-E7FC-4216-9495-C32768D2D5FC}" type="datetime1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9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D73B-8D5D-4D12-89F5-024BFE98FA03}" type="datetime1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1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9DD4D-D1D0-4C5B-9775-C9A9DAA8B9DC}" type="datetime1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4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906B3-9B2D-4BF0-A9F3-DDE4FCA3400F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67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C111D-7EA3-4065-AE78-6C81B083E1E9}" type="datetime1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6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C292-F4D1-44E5-A532-79D0B93B4337}" type="datetime1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BM@N slow control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C5C0-B8D0-45AB-A555-5E4453B297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3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50378" y="4986010"/>
            <a:ext cx="5829300" cy="1080000"/>
          </a:xfrm>
        </p:spPr>
        <p:txBody>
          <a:bodyPr anchor="ctr" anchorCtr="0">
            <a:normAutofit/>
          </a:bodyPr>
          <a:lstStyle/>
          <a:p>
            <a:pPr>
              <a:lnSpc>
                <a:spcPct val="135000"/>
              </a:lnSpc>
            </a:pPr>
            <a:r>
              <a:rPr lang="en-US" sz="2800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BM@N SLOW CONTROL</a:t>
            </a:r>
            <a:r>
              <a:rPr lang="ru-RU" sz="2800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800" spc="-1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SYSTEM</a:t>
            </a:r>
            <a:endParaRPr lang="ru-RU" sz="2800" spc="-1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8220" y="5006913"/>
            <a:ext cx="2400300" cy="1080000"/>
          </a:xfrm>
        </p:spPr>
        <p:txBody>
          <a:bodyPr anchor="ctr" anchorCtr="0">
            <a:noAutofit/>
          </a:bodyPr>
          <a:lstStyle/>
          <a:p>
            <a:endParaRPr lang="en-US" sz="2000" i="1" dirty="0" smtClean="0"/>
          </a:p>
          <a:p>
            <a:pPr>
              <a:spcBef>
                <a:spcPts val="0"/>
              </a:spcBef>
            </a:pPr>
            <a:r>
              <a:rPr lang="en-US" sz="2000" i="1" u="sng" dirty="0"/>
              <a:t>D. </a:t>
            </a:r>
            <a:r>
              <a:rPr lang="en-US" sz="2000" i="1" u="sng" dirty="0" err="1"/>
              <a:t>Egorov</a:t>
            </a:r>
            <a:endParaRPr lang="en-US" sz="2000" i="1" u="sng" dirty="0"/>
          </a:p>
          <a:p>
            <a:pPr>
              <a:spcBef>
                <a:spcPts val="0"/>
              </a:spcBef>
            </a:pPr>
            <a:r>
              <a:rPr lang="en-US" sz="2000" i="1" dirty="0" smtClean="0"/>
              <a:t>V. </a:t>
            </a:r>
            <a:r>
              <a:rPr lang="en-US" sz="2000" i="1" dirty="0" err="1" smtClean="0"/>
              <a:t>Shutov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P. </a:t>
            </a:r>
            <a:r>
              <a:rPr lang="ru-RU" sz="2000" i="1" dirty="0" smtClean="0"/>
              <a:t>С</a:t>
            </a:r>
            <a:r>
              <a:rPr lang="en-US" sz="2000" i="1" dirty="0" err="1" smtClean="0"/>
              <a:t>humakov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R. </a:t>
            </a:r>
            <a:r>
              <a:rPr lang="en-US" sz="2000" i="1" dirty="0" err="1" smtClean="0"/>
              <a:t>Nagdasev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u="sng" dirty="0" smtClean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79678" y="5182676"/>
            <a:ext cx="0" cy="72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3"/>
          <a:stretch/>
        </p:blipFill>
        <p:spPr>
          <a:xfrm>
            <a:off x="1712251" y="984732"/>
            <a:ext cx="5649113" cy="3786413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88146" y="984732"/>
            <a:ext cx="5640224" cy="3837944"/>
          </a:xfrm>
          <a:prstGeom prst="roundRect">
            <a:avLst/>
          </a:prstGeom>
          <a:noFill/>
          <a:ln w="19050">
            <a:solidFill>
              <a:srgbClr val="EE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637200"/>
            <a:ext cx="432000" cy="5797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336000" y="986400"/>
            <a:ext cx="43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65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Trigger unit monitoring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10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8650" y="1159200"/>
            <a:ext cx="75826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Due to </a:t>
            </a:r>
            <a:r>
              <a:rPr lang="en-US" dirty="0" err="1" smtClean="0"/>
              <a:t>subdetector</a:t>
            </a:r>
            <a:r>
              <a:rPr lang="en-US" dirty="0" smtClean="0"/>
              <a:t> policy and their hardware complexity, SCS does not have direct access to devices.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All required data is sent in JSON format (which is standard for data exchange in BMN SCS) through TCP-socket server, and handled by our JSON Parsing Tango server, which converts received data to Tango attributes.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16" t="7441" r="-5100" b="23443"/>
          <a:stretch/>
        </p:blipFill>
        <p:spPr>
          <a:xfrm>
            <a:off x="202498" y="3844938"/>
            <a:ext cx="4453006" cy="212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8639" y="3603312"/>
            <a:ext cx="3293528" cy="2463663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Группа 12"/>
          <p:cNvGrpSpPr/>
          <p:nvPr/>
        </p:nvGrpSpPr>
        <p:grpSpPr>
          <a:xfrm>
            <a:off x="4655504" y="4694414"/>
            <a:ext cx="488055" cy="422000"/>
            <a:chOff x="4971312" y="5024801"/>
            <a:chExt cx="650740" cy="562666"/>
          </a:xfrm>
        </p:grpSpPr>
        <p:sp>
          <p:nvSpPr>
            <p:cNvPr id="14" name="Шеврон 10"/>
            <p:cNvSpPr/>
            <p:nvPr/>
          </p:nvSpPr>
          <p:spPr>
            <a:xfrm>
              <a:off x="5236926" y="5024801"/>
              <a:ext cx="385126" cy="562666"/>
            </a:xfrm>
            <a:prstGeom prst="chevron">
              <a:avLst/>
            </a:prstGeom>
            <a:solidFill>
              <a:srgbClr val="E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5" name="Шеврон 11"/>
            <p:cNvSpPr/>
            <p:nvPr/>
          </p:nvSpPr>
          <p:spPr>
            <a:xfrm>
              <a:off x="4971312" y="5024801"/>
              <a:ext cx="385126" cy="562666"/>
            </a:xfrm>
            <a:prstGeom prst="chevron">
              <a:avLst/>
            </a:prstGeom>
            <a:solidFill>
              <a:srgbClr val="E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1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 field monitoring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11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639044" y="1190963"/>
            <a:ext cx="7865912" cy="624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smtClean="0"/>
              <a:t>Hall sensor measurements are read by ADC, implemented in BMN SCS. 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 dirty="0" smtClean="0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2069"/>
            <a:ext cx="9144000" cy="407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8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gem,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dch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tracker </a:t>
            </a:r>
            <a:b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low voltage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12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6836" y="1427464"/>
            <a:ext cx="758261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These detectors are using the same high voltage and low voltage hardware, made by Wiener, and software, that is written in </a:t>
            </a:r>
            <a:r>
              <a:rPr lang="en-US" dirty="0" err="1" smtClean="0"/>
              <a:t>Labview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Tango has bindings for </a:t>
            </a:r>
            <a:r>
              <a:rPr lang="en-US" dirty="0" err="1" smtClean="0"/>
              <a:t>Labview</a:t>
            </a:r>
            <a:r>
              <a:rPr lang="en-US" dirty="0" smtClean="0"/>
              <a:t>, so it’s easily implemented into existing Slow Control System.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78" y="4132633"/>
            <a:ext cx="1228904" cy="1486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160" y="4470704"/>
            <a:ext cx="1864360" cy="69649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72" y="3192771"/>
            <a:ext cx="2067513" cy="1486024"/>
          </a:xfrm>
          <a:prstGeom prst="rect">
            <a:avLst/>
          </a:prstGeom>
        </p:spPr>
      </p:pic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11" y="4738540"/>
            <a:ext cx="2074382" cy="1646946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231408" y="4479546"/>
            <a:ext cx="1098304" cy="678814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20" name="Шеврон 19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28844" y="4536284"/>
            <a:ext cx="1098304" cy="678814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26" name="Шеврон 25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8" name="Шеврон 27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7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Tof400 and tof700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13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104" y="1987358"/>
            <a:ext cx="4874252" cy="43689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877" y="1449248"/>
            <a:ext cx="814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Both detectors are using </a:t>
            </a:r>
            <a:r>
              <a:rPr lang="en-US" dirty="0" err="1" smtClean="0"/>
              <a:t>HVSys</a:t>
            </a:r>
            <a:r>
              <a:rPr lang="en-US" dirty="0" smtClean="0"/>
              <a:t> high voltage modules, with existing software.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93877" y="2197996"/>
            <a:ext cx="3147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Implemented TCP-socket server send information on request about module to Tango JSON Parsing server.</a:t>
            </a:r>
            <a:endParaRPr lang="ru-RU" dirty="0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5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Tof400 gas control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14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28650" y="828698"/>
            <a:ext cx="7290053" cy="21281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/>
              <a:t>Gas control application is used to control and monitor gas flow of system based on MKS PAC-100 </a:t>
            </a:r>
            <a:r>
              <a:rPr lang="en-US" sz="1800" dirty="0" smtClean="0"/>
              <a:t>modules</a:t>
            </a:r>
            <a:r>
              <a:rPr lang="en-US" sz="1800" dirty="0"/>
              <a:t>;</a:t>
            </a: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/>
              <a:t>Scales made by CAS with RS-232 interface is using for weight measurement of gas containers for TOF </a:t>
            </a:r>
            <a:r>
              <a:rPr lang="en-US" sz="1800" dirty="0" smtClean="0"/>
              <a:t>detectors</a:t>
            </a:r>
            <a:r>
              <a:rPr lang="en-US" sz="1800" dirty="0"/>
              <a:t>;</a:t>
            </a:r>
            <a:endParaRPr lang="en-US" sz="1800" dirty="0" smtClean="0"/>
          </a:p>
          <a:p>
            <a:pPr>
              <a:lnSpc>
                <a:spcPct val="13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/>
              <a:t>O</a:t>
            </a:r>
            <a:r>
              <a:rPr lang="en-US" sz="1800" dirty="0" smtClean="0"/>
              <a:t>xygen </a:t>
            </a:r>
            <a:r>
              <a:rPr lang="en-US" sz="1800" dirty="0" smtClean="0"/>
              <a:t>and humidity sensors made by GE Measurement are used to control the quality of gas mixture.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52" y="4669314"/>
            <a:ext cx="2663983" cy="1762534"/>
          </a:xfrm>
          <a:prstGeom prst="rect">
            <a:avLst/>
          </a:prstGeom>
        </p:spPr>
      </p:pic>
      <p:pic>
        <p:nvPicPr>
          <p:cNvPr id="11" name="Picture 2" descr="https://www.mksinst.com/images/PAC100647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8625" r="100000">
                        <a14:foregroundMark x1="64500" y1="31925" x2="64500" y2="31925"/>
                        <a14:foregroundMark x1="63625" y1="10329" x2="63625" y2="10329"/>
                        <a14:foregroundMark x1="65500" y1="23005" x2="65500" y2="23005"/>
                        <a14:foregroundMark x1="65250" y1="11737" x2="65250" y2="11737"/>
                        <a14:foregroundMark x1="65625" y1="16901" x2="63750" y2="9390"/>
                        <a14:foregroundMark x1="64250" y1="24413" x2="64250" y2="24413"/>
                        <a14:foregroundMark x1="64875" y1="73709" x2="64875" y2="73709"/>
                        <a14:foregroundMark x1="65375" y1="70423" x2="65375" y2="70423"/>
                        <a14:foregroundMark x1="65375" y1="83568" x2="65375" y2="83568"/>
                        <a14:foregroundMark x1="62500" y1="77465" x2="62500" y2="77465"/>
                        <a14:foregroundMark x1="63625" y1="81690" x2="63625" y2="81690"/>
                        <a14:foregroundMark x1="62875" y1="89671" x2="62875" y2="89671"/>
                        <a14:foregroundMark x1="61875" y1="8920" x2="61875" y2="8920"/>
                        <a14:foregroundMark x1="62625" y1="4695" x2="62625" y2="4695"/>
                        <a14:foregroundMark x1="66250" y1="9859" x2="66250" y2="9859"/>
                        <a14:foregroundMark x1="72500" y1="14554" x2="72500" y2="14554"/>
                        <a14:foregroundMark x1="75625" y1="13615" x2="75625" y2="13615"/>
                        <a14:foregroundMark x1="64875" y1="5634" x2="64875" y2="5634"/>
                        <a14:foregroundMark x1="79500" y1="7042" x2="79500" y2="7042"/>
                        <a14:foregroundMark x1="93750" y1="7042" x2="93750" y2="7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73"/>
          <a:stretch/>
        </p:blipFill>
        <p:spPr bwMode="auto">
          <a:xfrm>
            <a:off x="683861" y="3003342"/>
            <a:ext cx="1986363" cy="12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 rot="5400000">
            <a:off x="1422777" y="4277574"/>
            <a:ext cx="421006" cy="362475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26" name="Шеврон 17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8" name="Шеврон 18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5400000">
            <a:off x="5612552" y="4949462"/>
            <a:ext cx="1014853" cy="1023114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32" name="Шеврон 17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33" name="Шеврон 18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pic>
        <p:nvPicPr>
          <p:cNvPr id="34" name="Picture 2" descr="http://globalgrappling.hu/wp-content/uploads/2014/08/3euj_n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82" l="625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96" y="3522726"/>
            <a:ext cx="1494534" cy="114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Картинки по запросу тетрафторэтан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5000" l="9877" r="89506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209" y="2858795"/>
            <a:ext cx="859632" cy="1273529"/>
          </a:xfrm>
          <a:prstGeom prst="rect">
            <a:avLst/>
          </a:prstGeom>
          <a:noFill/>
          <a:effectLst>
            <a:outerShdw blurRad="76200" dist="139700" dir="18900000" sy="23000" kx="-1200000" algn="bl" rotWithShape="0">
              <a:prstClr val="black">
                <a:alpha val="33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61" y="3070604"/>
            <a:ext cx="1997043" cy="149508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161" y="2895358"/>
            <a:ext cx="1394281" cy="17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Tof400 gas control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15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1026" name="Picture 2" descr="https://pp.userapi.com/c834104/v834104318/111a34/GSb1N2U0lP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7" b="716"/>
          <a:stretch/>
        </p:blipFill>
        <p:spPr bwMode="auto">
          <a:xfrm>
            <a:off x="55930" y="1416051"/>
            <a:ext cx="9088070" cy="46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Tof400 preamplifier control  and monitoring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DABC5C0-B8D0-45AB-A555-5E4453B297C2}" type="slidenum">
              <a:rPr lang="ru-RU" smtClean="0"/>
              <a:t>16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39" y="2171524"/>
            <a:ext cx="3840711" cy="40096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4850" y="1159883"/>
            <a:ext cx="793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application monitors preamplifiers’ parameters, like power voltage, thresholds, temperature, and can control its’ DAC.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8116" y="3494982"/>
            <a:ext cx="97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 20</a:t>
            </a:r>
            <a:endParaRPr lang="ru-RU" sz="2400" dirty="0"/>
          </a:p>
        </p:txBody>
      </p:sp>
      <p:grpSp>
        <p:nvGrpSpPr>
          <p:cNvPr id="13" name="Группа 12"/>
          <p:cNvGrpSpPr/>
          <p:nvPr/>
        </p:nvGrpSpPr>
        <p:grpSpPr>
          <a:xfrm rot="5400000">
            <a:off x="1937922" y="3732197"/>
            <a:ext cx="646981" cy="513406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14" name="Шеврон 17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5" name="Шеврон 18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pic>
        <p:nvPicPr>
          <p:cNvPr id="16" name="Picture 2" descr="http://cs624625.vk.me/v624625298/37091/s7uTy6mgFx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/>
          <a:stretch>
            <a:fillRect/>
          </a:stretch>
        </p:blipFill>
        <p:spPr bwMode="auto">
          <a:xfrm>
            <a:off x="628650" y="4407375"/>
            <a:ext cx="3227143" cy="150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/>
          <p:nvPr/>
        </p:nvGrpSpPr>
        <p:grpSpPr>
          <a:xfrm>
            <a:off x="3941725" y="4756458"/>
            <a:ext cx="646981" cy="513406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18" name="Шеврон 17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9" name="Шеврон 18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03" y="1883677"/>
            <a:ext cx="3360621" cy="1704269"/>
          </a:xfrm>
          <a:prstGeom prst="rect">
            <a:avLst/>
          </a:prstGeom>
        </p:spPr>
      </p:pic>
      <p:sp>
        <p:nvSpPr>
          <p:cNvPr id="2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6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zdc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17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6" t="8883" r="6216" b="26973"/>
          <a:stretch/>
        </p:blipFill>
        <p:spPr>
          <a:xfrm>
            <a:off x="4872519" y="2226350"/>
            <a:ext cx="3833013" cy="41300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557215"/>
            <a:ext cx="3198462" cy="1799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0" t="9280" r="21261" b="12402"/>
          <a:stretch/>
        </p:blipFill>
        <p:spPr>
          <a:xfrm>
            <a:off x="628650" y="2287279"/>
            <a:ext cx="3209555" cy="2073279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042442" y="3921945"/>
            <a:ext cx="646981" cy="513406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13" name="Шеврон 17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4" name="Шеврон 18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3119" y="1006297"/>
            <a:ext cx="8082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detectors are using </a:t>
            </a:r>
            <a:r>
              <a:rPr lang="en-US" dirty="0" err="1" smtClean="0"/>
              <a:t>HVSys</a:t>
            </a:r>
            <a:r>
              <a:rPr lang="en-US" dirty="0" smtClean="0"/>
              <a:t> high voltage modules, with existing software.</a:t>
            </a:r>
          </a:p>
          <a:p>
            <a:r>
              <a:rPr lang="en-US" dirty="0"/>
              <a:t>Implemented TCP-socket server send information on request about module to Tango JSON Parsing </a:t>
            </a:r>
            <a:r>
              <a:rPr lang="en-US" dirty="0" smtClean="0"/>
              <a:t>server.</a:t>
            </a:r>
            <a:endParaRPr lang="ru-RU" dirty="0"/>
          </a:p>
        </p:txBody>
      </p:sp>
      <p:sp>
        <p:nvSpPr>
          <p:cNvPr id="18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9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switch monitoring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18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647146" y="4553862"/>
            <a:ext cx="488055" cy="422000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9" name="Шеврон 8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0" name="Шеврон 9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61978" y="3433549"/>
            <a:ext cx="3029142" cy="2662626"/>
            <a:chOff x="467251" y="4041672"/>
            <a:chExt cx="3022366" cy="1982673"/>
          </a:xfrm>
        </p:grpSpPr>
        <p:pic>
          <p:nvPicPr>
            <p:cNvPr id="13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4041672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4537340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s://cdn1.bigcommerce.com/server4200/kp3jnf/products/3329/images/14266/J9574A__48946.1382994729.500.500.jpg?c=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146" b="89024" l="3000" r="96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51" y="5033008"/>
              <a:ext cx="3022366" cy="9913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Объект 2"/>
          <p:cNvSpPr txBox="1">
            <a:spLocks/>
          </p:cNvSpPr>
          <p:nvPr/>
        </p:nvSpPr>
        <p:spPr>
          <a:xfrm>
            <a:off x="628651" y="1085992"/>
            <a:ext cx="7886699" cy="301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800" dirty="0" smtClean="0"/>
              <a:t>Poe switch control the client application to control power over Ethernet (</a:t>
            </a:r>
            <a:r>
              <a:rPr lang="en-US" sz="1800" dirty="0" err="1" smtClean="0"/>
              <a:t>PoE</a:t>
            </a:r>
            <a:r>
              <a:rPr lang="en-US" sz="1800" dirty="0" smtClean="0"/>
              <a:t>) on a switch (particularly HP J9574A).</a:t>
            </a:r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/>
              <a:t> Monitors power </a:t>
            </a:r>
            <a:r>
              <a:rPr lang="en-US" sz="1800" dirty="0" smtClean="0"/>
              <a:t>and network status </a:t>
            </a:r>
            <a:r>
              <a:rPr lang="en-US" sz="1800" dirty="0" smtClean="0"/>
              <a:t>on each port;</a:t>
            </a:r>
            <a:endParaRPr lang="ru-RU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/>
              <a:t> Lets user enable, disable </a:t>
            </a:r>
            <a:r>
              <a:rPr lang="en-US" sz="1800" dirty="0" smtClean="0"/>
              <a:t>and </a:t>
            </a:r>
            <a:r>
              <a:rPr lang="en-US" sz="1800" dirty="0" smtClean="0"/>
              <a:t>reset power and network connection of selected switch ports</a:t>
            </a:r>
            <a:r>
              <a:rPr lang="ru-RU" sz="1800" dirty="0" smtClean="0"/>
              <a:t>;</a:t>
            </a:r>
            <a:endParaRPr lang="en-US" sz="1800" dirty="0" smtClean="0"/>
          </a:p>
          <a:p>
            <a:pPr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</a:pPr>
            <a:r>
              <a:rPr lang="en-US" sz="1800" dirty="0" smtClean="0"/>
              <a:t> Supports multiple devices.</a:t>
            </a:r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114" y="3171118"/>
            <a:ext cx="4796085" cy="30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 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VME crate control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19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08762" y="913772"/>
            <a:ext cx="7490102" cy="2355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 smtClean="0"/>
              <a:t>Crate Control is a desktop application that was developed for monitoring and control of crates made by Wiener and ELMA companies.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 smtClean="0"/>
              <a:t>Main functions: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 smtClean="0"/>
              <a:t>Switch on/off one crate, or all at once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 smtClean="0"/>
              <a:t>Reset</a:t>
            </a:r>
          </a:p>
          <a:p>
            <a:pPr marL="266700" indent="-174625" algn="just">
              <a:lnSpc>
                <a:spcPct val="100000"/>
              </a:lnSpc>
              <a:buClr>
                <a:srgbClr val="FF0000"/>
              </a:buClr>
            </a:pPr>
            <a:r>
              <a:rPr lang="en-US" sz="1800" dirty="0" smtClean="0"/>
              <a:t>Monitor state and detailed status of crates</a:t>
            </a:r>
            <a:endParaRPr lang="en-US" sz="1800" dirty="0"/>
          </a:p>
        </p:txBody>
      </p:sp>
      <p:pic>
        <p:nvPicPr>
          <p:cNvPr id="10" name="Picture 2" descr="http://www.peo-radiation-technology.com/wp-content/uploads/2015/09/6U-VME-6023-C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57" y="3404101"/>
            <a:ext cx="1249747" cy="1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peo-radiation-technology.com/wp-content/uploads/2015/09/6U-VME-6023-Cr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177" y="3411668"/>
            <a:ext cx="1249747" cy="100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07652" y="433214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…</a:t>
            </a:r>
            <a:endParaRPr lang="ru-RU" sz="36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3791163" y="4444306"/>
            <a:ext cx="488055" cy="422000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16" name="Шеврон 15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8" name="Шеврон 17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0"/>
          <a:stretch/>
        </p:blipFill>
        <p:spPr>
          <a:xfrm>
            <a:off x="791678" y="4866203"/>
            <a:ext cx="1600417" cy="11744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6"/>
          <a:stretch/>
        </p:blipFill>
        <p:spPr>
          <a:xfrm>
            <a:off x="2360113" y="4866306"/>
            <a:ext cx="1600417" cy="11572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"/>
          <a:stretch/>
        </p:blipFill>
        <p:spPr>
          <a:xfrm>
            <a:off x="5210277" y="1813772"/>
            <a:ext cx="3808800" cy="4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slow control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600" y="1190963"/>
            <a:ext cx="8061750" cy="5227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0" indent="-3810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ru-RU" sz="2400" dirty="0" smtClean="0"/>
              <a:t>Monitoring of </a:t>
            </a:r>
            <a:r>
              <a:rPr lang="en-GB" altLang="ru-RU" sz="2400" dirty="0"/>
              <a:t>the experimental hardware </a:t>
            </a:r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ru-RU" sz="2400" dirty="0" smtClean="0"/>
              <a:t>Centralized </a:t>
            </a:r>
            <a:r>
              <a:rPr lang="en-GB" altLang="ru-RU" sz="2400" dirty="0"/>
              <a:t>control of the Slow Control equipment </a:t>
            </a:r>
            <a:r>
              <a:rPr lang="en-US" altLang="ru-RU" sz="2400" dirty="0"/>
              <a:t>(LV, HV, gas flow etc.)</a:t>
            </a:r>
            <a:endParaRPr lang="en-GB" altLang="ru-RU" sz="2400" dirty="0"/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/>
              <a:t>Archiving </a:t>
            </a:r>
            <a:r>
              <a:rPr lang="en-US" altLang="ru-RU" sz="2400" dirty="0"/>
              <a:t>Slow Control data</a:t>
            </a:r>
            <a:endParaRPr lang="ru-RU" altLang="ru-RU" sz="2400" dirty="0"/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/>
              <a:t>Alarm </a:t>
            </a:r>
            <a:r>
              <a:rPr lang="en-US" altLang="ru-RU" sz="2400" dirty="0"/>
              <a:t>system</a:t>
            </a:r>
            <a:endParaRPr lang="ru-RU" altLang="ru-RU" sz="2400" dirty="0"/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/>
              <a:t>SC Configuration database</a:t>
            </a:r>
          </a:p>
          <a:p>
            <a:pPr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ru-RU" altLang="ru-RU" sz="2400" dirty="0" smtClean="0"/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800" b="1" dirty="0" smtClean="0"/>
              <a:t>Is not Slow </a:t>
            </a:r>
            <a:r>
              <a:rPr lang="en-US" altLang="ru-RU" sz="2800" b="1" dirty="0"/>
              <a:t>Control:</a:t>
            </a:r>
          </a:p>
          <a:p>
            <a:pPr marL="285750" indent="-28575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/>
              <a:t>Main data stream (</a:t>
            </a:r>
            <a:r>
              <a:rPr lang="en-US" altLang="ru-RU" sz="2400" dirty="0" smtClean="0"/>
              <a:t>data acquisition)</a:t>
            </a:r>
            <a:endParaRPr lang="en-US" altLang="ru-RU" sz="2400" dirty="0"/>
          </a:p>
          <a:p>
            <a:pPr marL="285750" indent="-28575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/>
              <a:t>Event builder (reconstruction)/event display</a:t>
            </a:r>
          </a:p>
          <a:p>
            <a:pPr marL="285750" indent="-28575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/>
              <a:t>Data quality</a:t>
            </a:r>
          </a:p>
          <a:p>
            <a:pPr marL="285750" indent="-285750">
              <a:spcBef>
                <a:spcPts val="450"/>
              </a:spcBef>
              <a:buClr>
                <a:srgbClr val="EE0627"/>
              </a:buClr>
              <a:buFont typeface="Arial" panose="020B0604020202020204" pitchFamily="34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/>
              <a:t>Run control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32751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Uninterruptible power supply monitoring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20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628651" y="1280081"/>
            <a:ext cx="7886699" cy="3017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622883" y="1348830"/>
            <a:ext cx="5424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Uninterruptable power supplies application shows information about power sources at BM@N:</a:t>
            </a:r>
          </a:p>
          <a:p>
            <a:pPr marL="342900" indent="-342900">
              <a:buAutoNum type="arabicParenR"/>
            </a:pPr>
            <a:r>
              <a:rPr lang="en-US" dirty="0" smtClean="0"/>
              <a:t>Input and output voltage</a:t>
            </a:r>
          </a:p>
          <a:p>
            <a:pPr marL="342900" indent="-342900">
              <a:buAutoNum type="arabicParenR"/>
            </a:pPr>
            <a:r>
              <a:rPr lang="en-US" dirty="0" smtClean="0"/>
              <a:t>Load</a:t>
            </a:r>
          </a:p>
          <a:p>
            <a:pPr marL="342900" indent="-342900">
              <a:buAutoNum type="arabicParenR"/>
            </a:pPr>
            <a:r>
              <a:rPr lang="en-US" dirty="0" smtClean="0"/>
              <a:t>Battery info and remaining time</a:t>
            </a:r>
          </a:p>
          <a:p>
            <a:pPr marL="342900" indent="-342900">
              <a:buAutoNum type="arabicParenR"/>
            </a:pPr>
            <a:r>
              <a:rPr lang="en-US" dirty="0" smtClean="0"/>
              <a:t>Additional info and load by port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7" y="3306176"/>
            <a:ext cx="2842050" cy="13073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07" y="4613520"/>
            <a:ext cx="2842050" cy="13073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539990" y="4004023"/>
            <a:ext cx="488055" cy="422000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24" name="Шеврон 23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5" name="Шеврон 24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528" y="1932594"/>
            <a:ext cx="3257143" cy="4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3" y="1190963"/>
            <a:ext cx="7284289" cy="49961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400" dirty="0" smtClean="0"/>
              <a:t>The system so far successfully worked during 4 </a:t>
            </a:r>
            <a:r>
              <a:rPr lang="en-US" sz="2400" dirty="0" err="1" smtClean="0"/>
              <a:t>Nuclotron</a:t>
            </a:r>
            <a:r>
              <a:rPr lang="en-US" sz="2400" dirty="0" smtClean="0"/>
              <a:t> runs;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400" dirty="0" smtClean="0"/>
              <a:t>Almost all subdetectors’ groups are involved in work and their devices are implemented in BMN Slow Control System;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endParaRPr lang="en-US" sz="2400" dirty="0" smtClean="0"/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400" dirty="0" smtClean="0"/>
              <a:t>User notification system can be improved and more devices added;</a:t>
            </a:r>
          </a:p>
          <a:p>
            <a:pPr>
              <a:lnSpc>
                <a:spcPct val="110000"/>
              </a:lnSpc>
              <a:buClr>
                <a:srgbClr val="FF0000"/>
              </a:buClr>
            </a:pPr>
            <a:r>
              <a:rPr lang="en-US" sz="2400" dirty="0" smtClean="0"/>
              <a:t>Existing BMN Slow Control System will be base for the future MPD Slow Control System.</a:t>
            </a:r>
            <a:endParaRPr lang="en-US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21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6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4681" y="1567514"/>
            <a:ext cx="5640224" cy="3837944"/>
          </a:xfrm>
          <a:prstGeom prst="roundRect">
            <a:avLst/>
          </a:prstGeom>
          <a:noFill/>
          <a:ln w="19050">
            <a:solidFill>
              <a:srgbClr val="EE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35" y="1219982"/>
            <a:ext cx="432000" cy="5797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62535" y="1571148"/>
            <a:ext cx="43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16864" y="2701656"/>
            <a:ext cx="52358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/>
              <a:t>THANK YOU FOR</a:t>
            </a:r>
          </a:p>
          <a:p>
            <a:pPr algn="ctr"/>
            <a:r>
              <a:rPr lang="en-US" sz="4800" dirty="0" smtClean="0"/>
              <a:t> ATTENTION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7730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layout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23</a:t>
            </a:fld>
            <a:r>
              <a:rPr lang="en-US" dirty="0" smtClean="0"/>
              <a:t>/26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754380" y="4085624"/>
            <a:ext cx="7632848" cy="2270727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730021" y="2031790"/>
            <a:ext cx="7632848" cy="154817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754380" y="891180"/>
            <a:ext cx="7632848" cy="1022882"/>
          </a:xfrm>
          <a:prstGeom prst="rect">
            <a:avLst/>
          </a:prstGeom>
          <a:solidFill>
            <a:schemeClr val="accent1"/>
          </a:solidFill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Rectangle 15"/>
          <p:cNvSpPr>
            <a:spLocks noChangeArrowheads="1"/>
          </p:cNvSpPr>
          <p:nvPr/>
        </p:nvSpPr>
        <p:spPr bwMode="auto">
          <a:xfrm>
            <a:off x="-1196" y="3824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61905" y="1000975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1124762" y="1061802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1189896" y="1119724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PCs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748900" y="21744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2901300" y="23268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3053700" y="2479274"/>
            <a:ext cx="914400" cy="64807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VMs</a:t>
            </a:r>
            <a:endParaRPr lang="ru-RU" sz="1600" dirty="0"/>
          </a:p>
        </p:txBody>
      </p:sp>
      <p:sp>
        <p:nvSpPr>
          <p:cNvPr id="81" name="Двойная стрелка влево/вправо 80"/>
          <p:cNvSpPr/>
          <p:nvPr/>
        </p:nvSpPr>
        <p:spPr>
          <a:xfrm>
            <a:off x="885096" y="3642254"/>
            <a:ext cx="6621268" cy="38327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Tango middleware</a:t>
            </a:r>
            <a:endParaRPr lang="ru-RU" sz="14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474460" y="4247642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1545265" y="4315605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14045" y="4390587"/>
            <a:ext cx="9144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PCs</a:t>
            </a:r>
            <a:endParaRPr lang="ru-RU" sz="1600" dirty="0"/>
          </a:p>
        </p:txBody>
      </p:sp>
      <p:sp>
        <p:nvSpPr>
          <p:cNvPr id="85" name="TextBox 84"/>
          <p:cNvSpPr txBox="1"/>
          <p:nvPr/>
        </p:nvSpPr>
        <p:spPr>
          <a:xfrm>
            <a:off x="6820284" y="4078365"/>
            <a:ext cx="1576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Front-end layer</a:t>
            </a:r>
            <a:endParaRPr lang="ru-RU" sz="1600" dirty="0"/>
          </a:p>
        </p:txBody>
      </p:sp>
      <p:sp>
        <p:nvSpPr>
          <p:cNvPr id="86" name="TextBox 85"/>
          <p:cNvSpPr txBox="1"/>
          <p:nvPr/>
        </p:nvSpPr>
        <p:spPr>
          <a:xfrm>
            <a:off x="5805582" y="2031790"/>
            <a:ext cx="264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Service layer - VMs (Linux)</a:t>
            </a:r>
            <a:endParaRPr lang="ru-RU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4908077" y="1274652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Client layer – PСs (Linux, Windows)</a:t>
            </a:r>
            <a:endParaRPr lang="ru-RU" sz="1600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3206825" y="42409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8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31" y="1180829"/>
            <a:ext cx="633983" cy="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85" y="1180829"/>
            <a:ext cx="633983" cy="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Прямоугольник 90"/>
          <p:cNvSpPr/>
          <p:nvPr/>
        </p:nvSpPr>
        <p:spPr>
          <a:xfrm>
            <a:off x="3359225" y="43933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92" name="Прямоугольник 91"/>
          <p:cNvSpPr/>
          <p:nvPr/>
        </p:nvSpPr>
        <p:spPr>
          <a:xfrm>
            <a:off x="3511625" y="4545762"/>
            <a:ext cx="2605607" cy="5467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Ethernet – serial bus convertors(RS485, RS232 …)</a:t>
            </a:r>
            <a:endParaRPr lang="ru-RU" sz="1400" dirty="0"/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261904" y="1767796"/>
            <a:ext cx="0" cy="1965702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4736619" y="3923027"/>
            <a:ext cx="0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3516621" y="3122586"/>
            <a:ext cx="0" cy="59167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39" y="1184911"/>
            <a:ext cx="633983" cy="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Прямая со стрелкой 97"/>
          <p:cNvCxnSpPr/>
          <p:nvPr/>
        </p:nvCxnSpPr>
        <p:spPr>
          <a:xfrm>
            <a:off x="1931660" y="3923027"/>
            <a:ext cx="799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6502605" y="3923027"/>
            <a:ext cx="1" cy="153245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Куб 101"/>
          <p:cNvSpPr/>
          <p:nvPr/>
        </p:nvSpPr>
        <p:spPr>
          <a:xfrm>
            <a:off x="1632702" y="5385590"/>
            <a:ext cx="690392" cy="356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Куб 102"/>
          <p:cNvSpPr/>
          <p:nvPr/>
        </p:nvSpPr>
        <p:spPr>
          <a:xfrm>
            <a:off x="1785102" y="5537990"/>
            <a:ext cx="690392" cy="356048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Куб 103"/>
          <p:cNvSpPr/>
          <p:nvPr/>
        </p:nvSpPr>
        <p:spPr>
          <a:xfrm>
            <a:off x="4602083" y="5376545"/>
            <a:ext cx="286721" cy="480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Куб 104"/>
          <p:cNvSpPr/>
          <p:nvPr/>
        </p:nvSpPr>
        <p:spPr>
          <a:xfrm>
            <a:off x="4754483" y="5528945"/>
            <a:ext cx="286721" cy="4804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Куб 105"/>
          <p:cNvSpPr/>
          <p:nvPr/>
        </p:nvSpPr>
        <p:spPr>
          <a:xfrm>
            <a:off x="6077202" y="5455480"/>
            <a:ext cx="1318176" cy="290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Куб 106"/>
          <p:cNvSpPr/>
          <p:nvPr/>
        </p:nvSpPr>
        <p:spPr>
          <a:xfrm>
            <a:off x="6229602" y="5607880"/>
            <a:ext cx="1318176" cy="290504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4734794" y="5067014"/>
            <a:ext cx="0" cy="324615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2051972" y="5045918"/>
            <a:ext cx="0" cy="34571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4418325" y="595278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devices</a:t>
            </a:r>
            <a:endParaRPr lang="ru-RU" sz="14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673685" y="5916036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devices</a:t>
            </a:r>
            <a:endParaRPr lang="ru-RU" sz="1400" dirty="0"/>
          </a:p>
        </p:txBody>
      </p:sp>
      <p:sp>
        <p:nvSpPr>
          <p:cNvPr id="112" name="TextBox 111"/>
          <p:cNvSpPr txBox="1"/>
          <p:nvPr/>
        </p:nvSpPr>
        <p:spPr>
          <a:xfrm>
            <a:off x="6470902" y="5946314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devices</a:t>
            </a:r>
            <a:endParaRPr lang="ru-RU" sz="1400" dirty="0"/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3968100" y="2822546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3968100" y="2974946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3975604" y="2650910"/>
            <a:ext cx="686424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662264" y="2324602"/>
            <a:ext cx="165782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Central Services:</a:t>
            </a:r>
          </a:p>
          <a:p>
            <a:r>
              <a:rPr lang="en-US" sz="1400" dirty="0" smtClean="0"/>
              <a:t>- Tango DB</a:t>
            </a:r>
          </a:p>
          <a:p>
            <a:r>
              <a:rPr lang="en-US" sz="1400" dirty="0" smtClean="0"/>
              <a:t>- Configuration DB</a:t>
            </a:r>
          </a:p>
          <a:p>
            <a:r>
              <a:rPr lang="en-US" sz="1400" dirty="0" smtClean="0"/>
              <a:t>- Archiving</a:t>
            </a:r>
          </a:p>
          <a:p>
            <a:r>
              <a:rPr lang="en-US" sz="1400" dirty="0" smtClean="0"/>
              <a:t>- ……</a:t>
            </a:r>
          </a:p>
        </p:txBody>
      </p:sp>
      <p:cxnSp>
        <p:nvCxnSpPr>
          <p:cNvPr id="117" name="Прямая со стрелкой 116"/>
          <p:cNvCxnSpPr/>
          <p:nvPr/>
        </p:nvCxnSpPr>
        <p:spPr>
          <a:xfrm>
            <a:off x="5578916" y="3136690"/>
            <a:ext cx="1112486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Цилиндр 117"/>
          <p:cNvSpPr/>
          <p:nvPr/>
        </p:nvSpPr>
        <p:spPr>
          <a:xfrm>
            <a:off x="6704708" y="2796160"/>
            <a:ext cx="914400" cy="504056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6800137" y="321408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storage</a:t>
            </a:r>
            <a:endParaRPr lang="ru-RU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421908" y="2755488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Applications</a:t>
            </a:r>
          </a:p>
          <a:p>
            <a:r>
              <a:rPr lang="en-US" sz="1400" dirty="0" smtClean="0"/>
              <a:t>Device servers</a:t>
            </a:r>
          </a:p>
        </p:txBody>
      </p:sp>
      <p:cxnSp>
        <p:nvCxnSpPr>
          <p:cNvPr id="121" name="Прямая со стрелкой 120"/>
          <p:cNvCxnSpPr/>
          <p:nvPr/>
        </p:nvCxnSpPr>
        <p:spPr>
          <a:xfrm flipV="1">
            <a:off x="2489766" y="2909377"/>
            <a:ext cx="399342" cy="934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endCxn id="120" idx="1"/>
          </p:cNvCxnSpPr>
          <p:nvPr/>
        </p:nvCxnSpPr>
        <p:spPr>
          <a:xfrm>
            <a:off x="539136" y="3017098"/>
            <a:ext cx="882772" cy="0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539136" y="4416919"/>
            <a:ext cx="955560" cy="0"/>
          </a:xfrm>
          <a:prstGeom prst="straightConnector1">
            <a:avLst/>
          </a:prstGeom>
          <a:ln w="1587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>
            <a:off x="539136" y="3017098"/>
            <a:ext cx="0" cy="1376264"/>
          </a:xfrm>
          <a:prstGeom prst="line">
            <a:avLst/>
          </a:prstGeom>
          <a:ln w="158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91" y="4563299"/>
            <a:ext cx="633983" cy="65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6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diverse hardware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24</a:t>
            </a:fld>
            <a:r>
              <a:rPr lang="en-US" dirty="0" smtClean="0"/>
              <a:t>/26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41056" y="1128950"/>
            <a:ext cx="8424862" cy="290923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/>
              <a:t>Multiple firms: WIENER, CAEN, </a:t>
            </a:r>
            <a:r>
              <a:rPr lang="en-US" altLang="ru-RU" sz="2400" dirty="0" err="1" smtClean="0"/>
              <a:t>HVSys</a:t>
            </a:r>
            <a:endParaRPr lang="en-US" altLang="ru-RU" sz="2400" dirty="0" smtClean="0"/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2400" dirty="0" smtClean="0"/>
              <a:t>Hardware controlled by the software with ideologically different approaches: </a:t>
            </a:r>
            <a:r>
              <a:rPr lang="en-US" altLang="ru-RU" sz="2400" dirty="0"/>
              <a:t>OPC </a:t>
            </a:r>
            <a:r>
              <a:rPr lang="en-US" altLang="ru-RU" sz="2400" dirty="0" smtClean="0"/>
              <a:t>server, LabVIEW, standalone programs</a:t>
            </a:r>
          </a:p>
          <a:p>
            <a:pPr>
              <a:lnSpc>
                <a:spcPct val="150000"/>
              </a:lnSpc>
              <a:spcBef>
                <a:spcPts val="450"/>
              </a:spcBef>
              <a:buClr>
                <a:srgbClr val="EE0627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ru-RU" sz="2400" dirty="0" smtClean="0"/>
              <a:t>Protocols: SNMP, OPC XML-DA, proprietary.</a:t>
            </a: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266243"/>
            <a:ext cx="249262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023" y="4505425"/>
            <a:ext cx="2508895" cy="116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aen.it/documents/work_EcommerceProduct/752/SY4527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43" y="4090555"/>
            <a:ext cx="2513034" cy="199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Tango graph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26972" y="1102392"/>
            <a:ext cx="7284289" cy="2211544"/>
          </a:xfrm>
        </p:spPr>
        <p:txBody>
          <a:bodyPr>
            <a:normAutofit/>
          </a:bodyPr>
          <a:lstStyle/>
          <a:p>
            <a:pPr marL="0" indent="265113">
              <a:buNone/>
            </a:pPr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/>
            <a:endParaRPr lang="en-US" sz="1800" dirty="0">
              <a:latin typeface="Arial Narrow" panose="020B0606020202030204" pitchFamily="34" charset="0"/>
            </a:endParaRPr>
          </a:p>
          <a:p>
            <a:pPr marL="0" indent="265113">
              <a:buNone/>
            </a:pPr>
            <a:endParaRPr lang="ru-RU" sz="1800" dirty="0">
              <a:latin typeface="Arial Narrow" panose="020B0606020202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25</a:t>
            </a:fld>
            <a:r>
              <a:rPr lang="en-US" dirty="0" smtClean="0"/>
              <a:t>/26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78050" y="422888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Can </a:t>
            </a:r>
            <a:r>
              <a:rPr lang="en-US" sz="1600" dirty="0"/>
              <a:t>handle multiple graphs, independent from each other, with different timescales, polling period and many other </a:t>
            </a:r>
            <a:r>
              <a:rPr lang="en-US" sz="1600" dirty="0" smtClean="0"/>
              <a:t>options</a:t>
            </a:r>
            <a:endParaRPr lang="en-US" sz="1600" dirty="0"/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Loadable attribute pre-history from database to display directly on </a:t>
            </a:r>
            <a:r>
              <a:rPr lang="en-US" sz="1600" dirty="0" smtClean="0"/>
              <a:t>graph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Completely configurable with </a:t>
            </a:r>
            <a:r>
              <a:rPr lang="en-US" sz="1600" dirty="0"/>
              <a:t>a single .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smtClean="0"/>
              <a:t>file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Space saving</a:t>
            </a:r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Every </a:t>
            </a:r>
            <a:r>
              <a:rPr lang="en-US" sz="1600" dirty="0"/>
              <a:t>section has it’s instruments for view manipulation, such as pan-view and </a:t>
            </a:r>
            <a:r>
              <a:rPr lang="en-US" sz="1600" dirty="0" smtClean="0"/>
              <a:t>zoom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Any point of data can be annotated and </a:t>
            </a:r>
            <a:r>
              <a:rPr lang="en-US" sz="1600" dirty="0" smtClean="0"/>
              <a:t>tracked</a:t>
            </a:r>
            <a:endParaRPr lang="en-US" sz="1600" dirty="0"/>
          </a:p>
          <a:p>
            <a:pPr marL="285750" indent="-285750">
              <a:lnSpc>
                <a:spcPct val="1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Provides section view export </a:t>
            </a:r>
            <a:r>
              <a:rPr lang="en-US" sz="1600" dirty="0" smtClean="0"/>
              <a:t>in common formats </a:t>
            </a:r>
            <a:r>
              <a:rPr lang="en-US" sz="1600" dirty="0"/>
              <a:t>like PDF, </a:t>
            </a:r>
            <a:r>
              <a:rPr lang="en-US" sz="1600" dirty="0" smtClean="0"/>
              <a:t>SVG.</a:t>
            </a:r>
            <a:endParaRPr lang="en-US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247" y="934370"/>
            <a:ext cx="6711738" cy="3124862"/>
          </a:xfrm>
          <a:prstGeom prst="rect">
            <a:avLst/>
          </a:prstGeom>
        </p:spPr>
      </p:pic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8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goals of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3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600" y="1190963"/>
            <a:ext cx="806175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Centralized control </a:t>
            </a:r>
            <a:r>
              <a:rPr lang="en-US" sz="2200" dirty="0"/>
              <a:t>of diverse </a:t>
            </a:r>
            <a:r>
              <a:rPr lang="en-US" sz="2200" dirty="0" smtClean="0"/>
              <a:t>hardware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ru-RU" sz="2200" dirty="0"/>
              <a:t>Scalability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Reliability </a:t>
            </a:r>
            <a:r>
              <a:rPr lang="en-US" sz="2200" dirty="0"/>
              <a:t>– monitoring of hardware and software operation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Easy incorporation of existing subsystems and new hardware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Storage of Slow Control data in unified format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Common Slow Control configuration database for all subdetectors (HV, thresholds etc. )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Access control</a:t>
            </a:r>
          </a:p>
          <a:p>
            <a:pPr marL="342900" indent="-34290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ru-RU" sz="2200" dirty="0" smtClean="0"/>
              <a:t>Modern </a:t>
            </a:r>
            <a:r>
              <a:rPr lang="en-US" altLang="ru-RU" sz="2200" dirty="0"/>
              <a:t>and easily customizable user </a:t>
            </a:r>
            <a:r>
              <a:rPr lang="en-US" altLang="ru-RU" sz="2200" dirty="0" smtClean="0"/>
              <a:t>interface</a:t>
            </a:r>
            <a:endParaRPr lang="en-US" altLang="ru-RU" sz="2200" dirty="0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49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 for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backbone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4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600" y="1190963"/>
            <a:ext cx="8061750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ru-RU" sz="22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727542"/>
              </p:ext>
            </p:extLst>
          </p:nvPr>
        </p:nvGraphicFramePr>
        <p:xfrm>
          <a:off x="453600" y="1190963"/>
          <a:ext cx="8189661" cy="509019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03245">
                  <a:extLst>
                    <a:ext uri="{9D8B030D-6E8A-4147-A177-3AD203B41FA5}">
                      <a16:colId xmlns:a16="http://schemas.microsoft.com/office/drawing/2014/main" val="1060554340"/>
                    </a:ext>
                  </a:extLst>
                </a:gridCol>
                <a:gridCol w="2077180">
                  <a:extLst>
                    <a:ext uri="{9D8B030D-6E8A-4147-A177-3AD203B41FA5}">
                      <a16:colId xmlns:a16="http://schemas.microsoft.com/office/drawing/2014/main" val="1380066834"/>
                    </a:ext>
                  </a:extLst>
                </a:gridCol>
                <a:gridCol w="1632627">
                  <a:extLst>
                    <a:ext uri="{9D8B030D-6E8A-4147-A177-3AD203B41FA5}">
                      <a16:colId xmlns:a16="http://schemas.microsoft.com/office/drawing/2014/main" val="3151643616"/>
                    </a:ext>
                  </a:extLst>
                </a:gridCol>
                <a:gridCol w="1976609">
                  <a:extLst>
                    <a:ext uri="{9D8B030D-6E8A-4147-A177-3AD203B41FA5}">
                      <a16:colId xmlns:a16="http://schemas.microsoft.com/office/drawing/2014/main" val="1542113181"/>
                    </a:ext>
                  </a:extLst>
                </a:gridCol>
              </a:tblGrid>
              <a:tr h="77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Tango </a:t>
                      </a:r>
                      <a:r>
                        <a:rPr lang="en-US" sz="1800" dirty="0" smtClean="0">
                          <a:effectLst/>
                        </a:rPr>
                        <a:t>Controls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EPICS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WinCC (PVSS)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4573368"/>
                  </a:ext>
                </a:extLst>
              </a:tr>
              <a:tr h="599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Free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+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029148"/>
                  </a:ext>
                </a:extLst>
              </a:tr>
              <a:tr h="77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Open-source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-</a:t>
                      </a:r>
                      <a:endParaRPr lang="ru-RU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6264607"/>
                  </a:ext>
                </a:extLst>
              </a:tr>
              <a:tr h="7736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effectLst/>
                        </a:rPr>
                        <a:t>Crossplatform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effectLst/>
                        </a:rPr>
                        <a:t>-</a:t>
                      </a:r>
                      <a:endParaRPr lang="ru-RU" sz="2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6127916"/>
                  </a:ext>
                </a:extLst>
              </a:tr>
              <a:tr h="15697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Multiple</a:t>
                      </a:r>
                      <a:r>
                        <a:rPr lang="en-US" sz="2000" baseline="0" dirty="0" smtClean="0">
                          <a:effectLst/>
                        </a:rPr>
                        <a:t> language and commercial system bindings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-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2300113"/>
                  </a:ext>
                </a:extLst>
              </a:tr>
              <a:tr h="5996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Scalability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±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+</a:t>
                      </a:r>
                      <a:endParaRPr lang="ru-RU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5279152"/>
                  </a:ext>
                </a:extLst>
              </a:tr>
            </a:tbl>
          </a:graphicData>
        </a:graphic>
      </p:graphicFrame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view on tango CS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pPr/>
              <a:t>5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600" y="1190963"/>
            <a:ext cx="8061750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endParaRPr lang="en-US" altLang="ru-RU" sz="22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8313" y="1190963"/>
            <a:ext cx="8424862" cy="5165388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450"/>
              </a:spcBef>
              <a:buClr>
                <a:srgbClr val="EE0627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altLang="ru-RU" sz="1800" dirty="0" smtClean="0"/>
              <a:t>TANGO control system is a free open source device-oriented controls toolkit (middleware) for building SCADA systems.</a:t>
            </a:r>
          </a:p>
          <a:p>
            <a:endParaRPr lang="en-US" sz="1800" dirty="0" smtClean="0"/>
          </a:p>
          <a:p>
            <a:pPr>
              <a:buClr>
                <a:srgbClr val="FF0000"/>
              </a:buClr>
            </a:pPr>
            <a:r>
              <a:rPr lang="en-US" sz="1800" dirty="0" smtClean="0"/>
              <a:t>Multiplatform</a:t>
            </a:r>
          </a:p>
          <a:p>
            <a:pPr>
              <a:buClr>
                <a:srgbClr val="FF0000"/>
              </a:buClr>
            </a:pPr>
            <a:r>
              <a:rPr lang="en-US" sz="1800" dirty="0"/>
              <a:t>Code generator for C++, Java, P</a:t>
            </a:r>
            <a:r>
              <a:rPr lang="en-US" sz="1800" dirty="0" smtClean="0"/>
              <a:t>ython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Archiving service</a:t>
            </a:r>
          </a:p>
          <a:p>
            <a:pPr>
              <a:buClr>
                <a:srgbClr val="FF0000"/>
              </a:buClr>
            </a:pPr>
            <a:r>
              <a:rPr lang="en-US" altLang="ru-RU" sz="1800" dirty="0"/>
              <a:t>Commercial bindings (</a:t>
            </a:r>
            <a:r>
              <a:rPr lang="en-US" altLang="ru-RU" sz="1800" dirty="0" err="1"/>
              <a:t>Labview</a:t>
            </a:r>
            <a:r>
              <a:rPr lang="en-US" altLang="ru-RU" sz="1800" dirty="0"/>
              <a:t>, </a:t>
            </a:r>
            <a:r>
              <a:rPr lang="en-US" altLang="ru-RU" sz="1800" dirty="0" err="1"/>
              <a:t>Matlab</a:t>
            </a:r>
            <a:r>
              <a:rPr lang="en-US" altLang="ru-RU" sz="1800" dirty="0"/>
              <a:t> </a:t>
            </a:r>
            <a:r>
              <a:rPr lang="en-US" altLang="ru-RU" sz="1800" dirty="0" smtClean="0"/>
              <a:t>…)</a:t>
            </a:r>
            <a:endParaRPr lang="en-US" sz="1800" dirty="0"/>
          </a:p>
          <a:p>
            <a:pPr>
              <a:buClr>
                <a:srgbClr val="FF0000"/>
              </a:buClr>
            </a:pPr>
            <a:r>
              <a:rPr lang="en-US" sz="1800" dirty="0"/>
              <a:t>GUI Toolkit for Java, QT, </a:t>
            </a:r>
            <a:r>
              <a:rPr lang="en-US" sz="1800" dirty="0" smtClean="0"/>
              <a:t>Python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Access control service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Logging service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Alarm service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Configuration tool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Administration tool</a:t>
            </a:r>
          </a:p>
          <a:p>
            <a:pPr>
              <a:buClr>
                <a:srgbClr val="FF0000"/>
              </a:buClr>
            </a:pPr>
            <a:r>
              <a:rPr lang="en-US" sz="1800" dirty="0" smtClean="0"/>
              <a:t>Web interface</a:t>
            </a:r>
            <a:endParaRPr lang="en-US" sz="1600" dirty="0" smtClean="0"/>
          </a:p>
          <a:p>
            <a:pPr marL="381000" indent="-381000">
              <a:spcBef>
                <a:spcPts val="450"/>
              </a:spcBef>
              <a:buClr>
                <a:srgbClr val="EE0627"/>
              </a:buClr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ru-RU" sz="16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84" y="1803654"/>
            <a:ext cx="2511119" cy="8449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15" y="1705931"/>
            <a:ext cx="2578985" cy="34140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41" y="4085718"/>
            <a:ext cx="3671348" cy="2347545"/>
          </a:xfrm>
          <a:prstGeom prst="rect">
            <a:avLst/>
          </a:prstGeom>
        </p:spPr>
      </p:pic>
      <p:sp>
        <p:nvSpPr>
          <p:cNvPr id="14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 at 55</a:t>
            </a:r>
            <a:r>
              <a:rPr lang="en-US" sz="3600" cap="all" spc="-150" baseline="30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6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36519" y="1957838"/>
            <a:ext cx="8112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About 1 month of data taking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Slow Control system archived &gt; 30 Gb of data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Smooth and proper work with minimal human interaction</a:t>
            </a:r>
          </a:p>
          <a:p>
            <a:pPr marL="285750" indent="-285750">
              <a:lnSpc>
                <a:spcPct val="20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Simple and useful alarm system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467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99" y="2812938"/>
            <a:ext cx="594646" cy="10167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 fontScale="90000"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Baryonic matter at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nuclotron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experiment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7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1" y="3062350"/>
            <a:ext cx="594646" cy="10167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5" y="3311762"/>
            <a:ext cx="594646" cy="1016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242" y="3570704"/>
            <a:ext cx="594646" cy="10167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9" y="1466907"/>
            <a:ext cx="8574453" cy="4725477"/>
          </a:xfrm>
          <a:prstGeom prst="rect">
            <a:avLst/>
          </a:prstGeom>
        </p:spPr>
      </p:pic>
      <p:sp>
        <p:nvSpPr>
          <p:cNvPr id="16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1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Autofit/>
          </a:bodyPr>
          <a:lstStyle/>
          <a:p>
            <a:r>
              <a:rPr lang="en-US" sz="3600" cap="all" spc="-15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of</a:t>
            </a:r>
            <a:b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bmn</a:t>
            </a:r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subsystems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935366" y="1190963"/>
            <a:ext cx="7284289" cy="2211544"/>
          </a:xfrm>
        </p:spPr>
        <p:txBody>
          <a:bodyPr>
            <a:normAutofit/>
          </a:bodyPr>
          <a:lstStyle/>
          <a:p>
            <a:pPr marL="0" indent="265113" algn="just">
              <a:lnSpc>
                <a:spcPct val="110000"/>
              </a:lnSpc>
              <a:buNone/>
            </a:pPr>
            <a:r>
              <a:rPr lang="en-US" sz="1800" dirty="0" smtClean="0"/>
              <a:t>Desktop application, that </a:t>
            </a:r>
            <a:r>
              <a:rPr lang="en-US" sz="1800" dirty="0"/>
              <a:t>displays status of all subdetectors’ equipment, which is controlled by SCS. </a:t>
            </a:r>
            <a:r>
              <a:rPr lang="en-US" sz="1800" dirty="0" smtClean="0"/>
              <a:t>The color of detector show hardware state according to its priority (OFF&gt;ALARM&gt;WARNING&gt;ON). </a:t>
            </a:r>
            <a:endParaRPr lang="en-US" sz="1800" dirty="0"/>
          </a:p>
          <a:p>
            <a:pPr marL="0" indent="265113" algn="just">
              <a:lnSpc>
                <a:spcPct val="110000"/>
              </a:lnSpc>
              <a:buNone/>
            </a:pPr>
            <a:r>
              <a:rPr lang="en-US" sz="1800" dirty="0"/>
              <a:t>Also value from hall sensor and information from DAQ system are presented in </a:t>
            </a:r>
            <a:r>
              <a:rPr lang="en-US" sz="1800" dirty="0" smtClean="0"/>
              <a:t>the application window</a:t>
            </a:r>
            <a:r>
              <a:rPr lang="en-US" sz="1800" dirty="0"/>
              <a:t>.</a:t>
            </a:r>
          </a:p>
          <a:p>
            <a:pPr marL="0" indent="265113">
              <a:lnSpc>
                <a:spcPct val="110000"/>
              </a:lnSpc>
              <a:buNone/>
            </a:pPr>
            <a:endParaRPr lang="en-US" sz="1800" dirty="0"/>
          </a:p>
          <a:p>
            <a:pPr marL="0" indent="265113">
              <a:lnSpc>
                <a:spcPct val="110000"/>
              </a:lnSpc>
            </a:pPr>
            <a:endParaRPr lang="en-US" sz="1800" dirty="0"/>
          </a:p>
          <a:p>
            <a:pPr marL="0" indent="265113">
              <a:lnSpc>
                <a:spcPct val="110000"/>
              </a:lnSpc>
            </a:pPr>
            <a:endParaRPr lang="en-US" sz="1800" dirty="0"/>
          </a:p>
          <a:p>
            <a:pPr marL="0" indent="265113">
              <a:lnSpc>
                <a:spcPct val="110000"/>
              </a:lnSpc>
            </a:pPr>
            <a:endParaRPr lang="en-US" sz="1800" dirty="0"/>
          </a:p>
          <a:p>
            <a:pPr marL="0" indent="265113">
              <a:lnSpc>
                <a:spcPct val="110000"/>
              </a:lnSpc>
              <a:buNone/>
            </a:pP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8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2" y="3256082"/>
            <a:ext cx="7167536" cy="32067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2" y="3256082"/>
            <a:ext cx="7177852" cy="32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6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4000"/>
            <a:ext cx="7886700" cy="900000"/>
          </a:xfrm>
        </p:spPr>
        <p:txBody>
          <a:bodyPr>
            <a:normAutofit/>
          </a:bodyPr>
          <a:lstStyle/>
          <a:p>
            <a:r>
              <a:rPr lang="en-US" sz="3600" cap="all" spc="-15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MWPC and tof400 </a:t>
            </a:r>
            <a:r>
              <a:rPr lang="en-US" sz="3600" cap="all" spc="-15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endParaRPr lang="ru-RU" sz="3600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600" y="144000"/>
            <a:ext cx="0" cy="900000"/>
          </a:xfrm>
          <a:prstGeom prst="line">
            <a:avLst/>
          </a:prstGeom>
          <a:ln w="19050">
            <a:solidFill>
              <a:srgbClr val="C06C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C5C0-B8D0-45AB-A555-5E4453B297C2}" type="slidenum">
              <a:rPr lang="ru-RU" smtClean="0"/>
              <a:t>9</a:t>
            </a:fld>
            <a:r>
              <a:rPr lang="en-US" dirty="0" smtClean="0"/>
              <a:t>/22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262" y="-2963"/>
            <a:ext cx="432000" cy="579725"/>
          </a:xfrm>
          <a:prstGeom prst="rect">
            <a:avLst/>
          </a:prstGeom>
        </p:spPr>
      </p:pic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30793" y="6356350"/>
            <a:ext cx="4107364" cy="365125"/>
          </a:xfrm>
        </p:spPr>
        <p:txBody>
          <a:bodyPr/>
          <a:lstStyle/>
          <a:p>
            <a:r>
              <a:rPr lang="en-US" dirty="0" smtClean="0"/>
              <a:t>Dmitry </a:t>
            </a:r>
            <a:r>
              <a:rPr lang="en-US" dirty="0" err="1" smtClean="0"/>
              <a:t>Egorov</a:t>
            </a:r>
            <a:r>
              <a:rPr lang="en-US" dirty="0" smtClean="0"/>
              <a:t>, BMN </a:t>
            </a:r>
            <a:r>
              <a:rPr lang="en-US" dirty="0"/>
              <a:t>S</a:t>
            </a:r>
            <a:r>
              <a:rPr lang="en-US" dirty="0" smtClean="0"/>
              <a:t>low Control System, AYSS 2018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r="7325" b="4284"/>
          <a:stretch/>
        </p:blipFill>
        <p:spPr>
          <a:xfrm>
            <a:off x="108827" y="3218973"/>
            <a:ext cx="2401368" cy="1939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11266" r="15044" b="16718"/>
          <a:stretch/>
        </p:blipFill>
        <p:spPr>
          <a:xfrm>
            <a:off x="2882640" y="3979848"/>
            <a:ext cx="1129818" cy="4333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236" y="2777638"/>
            <a:ext cx="4595506" cy="2837778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34549" y="4052898"/>
            <a:ext cx="330280" cy="287257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14" name="Шеврон 13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15" name="Шеврон 14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054624" y="4045037"/>
            <a:ext cx="330280" cy="287257"/>
            <a:chOff x="5124397" y="4729160"/>
            <a:chExt cx="650740" cy="562666"/>
          </a:xfrm>
          <a:solidFill>
            <a:srgbClr val="EF3333"/>
          </a:solidFill>
        </p:grpSpPr>
        <p:sp>
          <p:nvSpPr>
            <p:cNvPr id="20" name="Шеврон 19"/>
            <p:cNvSpPr/>
            <p:nvPr/>
          </p:nvSpPr>
          <p:spPr>
            <a:xfrm>
              <a:off x="5390011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>
              <a:off x="5124397" y="4729160"/>
              <a:ext cx="385126" cy="562666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8650" y="1504060"/>
            <a:ext cx="8014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Both detectors are using Wiener MPOD power supplies. All data from crate can be obtained by SNMP.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8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19576</TotalTime>
  <Words>1264</Words>
  <Application>Microsoft Office PowerPoint</Application>
  <PresentationFormat>Экран (4:3)</PresentationFormat>
  <Paragraphs>231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Tahoma</vt:lpstr>
      <vt:lpstr>Times New Roman</vt:lpstr>
      <vt:lpstr>Office Theme</vt:lpstr>
      <vt:lpstr>BM@N SLOW CONTROL SYSTEM</vt:lpstr>
      <vt:lpstr>What is slow control</vt:lpstr>
      <vt:lpstr>Main goals of sc system</vt:lpstr>
      <vt:lpstr>Options for bmn sc backbone</vt:lpstr>
      <vt:lpstr>Detailed view on tango CS</vt:lpstr>
      <vt:lpstr>BMN at 55th nuclotron run</vt:lpstr>
      <vt:lpstr>Baryonic matter at nuclotron experiment</vt:lpstr>
      <vt:lpstr>Status monitoring of bmn subsystems</vt:lpstr>
      <vt:lpstr>MWPC and tof400 hv</vt:lpstr>
      <vt:lpstr>Trigger unit monitoring</vt:lpstr>
      <vt:lpstr>Magnet field monitoring</vt:lpstr>
      <vt:lpstr>gem, dch and si tracker  HIGH VOLtage and low voltage</vt:lpstr>
      <vt:lpstr>Tof400 and tof700 hv</vt:lpstr>
      <vt:lpstr>Tof400 gas control</vt:lpstr>
      <vt:lpstr>Tof400 gas control</vt:lpstr>
      <vt:lpstr>Tof400 preamplifier control  and monitoring</vt:lpstr>
      <vt:lpstr>Ecal and zdc hv</vt:lpstr>
      <vt:lpstr>Network switch monitoring</vt:lpstr>
      <vt:lpstr>DAQ VME crate control</vt:lpstr>
      <vt:lpstr>Uninterruptible power supply monitoring</vt:lpstr>
      <vt:lpstr>Conclusion</vt:lpstr>
      <vt:lpstr>Презентация PowerPoint</vt:lpstr>
      <vt:lpstr>BMN sc system layout</vt:lpstr>
      <vt:lpstr>Example of diverse hardware</vt:lpstr>
      <vt:lpstr>Tango graph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MPD SLOW CONTROL</dc:title>
  <dc:creator>user</dc:creator>
  <cp:lastModifiedBy>Пользователь Windows</cp:lastModifiedBy>
  <cp:revision>182</cp:revision>
  <dcterms:created xsi:type="dcterms:W3CDTF">2017-05-03T13:59:47Z</dcterms:created>
  <dcterms:modified xsi:type="dcterms:W3CDTF">2018-04-25T10:31:11Z</dcterms:modified>
</cp:coreProperties>
</file>