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sldIdLst>
    <p:sldId id="487" r:id="rId2"/>
    <p:sldId id="260" r:id="rId3"/>
    <p:sldId id="326" r:id="rId4"/>
    <p:sldId id="421" r:id="rId5"/>
    <p:sldId id="488" r:id="rId6"/>
    <p:sldId id="378" r:id="rId7"/>
    <p:sldId id="444" r:id="rId8"/>
    <p:sldId id="468" r:id="rId9"/>
    <p:sldId id="455" r:id="rId10"/>
    <p:sldId id="478" r:id="rId11"/>
    <p:sldId id="452" r:id="rId12"/>
    <p:sldId id="454" r:id="rId13"/>
    <p:sldId id="479" r:id="rId14"/>
    <p:sldId id="457" r:id="rId15"/>
    <p:sldId id="458" r:id="rId16"/>
    <p:sldId id="476" r:id="rId17"/>
    <p:sldId id="456" r:id="rId18"/>
    <p:sldId id="484" r:id="rId19"/>
    <p:sldId id="447" r:id="rId20"/>
    <p:sldId id="482" r:id="rId21"/>
    <p:sldId id="402" r:id="rId22"/>
    <p:sldId id="451" r:id="rId23"/>
    <p:sldId id="450" r:id="rId24"/>
    <p:sldId id="449" r:id="rId25"/>
    <p:sldId id="477" r:id="rId26"/>
    <p:sldId id="480" r:id="rId27"/>
    <p:sldId id="408" r:id="rId28"/>
    <p:sldId id="409" r:id="rId29"/>
    <p:sldId id="410" r:id="rId30"/>
    <p:sldId id="411" r:id="rId31"/>
    <p:sldId id="481" r:id="rId32"/>
    <p:sldId id="446" r:id="rId33"/>
    <p:sldId id="483" r:id="rId34"/>
    <p:sldId id="413" r:id="rId35"/>
    <p:sldId id="489" r:id="rId36"/>
    <p:sldId id="486" r:id="rId37"/>
    <p:sldId id="485" r:id="rId38"/>
    <p:sldId id="435" r:id="rId39"/>
    <p:sldId id="469" r:id="rId40"/>
    <p:sldId id="325" r:id="rId41"/>
  </p:sldIdLst>
  <p:sldSz cx="9144000" cy="6858000" type="screen4x3"/>
  <p:notesSz cx="7772400" cy="10058400"/>
  <p:defaultTextStyle>
    <a:defPPr>
      <a:defRPr lang="en-GB"/>
    </a:defPPr>
    <a:lvl1pPr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A20A"/>
    <a:srgbClr val="0000FF"/>
    <a:srgbClr val="000099"/>
    <a:srgbClr val="DBDBE1"/>
    <a:srgbClr val="DE9208"/>
    <a:srgbClr val="71DAFF"/>
    <a:srgbClr val="E6E6EA"/>
    <a:srgbClr val="90FEFE"/>
    <a:srgbClr val="0099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39276" autoAdjust="0"/>
  </p:normalViewPr>
  <p:slideViewPr>
    <p:cSldViewPr>
      <p:cViewPr varScale="1">
        <p:scale>
          <a:sx n="65" d="100"/>
          <a:sy n="65" d="100"/>
        </p:scale>
        <p:origin x="384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521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75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83388" cy="98567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3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7100" y="738188"/>
            <a:ext cx="4926013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681538"/>
            <a:ext cx="5424487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bg-BG" smtClean="0"/>
          </a:p>
        </p:txBody>
      </p:sp>
    </p:spTree>
    <p:extLst>
      <p:ext uri="{BB962C8B-B14F-4D97-AF65-F5344CB8AC3E}">
        <p14:creationId xmlns:p14="http://schemas.microsoft.com/office/powerpoint/2010/main" val="82430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8A9547E-F831-42B6-BEFB-DAE1D77E4873}" type="slidenum">
              <a:rPr lang="ru-RU" smtClean="0">
                <a:solidFill>
                  <a:srgbClr val="000000"/>
                </a:solidFill>
              </a:rPr>
              <a:pPr/>
              <a:t>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82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7347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7348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377605-92F6-466F-93A6-A7FC45703CF0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7349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5286614-F6FB-4F51-B3D7-4D715D1FAF0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0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4E03713-4C20-488C-9020-8A604285D13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1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FEF3F43-E8CD-41D9-ABAE-C55B3AC7DF9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7353" name="Text Box 5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7354" name="Text Box 6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3816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9395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9396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FEEE90-CBE1-4A82-873F-663EFF8D4533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939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CE98432-9F3C-4E11-B6B5-16673396FBA9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93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59399" name="Text Box 3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9400" name="Text Box 4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96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4278313" y="10156825"/>
            <a:ext cx="3271837" cy="52546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E277010C-839A-41AA-9080-0E812F6C7AE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eaLnBrk="1"/>
              <a:t>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E9A5897-01D2-446F-8C99-E5A0202E24AC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31EC59F0-41FC-4093-B14C-D56A971ABF98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60BBFAB0-1996-498E-99D3-0E123F515394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DB3044C-143B-4806-A331-6671A7E101FD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1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200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75" name="Rectangle 17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7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48FC0F-28DB-46EE-85B2-B8FBE069AC7A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8677" name="Text Box 1"/>
          <p:cNvSpPr txBox="1">
            <a:spLocks noChangeArrowheads="1"/>
          </p:cNvSpPr>
          <p:nvPr/>
        </p:nvSpPr>
        <p:spPr bwMode="auto">
          <a:xfrm>
            <a:off x="3851275" y="0"/>
            <a:ext cx="29337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  <a:cs typeface="DejaVu Sans" charset="0"/>
              </a:rPr>
              <a:t>10/24/17</a:t>
            </a:r>
          </a:p>
        </p:txBody>
      </p:sp>
      <p:sp>
        <p:nvSpPr>
          <p:cNvPr id="28678" name="Text Box 2"/>
          <p:cNvSpPr txBox="1">
            <a:spLocks noChangeArrowheads="1"/>
          </p:cNvSpPr>
          <p:nvPr/>
        </p:nvSpPr>
        <p:spPr bwMode="auto">
          <a:xfrm>
            <a:off x="928688" y="3962400"/>
            <a:ext cx="4887912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28679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8851CC0-27FA-4B17-97A1-8CBEDC6D938A}" type="slidenum">
              <a:rPr lang="en-GB" altLang="en-US" b="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28680" name="Text Box 4"/>
          <p:cNvSpPr txBox="1">
            <a:spLocks noChangeArrowheads="1"/>
          </p:cNvSpPr>
          <p:nvPr/>
        </p:nvSpPr>
        <p:spPr bwMode="auto">
          <a:xfrm>
            <a:off x="3851275" y="0"/>
            <a:ext cx="29352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1" name="Text Box 5"/>
          <p:cNvSpPr txBox="1">
            <a:spLocks noChangeArrowheads="1"/>
          </p:cNvSpPr>
          <p:nvPr/>
        </p:nvSpPr>
        <p:spPr bwMode="auto">
          <a:xfrm>
            <a:off x="928688" y="3962400"/>
            <a:ext cx="48895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2" name="Text Box 6"/>
          <p:cNvSpPr txBox="1">
            <a:spLocks noChangeArrowheads="1"/>
          </p:cNvSpPr>
          <p:nvPr/>
        </p:nvSpPr>
        <p:spPr bwMode="auto">
          <a:xfrm>
            <a:off x="3851275" y="9428163"/>
            <a:ext cx="29352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4F0893D-EF6C-4112-A576-C4FF03673EA5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3" name="Text Box 7"/>
          <p:cNvSpPr txBox="1">
            <a:spLocks noChangeArrowheads="1"/>
          </p:cNvSpPr>
          <p:nvPr/>
        </p:nvSpPr>
        <p:spPr bwMode="auto">
          <a:xfrm>
            <a:off x="3851275" y="0"/>
            <a:ext cx="29368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4" name="Text Box 8"/>
          <p:cNvSpPr txBox="1">
            <a:spLocks noChangeArrowheads="1"/>
          </p:cNvSpPr>
          <p:nvPr/>
        </p:nvSpPr>
        <p:spPr bwMode="auto">
          <a:xfrm>
            <a:off x="928688" y="3962400"/>
            <a:ext cx="489108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5" name="Text Box 9"/>
          <p:cNvSpPr txBox="1">
            <a:spLocks noChangeArrowheads="1"/>
          </p:cNvSpPr>
          <p:nvPr/>
        </p:nvSpPr>
        <p:spPr bwMode="auto">
          <a:xfrm>
            <a:off x="3851275" y="9428163"/>
            <a:ext cx="2936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6F9DCEA-CAE9-4C88-84A2-8D9C571FBD93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6" name="Text Box 10"/>
          <p:cNvSpPr txBox="1">
            <a:spLocks noChangeArrowheads="1"/>
          </p:cNvSpPr>
          <p:nvPr/>
        </p:nvSpPr>
        <p:spPr bwMode="auto">
          <a:xfrm>
            <a:off x="3851275" y="0"/>
            <a:ext cx="29384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7" name="Text Box 11"/>
          <p:cNvSpPr txBox="1">
            <a:spLocks noChangeArrowheads="1"/>
          </p:cNvSpPr>
          <p:nvPr/>
        </p:nvSpPr>
        <p:spPr bwMode="auto">
          <a:xfrm>
            <a:off x="928688" y="3962400"/>
            <a:ext cx="48926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3851275" y="9428163"/>
            <a:ext cx="29384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9A76A58-2CB1-4D34-9B93-96FEDBD7E32C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9" name="Text Box 13"/>
          <p:cNvSpPr txBox="1">
            <a:spLocks noChangeArrowheads="1"/>
          </p:cNvSpPr>
          <p:nvPr/>
        </p:nvSpPr>
        <p:spPr bwMode="auto">
          <a:xfrm>
            <a:off x="3851275" y="0"/>
            <a:ext cx="29400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0" name="Text Box 14"/>
          <p:cNvSpPr txBox="1">
            <a:spLocks noChangeArrowheads="1"/>
          </p:cNvSpPr>
          <p:nvPr/>
        </p:nvSpPr>
        <p:spPr bwMode="auto">
          <a:xfrm>
            <a:off x="928688" y="3962400"/>
            <a:ext cx="489426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1" name="Text Box 15"/>
          <p:cNvSpPr txBox="1">
            <a:spLocks noChangeArrowheads="1"/>
          </p:cNvSpPr>
          <p:nvPr/>
        </p:nvSpPr>
        <p:spPr bwMode="auto">
          <a:xfrm>
            <a:off x="3851275" y="9428163"/>
            <a:ext cx="29400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74EB5C1-5FE0-49B1-A359-D5348E9A48C9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2" name="Text Box 16"/>
          <p:cNvSpPr txBox="1">
            <a:spLocks noChangeArrowheads="1"/>
          </p:cNvSpPr>
          <p:nvPr/>
        </p:nvSpPr>
        <p:spPr bwMode="auto">
          <a:xfrm>
            <a:off x="3851275" y="0"/>
            <a:ext cx="29416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3" name="Text Box 17"/>
          <p:cNvSpPr txBox="1">
            <a:spLocks noChangeArrowheads="1"/>
          </p:cNvSpPr>
          <p:nvPr/>
        </p:nvSpPr>
        <p:spPr bwMode="auto">
          <a:xfrm>
            <a:off x="928688" y="3962400"/>
            <a:ext cx="48958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4" name="Text Box 18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3C94BD4-00C2-4369-9F6B-157647B71A64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5" name="Text Box 19"/>
          <p:cNvSpPr txBox="1">
            <a:spLocks noChangeArrowheads="1"/>
          </p:cNvSpPr>
          <p:nvPr/>
        </p:nvSpPr>
        <p:spPr bwMode="auto">
          <a:xfrm>
            <a:off x="3851275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6" name="Text Box 20"/>
          <p:cNvSpPr txBox="1">
            <a:spLocks noChangeArrowheads="1"/>
          </p:cNvSpPr>
          <p:nvPr/>
        </p:nvSpPr>
        <p:spPr bwMode="auto">
          <a:xfrm>
            <a:off x="928688" y="3962400"/>
            <a:ext cx="48974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7" name="Text Box 21"/>
          <p:cNvSpPr txBox="1">
            <a:spLocks noChangeArrowheads="1"/>
          </p:cNvSpPr>
          <p:nvPr/>
        </p:nvSpPr>
        <p:spPr bwMode="auto">
          <a:xfrm>
            <a:off x="3851275" y="942816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4341BC8-B1B0-41F6-A6D2-E036B93B6DD7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8" name="Text Box 2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13A3E68-3465-4F62-A66B-7510782C74EB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9" name="Text Box 23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700" name="Text Box 24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5D1CBE0-EB9E-481A-B896-924259825319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701" name="Text Box 25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00BB6C3-06F7-4046-9D79-AF2B7A412DE8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702" name="Rectangle 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703" name="Text Box 27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474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49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74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4AB364D5-897C-4ACD-BCB7-8522505D7018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70691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370692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169BD60-628D-4FDD-AD69-7053DA367712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3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F5C9A2C6-8D97-4345-B6B3-D382B199A29D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76566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4275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4276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38A877-0BE4-4C44-8809-27ED2E9712F3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427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7919056-2BD3-4462-8EC1-821F42FC1C5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42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54279" name="Text Box 3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2464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5299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5300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FDA1C9-14D0-4822-84BB-6E1A4CDE3355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5301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BE9E0FA-151D-4FD3-AFFA-877EA6EBBBF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2" name="Text Box 2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55303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6FEAE0C-6047-40C7-A4ED-713AE28CD2CD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4" name="Text Box 4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074268D-04CB-4E06-BD8C-B1A2E98BE34C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5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5306" name="Text Box 6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7797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6323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6324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2F5E72-93DB-4B1F-AF04-07EEB70CAB2B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6325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B4F20CD-6F64-4FA9-851D-BE5EF6A96F4D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6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10B2E99-F6E7-4AE0-8AD5-6E8A7FAD016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7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1E4790A-F204-4F40-BA65-3C690CE04C21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6329" name="Text Box 5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6330" name="Text Box 6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7671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800" y="2420888"/>
            <a:ext cx="5686400" cy="556434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991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194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268413"/>
            <a:ext cx="3990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268413"/>
            <a:ext cx="399256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654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348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78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  <a:solidFill>
            <a:srgbClr val="DE9208">
              <a:alpha val="86000"/>
            </a:srgbClr>
          </a:solidFill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011516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31640" y="525527"/>
            <a:ext cx="5979865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bg-BG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50" y="1264989"/>
            <a:ext cx="8135938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dirty="0" smtClean="0"/>
              <a:t>Click to edit the outline text format</a:t>
            </a:r>
          </a:p>
          <a:p>
            <a:pPr lvl="1"/>
            <a:r>
              <a:rPr lang="en-GB" altLang="bg-BG" dirty="0" smtClean="0"/>
              <a:t>Second Outline Level</a:t>
            </a:r>
          </a:p>
          <a:p>
            <a:pPr lvl="2"/>
            <a:r>
              <a:rPr lang="en-GB" altLang="bg-BG" dirty="0" smtClean="0"/>
              <a:t>Third Outline Level</a:t>
            </a:r>
          </a:p>
          <a:p>
            <a:pPr lvl="3"/>
            <a:r>
              <a:rPr lang="en-GB" altLang="bg-BG" dirty="0" smtClean="0"/>
              <a:t>Fourth Outline Level</a:t>
            </a:r>
          </a:p>
          <a:p>
            <a:pPr lvl="4"/>
            <a:r>
              <a:rPr lang="en-GB" altLang="bg-BG" dirty="0" smtClean="0"/>
              <a:t>Fifth Outline Level</a:t>
            </a:r>
          </a:p>
          <a:p>
            <a:pPr lvl="4"/>
            <a:r>
              <a:rPr lang="en-GB" altLang="bg-BG" dirty="0" smtClean="0"/>
              <a:t>Sixth Outline Level</a:t>
            </a:r>
          </a:p>
          <a:p>
            <a:pPr lvl="4"/>
            <a:r>
              <a:rPr lang="en-GB" altLang="bg-BG" dirty="0" smtClean="0"/>
              <a:t>Seventh Outline Level</a:t>
            </a:r>
          </a:p>
          <a:p>
            <a:pPr lvl="4"/>
            <a:r>
              <a:rPr lang="en-GB" altLang="bg-BG" dirty="0" smtClean="0"/>
              <a:t>Eighth Outline Level</a:t>
            </a:r>
          </a:p>
          <a:p>
            <a:pPr lvl="4"/>
            <a:r>
              <a:rPr lang="en-GB" altLang="bg-BG" dirty="0" smtClean="0"/>
              <a:t>Ninth Outline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8862584" y="6538554"/>
            <a:ext cx="208391" cy="26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/>
            <a:fld id="{F9538833-B3B2-4080-8E0B-591D3DF44420}" type="slidenum">
              <a:rPr lang="en-GB" altLang="bg-BG" sz="1400" u="none">
                <a:solidFill>
                  <a:schemeClr val="accent2"/>
                </a:solidFill>
              </a:rPr>
              <a:pPr algn="r"/>
              <a:t>‹#›</a:t>
            </a:fld>
            <a:endParaRPr lang="en-GB" altLang="bg-BG" sz="1400" u="none">
              <a:solidFill>
                <a:schemeClr val="accent2"/>
              </a:solidFill>
            </a:endParaRPr>
          </a:p>
        </p:txBody>
      </p:sp>
      <p:pic>
        <p:nvPicPr>
          <p:cNvPr id="7" name="Рисунок 4" descr="LHEP-emblema-trans.gif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8100" y="44624"/>
            <a:ext cx="856921" cy="48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 userDrawn="1"/>
        </p:nvSpPr>
        <p:spPr>
          <a:xfrm>
            <a:off x="8590" y="6538554"/>
            <a:ext cx="108012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12 Oct. 2018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02" y="11427"/>
            <a:ext cx="1028798" cy="5354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70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Comic Sans MS" pitchFamily="66" charset="0"/>
        <a:defRPr sz="3200">
          <a:solidFill>
            <a:srgbClr val="002060"/>
          </a:solidFill>
          <a:latin typeface="+mj-lt"/>
          <a:ea typeface="+mj-ea"/>
          <a:cs typeface="+mj-cs"/>
        </a:defRPr>
      </a:lvl1pPr>
      <a:lvl2pPr marL="4318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2pPr>
      <a:lvl3pPr marL="647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3pPr>
      <a:lvl4pPr marL="8636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4pPr>
      <a:lvl5pPr marL="10795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5pPr>
      <a:lvl6pPr marL="1536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6pPr>
      <a:lvl7pPr marL="19939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7pPr>
      <a:lvl8pPr marL="24511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8pPr>
      <a:lvl9pPr marL="29083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200">
          <a:solidFill>
            <a:srgbClr val="000000"/>
          </a:solidFill>
          <a:latin typeface="+mj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6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000">
          <a:solidFill>
            <a:srgbClr val="000000"/>
          </a:solidFill>
          <a:latin typeface="+mj-lt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j-lt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8277" y="3068960"/>
            <a:ext cx="7459451" cy="243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Conceptual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and technical design of the Spin Physics Detector (SPD) at the NICA collider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800" b="1" dirty="0">
              <a:solidFill>
                <a:srgbClr val="000099"/>
              </a:solidFill>
            </a:endParaRPr>
          </a:p>
          <a:p>
            <a:r>
              <a:rPr lang="ru-RU" b="1" dirty="0" smtClean="0"/>
              <a:t>Руководитель проекта</a:t>
            </a:r>
            <a:r>
              <a:rPr lang="en-US" b="1" dirty="0" smtClean="0"/>
              <a:t>:</a:t>
            </a:r>
            <a:r>
              <a:rPr lang="ru-RU" b="1" dirty="0" smtClean="0"/>
              <a:t> </a:t>
            </a:r>
            <a:r>
              <a:rPr lang="ru-RU" b="1" dirty="0"/>
              <a:t>проф. Румен Ценов</a:t>
            </a:r>
            <a:endParaRPr lang="en-US" b="1" dirty="0"/>
          </a:p>
          <a:p>
            <a:r>
              <a:rPr lang="ru-RU" dirty="0" smtClean="0"/>
              <a:t>ТЕМА</a:t>
            </a:r>
            <a:r>
              <a:rPr lang="ru-RU" dirty="0"/>
              <a:t>: </a:t>
            </a:r>
            <a:r>
              <a:rPr lang="ru-RU" dirty="0" smtClean="0"/>
              <a:t>02-0-1065-2007/2019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8972" y="918942"/>
            <a:ext cx="7358063" cy="1861986"/>
          </a:xfrm>
        </p:spPr>
        <p:txBody>
          <a:bodyPr/>
          <a:lstStyle/>
          <a:p>
            <a:pPr lvl="0">
              <a:lnSpc>
                <a:spcPct val="123000"/>
              </a:lnSpc>
            </a:pPr>
            <a:r>
              <a:rPr lang="ru-RU" sz="2800" b="1" kern="1200" dirty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Разработка концептуального и технического проектов для установки SPD на коллайдере </a:t>
            </a:r>
            <a:r>
              <a:rPr lang="ru-RU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67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5979865" cy="510781"/>
          </a:xfrm>
        </p:spPr>
        <p:txBody>
          <a:bodyPr/>
          <a:lstStyle/>
          <a:p>
            <a:r>
              <a:rPr lang="en-US" dirty="0" smtClean="0"/>
              <a:t>COMPASS data, pion beam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021546" cy="53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17238"/>
            <a:ext cx="5862852" cy="383054"/>
          </a:xfrm>
        </p:spPr>
        <p:txBody>
          <a:bodyPr/>
          <a:lstStyle/>
          <a:p>
            <a:r>
              <a:rPr lang="en-US" sz="2400" dirty="0" smtClean="0"/>
              <a:t>Asymmetries in DY pair production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1" y="865914"/>
            <a:ext cx="5510246" cy="2471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9987" y="5925616"/>
            <a:ext cx="1499128" cy="443968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s= 400 GeV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3" y="3457436"/>
            <a:ext cx="5439916" cy="234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8184" y="1537221"/>
            <a:ext cx="954107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8183" y="4437112"/>
            <a:ext cx="1904945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Boer-Mulders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46796" y="3188053"/>
            <a:ext cx="1749540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J.C.Collins</a:t>
            </a:r>
            <a:r>
              <a:rPr lang="en-US" sz="1200" i="1" dirty="0" smtClean="0"/>
              <a:t> et al., PRD73 </a:t>
            </a:r>
          </a:p>
          <a:p>
            <a:r>
              <a:rPr lang="en-US" sz="1200" i="1" dirty="0" smtClean="0"/>
              <a:t>(2006)014021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613312"/>
            <a:ext cx="1165704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6148" y="645128"/>
            <a:ext cx="1269899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15 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0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luon Compton scattering - access to gluon content of proton"/>
          <p:cNvSpPr txBox="1"/>
          <p:nvPr/>
        </p:nvSpPr>
        <p:spPr>
          <a:xfrm>
            <a:off x="768488" y="614111"/>
            <a:ext cx="8325876" cy="34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Compton scattering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of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1" name="Section_sqrts.pdf" descr="Section_sqrts.pdf"/>
          <p:cNvPicPr>
            <a:picLocks noChangeAspect="1"/>
          </p:cNvPicPr>
          <p:nvPr/>
        </p:nvPicPr>
        <p:blipFill>
          <a:blip r:embed="rId2">
            <a:extLst/>
          </a:blip>
          <a:srcRect l="3094" r="3175"/>
          <a:stretch>
            <a:fillRect/>
          </a:stretch>
        </p:blipFill>
        <p:spPr>
          <a:xfrm>
            <a:off x="4989847" y="918276"/>
            <a:ext cx="3437930" cy="248409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22" name="Rectangle"/>
          <p:cNvSpPr/>
          <p:nvPr/>
        </p:nvSpPr>
        <p:spPr>
          <a:xfrm>
            <a:off x="5311315" y="1218998"/>
            <a:ext cx="392907" cy="1884165"/>
          </a:xfrm>
          <a:prstGeom prst="rect">
            <a:avLst/>
          </a:prstGeom>
          <a:solidFill>
            <a:srgbClr val="FFA57D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23" name="NICA"/>
          <p:cNvSpPr/>
          <p:nvPr/>
        </p:nvSpPr>
        <p:spPr>
          <a:xfrm>
            <a:off x="5330731" y="1393699"/>
            <a:ext cx="545022" cy="3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/>
              <a:t>NICA</a:t>
            </a:r>
          </a:p>
        </p:txBody>
      </p:sp>
      <p:sp>
        <p:nvSpPr>
          <p:cNvPr id="124" name="Rectangle"/>
          <p:cNvSpPr/>
          <p:nvPr/>
        </p:nvSpPr>
        <p:spPr>
          <a:xfrm>
            <a:off x="6516823" y="1218998"/>
            <a:ext cx="392907" cy="1884165"/>
          </a:xfrm>
          <a:prstGeom prst="rect">
            <a:avLst/>
          </a:prstGeom>
          <a:solidFill>
            <a:srgbClr val="669C35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25" name="RHIC"/>
          <p:cNvSpPr/>
          <p:nvPr/>
        </p:nvSpPr>
        <p:spPr>
          <a:xfrm>
            <a:off x="6988811" y="1630241"/>
            <a:ext cx="554640" cy="3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/>
              <a:t>RHIC</a:t>
            </a:r>
          </a:p>
        </p:txBody>
      </p:sp>
      <p:pic>
        <p:nvPicPr>
          <p:cNvPr id="126" name="Screen Shot 2016-10-04 at 20.23.41.pdf" descr="Screen Shot 2016-10-04 at 20.23.4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535" y="1164704"/>
            <a:ext cx="3788306" cy="210984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"/>
          <p:cNvSpPr/>
          <p:nvPr/>
        </p:nvSpPr>
        <p:spPr>
          <a:xfrm>
            <a:off x="553059" y="1089504"/>
            <a:ext cx="1683061" cy="2260244"/>
          </a:xfrm>
          <a:prstGeom prst="rect">
            <a:avLst/>
          </a:prstGeom>
          <a:ln w="88900">
            <a:solidFill>
              <a:srgbClr val="C8250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128" name="Transverse beam polarization: access to the Sivers function for gluons…"/>
          <p:cNvSpPr txBox="1"/>
          <p:nvPr/>
        </p:nvSpPr>
        <p:spPr>
          <a:xfrm>
            <a:off x="914329" y="3612418"/>
            <a:ext cx="6125459" cy="262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Transverse beam polarization: access to the Sivers function for gluons</a:t>
            </a:r>
          </a:p>
          <a:p>
            <a:endParaRPr sz="1687"/>
          </a:p>
          <a:p>
            <a:endParaRPr sz="1687"/>
          </a:p>
          <a:p>
            <a:endParaRPr sz="1687"/>
          </a:p>
          <a:p>
            <a:endParaRPr sz="1687"/>
          </a:p>
          <a:p>
            <a:endParaRPr sz="1687"/>
          </a:p>
          <a:p>
            <a:r>
              <a:rPr sz="1687"/>
              <a:t> Longitudinal beam polarization: access to gluon polarization ∆g/g</a:t>
            </a:r>
          </a:p>
          <a:p>
            <a:endParaRPr sz="1687"/>
          </a:p>
        </p:txBody>
      </p:sp>
      <p:pic>
        <p:nvPicPr>
          <p:cNvPr id="129" name="Screen Shot 2013-07-01 at 12.29.32 PM.PNG" descr="Screen Shot 2013-07-01 at 12.29.3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5136" y="5596239"/>
            <a:ext cx="5884665" cy="1049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 Shot 2013-07-02 at 12.45.26 PM.PNG" descr="Screen Shot 2013-07-02 at 12.45.26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2591" y="5597892"/>
            <a:ext cx="1616274" cy="104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reen Shot 2013-07-01 at 1.22.42 PM.PNG" descr="Screen Shot 2013-07-01 at 1.22.42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0320" y="3981961"/>
            <a:ext cx="7974212" cy="13584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ounded Rectangle"/>
          <p:cNvSpPr/>
          <p:nvPr/>
        </p:nvSpPr>
        <p:spPr>
          <a:xfrm>
            <a:off x="7354266" y="4149080"/>
            <a:ext cx="1410266" cy="393284"/>
          </a:xfrm>
          <a:prstGeom prst="roundRect">
            <a:avLst>
              <a:gd name="adj" fmla="val 37500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33" name="Rounded Rectangle"/>
          <p:cNvSpPr/>
          <p:nvPr/>
        </p:nvSpPr>
        <p:spPr>
          <a:xfrm>
            <a:off x="1814031" y="5698133"/>
            <a:ext cx="1022126" cy="845343"/>
          </a:xfrm>
          <a:prstGeom prst="roundRect">
            <a:avLst>
              <a:gd name="adj" fmla="val 15845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26885" y="121879"/>
            <a:ext cx="3990644" cy="383054"/>
          </a:xfrm>
        </p:spPr>
        <p:txBody>
          <a:bodyPr/>
          <a:lstStyle/>
          <a:p>
            <a:r>
              <a:rPr lang="en-US" sz="2400" dirty="0" smtClean="0"/>
              <a:t>Prompt photons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14329" y="5200616"/>
            <a:ext cx="7645873" cy="845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Longitudinal beam polarization: access to gluon polarization ∆g/g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481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531781"/>
            <a:ext cx="7200799" cy="664971"/>
          </a:xfrm>
        </p:spPr>
        <p:txBody>
          <a:bodyPr/>
          <a:lstStyle/>
          <a:p>
            <a:r>
              <a:rPr lang="en-US" dirty="0" smtClean="0"/>
              <a:t>Prompt photon production cross section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800"/>
            <a:ext cx="7200800" cy="49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24744"/>
            <a:ext cx="8807563" cy="43924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539705" cy="446982"/>
          </a:xfrm>
        </p:spPr>
        <p:txBody>
          <a:bodyPr/>
          <a:lstStyle/>
          <a:p>
            <a:r>
              <a:rPr lang="en-US" sz="2800" dirty="0" smtClean="0"/>
              <a:t>Expected asymmetries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56792"/>
            <a:ext cx="1737941" cy="395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548" y="1700808"/>
            <a:ext cx="2137817" cy="3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65814"/>
            <a:ext cx="4395689" cy="556434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 production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47" y="3284984"/>
            <a:ext cx="3570805" cy="3297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2875571"/>
            <a:ext cx="2448272" cy="40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NRQCD            CEM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727612"/>
            <a:ext cx="5095226" cy="2982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" b="-3687"/>
          <a:stretch/>
        </p:blipFill>
        <p:spPr>
          <a:xfrm>
            <a:off x="107504" y="1081991"/>
            <a:ext cx="5859043" cy="1410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2555278"/>
            <a:ext cx="4679628" cy="1237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9786" y="2040705"/>
            <a:ext cx="1922321" cy="4020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Quark annihilation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548681"/>
            <a:ext cx="1435161" cy="40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Gluon fusion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85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67" y="143632"/>
            <a:ext cx="3528392" cy="1388980"/>
          </a:xfrm>
        </p:spPr>
        <p:txBody>
          <a:bodyPr/>
          <a:lstStyle/>
          <a:p>
            <a:r>
              <a:rPr lang="en-US" sz="2800" dirty="0" smtClean="0"/>
              <a:t>GPD through vector meson exclusive production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0" y="1856617"/>
            <a:ext cx="4474050" cy="3881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" r="71389" b="-42641"/>
          <a:stretch/>
        </p:blipFill>
        <p:spPr>
          <a:xfrm>
            <a:off x="258491" y="5545208"/>
            <a:ext cx="2369293" cy="40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4784"/>
            <a:ext cx="3945222" cy="41218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292080" y="812793"/>
            <a:ext cx="3168352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kern="0" dirty="0" smtClean="0"/>
              <a:t>Exclusive DY</a:t>
            </a: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642" t="8827"/>
          <a:stretch/>
        </p:blipFill>
        <p:spPr>
          <a:xfrm>
            <a:off x="223584" y="5916214"/>
            <a:ext cx="5169358" cy="258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1988840"/>
            <a:ext cx="1872208" cy="387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176" y="1677313"/>
            <a:ext cx="2331087" cy="50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p+p</a:t>
            </a:r>
            <a:r>
              <a:rPr lang="en-US" i="1" dirty="0" smtClean="0"/>
              <a:t> → </a:t>
            </a:r>
            <a:r>
              <a:rPr lang="en-US" i="1" dirty="0" err="1" smtClean="0"/>
              <a:t>p+p+VM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06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5"/>
          <p:cNvSpPr>
            <a:spLocks noGrp="1" noChangeArrowheads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FFFF00"/>
              </a:buClr>
              <a:buFont typeface="Copperplate Gothic Bold" panose="020E0705020206020404" pitchFamily="34" charset="0"/>
              <a:buNone/>
            </a:pPr>
            <a:r>
              <a:rPr lang="en-GB" altLang="en-US" sz="1400" dirty="0" smtClean="0">
                <a:solidFill>
                  <a:srgbClr val="3333CC"/>
                </a:solidFill>
                <a:latin typeface="Copperplate Gothic Bold" panose="020E0705020206020404" pitchFamily="34" charset="0"/>
              </a:rPr>
              <a:t> </a:t>
            </a:r>
            <a:endParaRPr lang="en-GB" altLang="en-US" sz="1400" dirty="0">
              <a:solidFill>
                <a:srgbClr val="3333CC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8" name="Text Box 1051"/>
          <p:cNvSpPr txBox="1">
            <a:spLocks noChangeArrowheads="1"/>
          </p:cNvSpPr>
          <p:nvPr/>
        </p:nvSpPr>
        <p:spPr bwMode="auto">
          <a:xfrm>
            <a:off x="1362457" y="177789"/>
            <a:ext cx="6408230" cy="584647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Asymmetries in 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ru-RU" sz="28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igh</a:t>
            </a:r>
            <a:r>
              <a:rPr lang="ru-RU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ru-RU" sz="2800" baseline="-250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aseline="-250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hadron production</a:t>
            </a:r>
            <a:endParaRPr lang="en-US" sz="2800" b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1543" name="Рисунок 8" descr="boy-p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8" t="14656" b="58158"/>
          <a:stretch/>
        </p:blipFill>
        <p:spPr bwMode="auto">
          <a:xfrm>
            <a:off x="6007608" y="1124141"/>
            <a:ext cx="2750630" cy="143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47" y="4086309"/>
            <a:ext cx="5545137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695539" y="933771"/>
            <a:ext cx="2125158" cy="296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950" y="1444311"/>
            <a:ext cx="3400678" cy="428894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Diquark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cs typeface="Times New Roman" panose="02020603050405020304" pitchFamily="18" charset="0"/>
              </a:rPr>
              <a:t>properties;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Confinement laws;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Nature of the huge spin </a:t>
            </a:r>
            <a:r>
              <a:rPr lang="en-US" sz="2000" dirty="0" smtClean="0">
                <a:cs typeface="Times New Roman" panose="02020603050405020304" pitchFamily="18" charset="0"/>
              </a:rPr>
              <a:t>effects;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Deuteron </a:t>
            </a:r>
            <a:r>
              <a:rPr lang="en-US" sz="2000" dirty="0">
                <a:cs typeface="Times New Roman" panose="02020603050405020304" pitchFamily="18" charset="0"/>
              </a:rPr>
              <a:t>spin </a:t>
            </a:r>
            <a:r>
              <a:rPr lang="en-US" sz="2000" dirty="0" smtClean="0">
                <a:cs typeface="Times New Roman" panose="02020603050405020304" pitchFamily="18" charset="0"/>
              </a:rPr>
              <a:t>structure;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cs typeface="Times New Roman" panose="02020603050405020304" pitchFamily="18" charset="0"/>
              </a:rPr>
              <a:t>roperties </a:t>
            </a:r>
            <a:r>
              <a:rPr lang="en-US" sz="2000" dirty="0">
                <a:cs typeface="Times New Roman" panose="02020603050405020304" pitchFamily="18" charset="0"/>
              </a:rPr>
              <a:t>of the </a:t>
            </a:r>
            <a:r>
              <a:rPr lang="en-US" sz="2000" dirty="0" smtClean="0">
                <a:cs typeface="Times New Roman" panose="02020603050405020304" pitchFamily="18" charset="0"/>
              </a:rPr>
              <a:t>bare </a:t>
            </a:r>
            <a:r>
              <a:rPr lang="en-US" sz="2000" dirty="0">
                <a:cs typeface="Times New Roman" panose="02020603050405020304" pitchFamily="18" charset="0"/>
              </a:rPr>
              <a:t>N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- and </a:t>
            </a:r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NK-i</a:t>
            </a:r>
            <a:r>
              <a:rPr lang="en-US" sz="2000" dirty="0" smtClean="0">
                <a:cs typeface="Times New Roman" panose="02020603050405020304" pitchFamily="18" charset="0"/>
              </a:rPr>
              <a:t>nteractions</a:t>
            </a:r>
            <a:r>
              <a:rPr lang="en-US" sz="2000" dirty="0">
                <a:cs typeface="Times New Roman" panose="02020603050405020304" pitchFamily="18" charset="0"/>
              </a:rPr>
              <a:t>;</a:t>
            </a: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Nature </a:t>
            </a:r>
            <a:r>
              <a:rPr lang="en-US" sz="2000" dirty="0">
                <a:cs typeface="Times New Roman" panose="02020603050405020304" pitchFamily="18" charset="0"/>
              </a:rPr>
              <a:t>and properties of </a:t>
            </a:r>
            <a:r>
              <a:rPr lang="en-US" sz="2000" dirty="0" smtClean="0">
                <a:cs typeface="Times New Roman" panose="02020603050405020304" pitchFamily="18" charset="0"/>
              </a:rPr>
              <a:t> the cold super dense baryonic matter (</a:t>
            </a:r>
            <a:r>
              <a:rPr lang="en-US" sz="2000" dirty="0" err="1" smtClean="0">
                <a:cs typeface="Times New Roman" panose="02020603050405020304" pitchFamily="18" charset="0"/>
              </a:rPr>
              <a:t>CsDBM</a:t>
            </a:r>
            <a:r>
              <a:rPr lang="en-US" sz="2000" dirty="0" smtClean="0">
                <a:cs typeface="Times New Roman" panose="02020603050405020304" pitchFamily="18" charset="0"/>
              </a:rPr>
              <a:t>) (</a:t>
            </a:r>
            <a:r>
              <a:rPr lang="en-US" sz="2000" dirty="0" err="1">
                <a:cs typeface="Times New Roman" panose="02020603050405020304" pitchFamily="18" charset="0"/>
              </a:rPr>
              <a:t>pA</a:t>
            </a:r>
            <a:r>
              <a:rPr lang="en-US" sz="2000" dirty="0">
                <a:cs typeface="Times New Roman" panose="02020603050405020304" pitchFamily="18" charset="0"/>
              </a:rPr>
              <a:t> and AA</a:t>
            </a:r>
            <a:r>
              <a:rPr lang="en-US" sz="2000" dirty="0" smtClean="0">
                <a:cs typeface="Times New Roman" panose="02020603050405020304" pitchFamily="18" charset="0"/>
              </a:rPr>
              <a:t>);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</a:t>
            </a:r>
            <a:r>
              <a:rPr lang="en-US" sz="2000" dirty="0" err="1" smtClean="0">
                <a:cs typeface="Times New Roman" panose="02020603050405020304" pitchFamily="18" charset="0"/>
              </a:rPr>
              <a:t>ilepton</a:t>
            </a:r>
            <a:r>
              <a:rPr lang="en-US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production puzzle </a:t>
            </a:r>
            <a:r>
              <a:rPr lang="en-US" sz="2000" dirty="0" smtClean="0">
                <a:cs typeface="Times New Roman" panose="02020603050405020304" pitchFamily="18" charset="0"/>
              </a:rPr>
              <a:t>in np-interaction.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84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0" y="1556792"/>
            <a:ext cx="9035480" cy="42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1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5835849" cy="660952"/>
          </a:xfrm>
          <a:solidFill>
            <a:srgbClr val="F6A20A">
              <a:alpha val="86000"/>
            </a:srgbClr>
          </a:solidFill>
        </p:spPr>
        <p:txBody>
          <a:bodyPr>
            <a:normAutofit/>
          </a:bodyPr>
          <a:lstStyle/>
          <a:p>
            <a:r>
              <a:rPr lang="en-US" dirty="0" smtClean="0"/>
              <a:t>Minimum biased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623" y="996588"/>
            <a:ext cx="8135938" cy="14401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PYTHIA 6,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pp</a:t>
            </a:r>
            <a:r>
              <a:rPr lang="en-US" dirty="0" smtClean="0"/>
              <a:t> = 26 GeV; 4 MHz event rate</a:t>
            </a:r>
          </a:p>
          <a:p>
            <a:r>
              <a:rPr lang="en-US" dirty="0" smtClean="0"/>
              <a:t>Average charged particle multiplicity ≈ 7.8</a:t>
            </a:r>
          </a:p>
          <a:p>
            <a:r>
              <a:rPr lang="en-US" dirty="0" smtClean="0"/>
              <a:t>Average neutral particle multiplicity </a:t>
            </a:r>
            <a:r>
              <a:rPr lang="en-US" dirty="0"/>
              <a:t>≈ </a:t>
            </a:r>
            <a:r>
              <a:rPr lang="en-US" dirty="0" smtClean="0"/>
              <a:t>6.5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6541"/>
            <a:ext cx="3707904" cy="3056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65304"/>
            <a:ext cx="1346587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rom A. </a:t>
            </a:r>
            <a:r>
              <a:rPr lang="en-US" sz="1400" dirty="0" err="1" smtClean="0"/>
              <a:t>Guskov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343656"/>
            <a:ext cx="3240360" cy="2621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78" y="4095912"/>
            <a:ext cx="3351238" cy="276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832" y="1177016"/>
            <a:ext cx="2634588" cy="2519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07469" y="3517809"/>
            <a:ext cx="352982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√s</a:t>
            </a:r>
          </a:p>
        </p:txBody>
      </p:sp>
    </p:spTree>
    <p:extLst>
      <p:ext uri="{BB962C8B-B14F-4D97-AF65-F5344CB8AC3E}">
        <p14:creationId xmlns:p14="http://schemas.microsoft.com/office/powerpoint/2010/main" val="30148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 txBox="1">
            <a:spLocks noChangeArrowheads="1"/>
          </p:cNvSpPr>
          <p:nvPr/>
        </p:nvSpPr>
        <p:spPr bwMode="auto">
          <a:xfrm>
            <a:off x="491108" y="1450145"/>
            <a:ext cx="8305800" cy="1954123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SzTx/>
              <a:buFont typeface="Times" charset="0"/>
              <a:buNone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Main targets of  </a:t>
            </a: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the NICA project</a:t>
            </a:r>
            <a:r>
              <a:rPr lang="ru-RU" altLang="ja-JP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:</a:t>
            </a:r>
            <a:endParaRPr lang="en-US" altLang="ja-JP" b="1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>
                <a:solidFill>
                  <a:srgbClr val="FFFFFF"/>
                </a:solidFill>
                <a:ea typeface="ＭＳ Ｐゴシック" pitchFamily="34" charset="-128"/>
              </a:rPr>
              <a:t>	</a:t>
            </a:r>
            <a:r>
              <a:rPr lang="ru-RU">
                <a:solidFill>
                  <a:srgbClr val="FFFFFF"/>
                </a:solidFill>
                <a:ea typeface="ＭＳ Ｐゴシック" pitchFamily="34" charset="-128"/>
              </a:rPr>
              <a:t>- </a:t>
            </a:r>
            <a:r>
              <a:rPr lang="en-US" b="1" i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study of hot and  dense baryonic matter</a:t>
            </a:r>
          </a:p>
          <a:p>
            <a:pPr marL="342900" indent="-342900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i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	</a:t>
            </a:r>
            <a:r>
              <a:rPr lang="en-US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- </a:t>
            </a: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investigation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of nucleon spin structure, </a:t>
            </a:r>
          </a:p>
          <a:p>
            <a:pPr marL="342900" indent="-342900" algn="r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polarization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phenomena</a:t>
            </a:r>
          </a:p>
          <a:p>
            <a:pPr marL="342900" indent="-342900" algn="r" defTabSz="914400" eaLnBrk="1" hangingPunct="1">
              <a:lnSpc>
                <a:spcPct val="10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endParaRPr lang="en-US" i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1115616" y="228601"/>
            <a:ext cx="7056784" cy="120032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NICA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uclotron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based </a:t>
            </a: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on 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olider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cility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 the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flagship project in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energy physics </a:t>
            </a:r>
            <a:endParaRPr lang="en-US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of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the Joint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Institute for Nuclear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Research</a:t>
            </a:r>
            <a:endParaRPr lang="en-US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014368"/>
              </p:ext>
            </p:extLst>
          </p:nvPr>
        </p:nvGraphicFramePr>
        <p:xfrm>
          <a:off x="1475656" y="3474949"/>
          <a:ext cx="5976664" cy="3194413"/>
        </p:xfrm>
        <a:graphic>
          <a:graphicData uri="http://schemas.openxmlformats.org/drawingml/2006/table">
            <a:tbl>
              <a:tblPr/>
              <a:tblGrid>
                <a:gridCol w="4521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503.04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heavy ions</a:t>
                      </a:r>
                      <a:endParaRPr lang="en-US" sz="2000" b="1" i="1">
                        <a:solidFill>
                          <a:srgbClr val="000090"/>
                        </a:solidFill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 energy range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:  </a:t>
                      </a:r>
                      <a:r>
                        <a:rPr lang="ru-RU" sz="2000" i="1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lang="en-US" sz="2000" i="1" baseline="-25000" smtClean="0">
                          <a:solidFill>
                            <a:srgbClr val="000090"/>
                          </a:solidFill>
                        </a:rPr>
                        <a:t>NN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,</a:t>
                      </a:r>
                      <a:r>
                        <a:rPr lang="en-US" sz="2000" i="1" baseline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2000" i="1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4 - 11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09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/p, 10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211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polarized particles</a:t>
                      </a:r>
                      <a:endParaRPr kumimoji="0" 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max. </a:t>
                      </a:r>
                      <a:r>
                        <a:rPr lang="ru-RU" sz="2000" i="1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for polarized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lang="en-US" sz="2000" baseline="-25000" smtClean="0">
                          <a:solidFill>
                            <a:srgbClr val="161645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  <a:sym typeface="SymbolPS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2000" b="1" i="0" u="none" strike="noStrike" cap="none" normalizeH="0" baseline="5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113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755729" cy="510781"/>
          </a:xfrm>
        </p:spPr>
        <p:txBody>
          <a:bodyPr/>
          <a:lstStyle/>
          <a:p>
            <a:r>
              <a:rPr lang="en-US" dirty="0" smtClean="0"/>
              <a:t>Local polarimetry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4" y="934583"/>
            <a:ext cx="6912767" cy="380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4" y="1423586"/>
            <a:ext cx="8181578" cy="509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8" y="2065080"/>
            <a:ext cx="5310100" cy="4244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573" y="2088375"/>
            <a:ext cx="3565494" cy="548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2795621"/>
            <a:ext cx="287647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6" descr="hall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87686"/>
            <a:ext cx="35004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9" y="963699"/>
            <a:ext cx="2956397" cy="146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658467"/>
            <a:ext cx="9144000" cy="388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spcBef>
                <a:spcPts val="8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close to 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4</a:t>
            </a:r>
            <a:r>
              <a:rPr lang="el-GR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π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geometrical acceptance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(~50 µm) and fast vertex detector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(~100 µm) and fast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tracker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particle ID capabilities;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efficient muon range system,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electromagnetic calorimeter,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low material budget over the track paths,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trigger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and DAQ system able to cope with event rates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at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luminosity of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10</a:t>
            </a:r>
            <a:r>
              <a:rPr lang="ru-RU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32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000" b="0" err="1">
                <a:solidFill>
                  <a:srgbClr val="002060"/>
                </a:solidFill>
                <a:latin typeface="Calibri" panose="020F0502020204030204" pitchFamily="34" charset="0"/>
              </a:rPr>
              <a:t>cm.s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r>
              <a:rPr lang="en-US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-1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modularity and easy access to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the detector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elements, that makes possible further reconfiguration and upgrade of the facility.</a:t>
            </a:r>
          </a:p>
        </p:txBody>
      </p:sp>
      <p:sp>
        <p:nvSpPr>
          <p:cNvPr id="7" name="Text Box 1051"/>
          <p:cNvSpPr txBox="1">
            <a:spLocks noChangeArrowheads="1"/>
          </p:cNvSpPr>
          <p:nvPr/>
        </p:nvSpPr>
        <p:spPr bwMode="auto">
          <a:xfrm>
            <a:off x="1619672" y="53336"/>
            <a:ext cx="5814822" cy="707886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equirements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for the SPD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4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3747617" cy="510781"/>
          </a:xfrm>
        </p:spPr>
        <p:txBody>
          <a:bodyPr/>
          <a:lstStyle/>
          <a:p>
            <a:r>
              <a:rPr lang="en-US" dirty="0" smtClean="0"/>
              <a:t>General 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8761" r="12201" b="14334"/>
          <a:stretch/>
        </p:blipFill>
        <p:spPr>
          <a:xfrm>
            <a:off x="1081212" y="908720"/>
            <a:ext cx="655272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251673" cy="510781"/>
          </a:xfrm>
        </p:spPr>
        <p:txBody>
          <a:bodyPr/>
          <a:lstStyle/>
          <a:p>
            <a:r>
              <a:rPr lang="en-US" dirty="0" smtClean="0"/>
              <a:t>Dimensions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1035" r="8263" b="24394"/>
          <a:stretch/>
        </p:blipFill>
        <p:spPr>
          <a:xfrm>
            <a:off x="323528" y="1124744"/>
            <a:ext cx="8653375" cy="48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8250"/>
            <a:ext cx="4680520" cy="556434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Hybrid magnetic system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21088"/>
            <a:ext cx="3715697" cy="233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861048"/>
            <a:ext cx="4814506" cy="281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710496"/>
            <a:ext cx="5037120" cy="3150552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3" t="-258" r="-855" b="258"/>
          <a:stretch/>
        </p:blipFill>
        <p:spPr bwMode="auto">
          <a:xfrm>
            <a:off x="5619920" y="710496"/>
            <a:ext cx="3084165" cy="27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6296" y="1195663"/>
            <a:ext cx="173957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s</a:t>
            </a:r>
            <a:r>
              <a:rPr lang="en-US" sz="1200" dirty="0" smtClean="0"/>
              <a:t>tainless steel tube</a:t>
            </a:r>
          </a:p>
          <a:p>
            <a:pPr>
              <a:lnSpc>
                <a:spcPct val="100000"/>
              </a:lnSpc>
            </a:pPr>
            <a:endParaRPr lang="en-US" sz="8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insulation epoxy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layer, 0.3 mm</a:t>
            </a:r>
          </a:p>
          <a:p>
            <a:pPr>
              <a:lnSpc>
                <a:spcPct val="100000"/>
              </a:lnSpc>
            </a:pPr>
            <a:endParaRPr lang="en-US" sz="400" dirty="0" smtClean="0"/>
          </a:p>
          <a:p>
            <a:pPr>
              <a:lnSpc>
                <a:spcPct val="100000"/>
              </a:lnSpc>
            </a:pPr>
            <a:r>
              <a:rPr lang="en-US" sz="1200" dirty="0"/>
              <a:t>c</a:t>
            </a:r>
            <a:r>
              <a:rPr lang="en-US" sz="1200" dirty="0" smtClean="0"/>
              <a:t>opper shield</a:t>
            </a:r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multilayer thermal shield</a:t>
            </a:r>
          </a:p>
          <a:p>
            <a:pPr>
              <a:lnSpc>
                <a:spcPct val="100000"/>
              </a:lnSpc>
            </a:pPr>
            <a:endParaRPr lang="en-US" sz="600" dirty="0" smtClean="0"/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outer cover,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1mm </a:t>
            </a:r>
            <a:r>
              <a:rPr lang="en-US" sz="1200" dirty="0" err="1" smtClean="0"/>
              <a:t>stailess</a:t>
            </a:r>
            <a:r>
              <a:rPr lang="en-US" sz="1200" dirty="0" smtClean="0"/>
              <a:t> steel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03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11466"/>
            <a:ext cx="5979865" cy="510781"/>
          </a:xfrm>
        </p:spPr>
        <p:txBody>
          <a:bodyPr/>
          <a:lstStyle/>
          <a:p>
            <a:r>
              <a:rPr lang="en-US" dirty="0" smtClean="0"/>
              <a:t>Reconfigurable design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1151" r="8263" b="11151"/>
          <a:stretch/>
        </p:blipFill>
        <p:spPr>
          <a:xfrm>
            <a:off x="107504" y="764704"/>
            <a:ext cx="3468061" cy="2376264"/>
          </a:xfrm>
          <a:prstGeom prst="rect">
            <a:avLst/>
          </a:prstGeom>
        </p:spPr>
      </p:pic>
      <p:pic>
        <p:nvPicPr>
          <p:cNvPr id="4" name="SPD Assembly Joint Move_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2030507"/>
            <a:ext cx="554461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696744" cy="1112869"/>
          </a:xfrm>
        </p:spPr>
        <p:txBody>
          <a:bodyPr/>
          <a:lstStyle/>
          <a:p>
            <a:r>
              <a:rPr lang="en-US" dirty="0" smtClean="0"/>
              <a:t>Beam-beam interaction and t0 counters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60" y="3356992"/>
            <a:ext cx="5716687" cy="3063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84784"/>
            <a:ext cx="2770022" cy="33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3" y="3448605"/>
            <a:ext cx="4052689" cy="1988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2910"/>
            <a:ext cx="3625642" cy="1907922"/>
          </a:xfrm>
          <a:prstGeom prst="rect">
            <a:avLst/>
          </a:prstGeom>
        </p:spPr>
      </p:pic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3635896" y="582211"/>
            <a:ext cx="5623606" cy="248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u="sng" dirty="0">
                <a:solidFill>
                  <a:srgbClr val="000066"/>
                </a:solidFill>
                <a:cs typeface="Arial" panose="020B0604020202020204" pitchFamily="34" charset="0"/>
              </a:rPr>
              <a:t>Silicon </a:t>
            </a:r>
            <a:r>
              <a:rPr lang="en-US" altLang="en-US" sz="1800" u="sng" dirty="0">
                <a:solidFill>
                  <a:srgbClr val="000066"/>
                </a:solidFill>
                <a:cs typeface="Arial" panose="020B0604020202020204" pitchFamily="34" charset="0"/>
              </a:rPr>
              <a:t>V</a:t>
            </a:r>
            <a:r>
              <a:rPr lang="en-US" altLang="en-US" sz="1800" b="0" u="sng" dirty="0" smtClean="0">
                <a:solidFill>
                  <a:srgbClr val="000066"/>
                </a:solidFill>
                <a:cs typeface="Arial" panose="020B0604020202020204" pitchFamily="34" charset="0"/>
              </a:rPr>
              <a:t>ertex </a:t>
            </a:r>
            <a:r>
              <a:rPr lang="en-US" altLang="en-US" sz="1800" b="0" u="sng" dirty="0">
                <a:solidFill>
                  <a:srgbClr val="000066"/>
                </a:solidFill>
                <a:cs typeface="Arial" panose="020B0604020202020204" pitchFamily="34" charset="0"/>
              </a:rPr>
              <a:t>Detector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Silicon vertex detector around the beam pipe;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Several </a:t>
            </a:r>
            <a:r>
              <a:rPr lang="en-GB" altLang="en-US" sz="1800" b="0" dirty="0">
                <a:solidFill>
                  <a:srgbClr val="000066"/>
                </a:solidFill>
                <a:cs typeface="Arial" panose="020B0604020202020204" pitchFamily="34" charset="0"/>
              </a:rPr>
              <a:t>layers of double ­sided silicon </a:t>
            </a: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strips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and</a:t>
            </a: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 MAPS;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Optimized number of layers w.r.t. material budget;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Goal: few tens of </a:t>
            </a:r>
            <a:r>
              <a:rPr lang="en-GB" altLang="en-US" sz="1800" dirty="0">
                <a:solidFill>
                  <a:srgbClr val="000066"/>
                </a:solidFill>
                <a:cs typeface="Arial" panose="020B0604020202020204" pitchFamily="34" charset="0"/>
              </a:rPr>
              <a:t>µm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resolution for the  </a:t>
            </a:r>
            <a:r>
              <a:rPr lang="en-GB" altLang="en-US" sz="1800" dirty="0">
                <a:solidFill>
                  <a:srgbClr val="000066"/>
                </a:solidFill>
                <a:cs typeface="Arial" panose="020B0604020202020204" pitchFamily="34" charset="0"/>
              </a:rPr>
              <a:t>vertex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reconstruction </a:t>
            </a:r>
            <a:r>
              <a:rPr lang="en-GB" altLang="en-US" sz="1800" dirty="0" smtClean="0">
                <a:solidFill>
                  <a:srgbClr val="00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→ </a:t>
            </a:r>
            <a:r>
              <a:rPr lang="en-GB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detection of particles with open charm and rejection of (</a:t>
            </a:r>
            <a:r>
              <a:rPr lang="el-GR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π</a:t>
            </a:r>
            <a:r>
              <a:rPr lang="en-US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) </a:t>
            </a:r>
            <a:r>
              <a:rPr lang="en-GB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decay muons. </a:t>
            </a:r>
            <a:endParaRPr lang="en-GB" altLang="en-US" sz="1800" b="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009316" y="80606"/>
            <a:ext cx="4722924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Vertex detector / Inner tracker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070080"/>
            <a:ext cx="2897550" cy="35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6131" y="3484788"/>
            <a:ext cx="1878766" cy="130369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A. </a:t>
            </a:r>
            <a:r>
              <a:rPr lang="en-US" sz="1600" dirty="0" err="1" smtClean="0"/>
              <a:t>Zinchenko</a:t>
            </a:r>
            <a:r>
              <a:rPr lang="en-US" sz="1600" dirty="0" smtClean="0"/>
              <a:t>, MPD ITS with MAPS 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→ </a:t>
            </a:r>
            <a:r>
              <a:rPr lang="en-US" sz="1600" dirty="0" smtClean="0"/>
              <a:t>open charm registration</a:t>
            </a:r>
            <a:endParaRPr lang="en-US" sz="1600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 bwMode="auto">
          <a:xfrm>
            <a:off x="5894897" y="4136633"/>
            <a:ext cx="477303" cy="73194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 bwMode="auto">
          <a:xfrm>
            <a:off x="8012579" y="4653136"/>
            <a:ext cx="353457" cy="2154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8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5648160"/>
            <a:ext cx="1773242" cy="84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DSSD: 19.5 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MAPS:  3.5 m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537291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25830" r="10864" b="25198"/>
          <a:stretch>
            <a:fillRect/>
          </a:stretch>
        </p:blipFill>
        <p:spPr bwMode="auto">
          <a:xfrm>
            <a:off x="183237" y="836712"/>
            <a:ext cx="3941088" cy="208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4197625" y="1052736"/>
            <a:ext cx="4946375" cy="16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marL="285750" indent="-285750" algn="just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Minimum material on the particle tracks (X</a:t>
            </a:r>
            <a:r>
              <a:rPr lang="en-US" altLang="en-US" sz="1600" b="0" baseline="-300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~ 0.1);</a:t>
            </a:r>
          </a:p>
          <a:p>
            <a:pPr marL="285750" indent="-285750" algn="just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ime (~ </a:t>
            </a:r>
            <a:r>
              <a:rPr lang="en-US" altLang="en-US" sz="1600" dirty="0">
                <a:solidFill>
                  <a:srgbClr val="000066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00 ns) and spatial resolution (~100 </a:t>
            </a:r>
            <a:r>
              <a:rPr lang="en-US" altLang="en-US" sz="1600" b="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μm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spcBef>
                <a:spcPct val="0"/>
              </a:spcBef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xpected particle rates  (DAQ rates) ~ </a:t>
            </a: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MH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z;</a:t>
            </a:r>
          </a:p>
          <a:p>
            <a:pPr marL="285750" indent="-285750" algn="just">
              <a:spcBef>
                <a:spcPct val="0"/>
              </a:spcBef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Technology 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developed also </a:t>
            </a: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in JINR, 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production workshops available 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2568250" y="76234"/>
            <a:ext cx="4248472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tracker: straw tubes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566" t="23908" r="566" b="4369"/>
          <a:stretch/>
        </p:blipFill>
        <p:spPr>
          <a:xfrm>
            <a:off x="183237" y="3061338"/>
            <a:ext cx="5169406" cy="2612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04" y="3911664"/>
            <a:ext cx="4716016" cy="26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24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4223297" y="3977483"/>
            <a:ext cx="4859337" cy="25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spcBef>
                <a:spcPts val="800"/>
              </a:spcBef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Photon energy range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0.1 - 10 GeV</a:t>
            </a: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;</a:t>
            </a:r>
            <a:endParaRPr lang="en-US" altLang="en-US" sz="1600" b="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Due to space limitations the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total length </a:t>
            </a:r>
            <a:r>
              <a:rPr lang="en-US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of the </a:t>
            </a: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ECAL 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module should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be less than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50 cm</a:t>
            </a:r>
            <a:r>
              <a:rPr lang="en-US" altLang="en-US" sz="1600" dirty="0">
                <a:solidFill>
                  <a:srgbClr val="000066"/>
                </a:solidFill>
                <a:cs typeface="Times New Roman" panose="02020603050405020304" pitchFamily="18" charset="0"/>
              </a:rPr>
              <a:t>;</a:t>
            </a:r>
            <a:endParaRPr lang="en-US" altLang="en-US" sz="1600" b="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R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equired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energy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resolution &lt;10.0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%/√E (GeV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) and energy threshold below 100 MeV. </a:t>
            </a:r>
            <a:endParaRPr lang="en-US" altLang="en-US" sz="1600" b="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Design ("shashlik") similar of that for KOPIO </a:t>
            </a:r>
          </a:p>
          <a:p>
            <a:pPr marL="1587" indent="0" algn="just" eaLnBrk="1" hangingPunct="1">
              <a:spcBef>
                <a:spcPct val="0"/>
              </a:spcBef>
              <a:buClrTx/>
              <a:buNone/>
            </a:pPr>
            <a:r>
              <a:rPr lang="en-GB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c</a:t>
            </a:r>
            <a:r>
              <a:rPr lang="en-GB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alorimeter, </a:t>
            </a:r>
            <a:endParaRPr lang="en-GB" altLang="en-US" sz="1600" b="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Crystal variant is being considered, too.</a:t>
            </a:r>
            <a:endParaRPr lang="en-GB" altLang="en-US" sz="1600" b="0" dirty="0" smtClean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763688" y="138296"/>
            <a:ext cx="6264696" cy="775919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0" dirty="0" smtClean="0">
                <a:solidFill>
                  <a:srgbClr val="002060"/>
                </a:solidFill>
              </a:rPr>
              <a:t>Electromagnetic calorimeter</a:t>
            </a:r>
            <a:endParaRPr lang="en-US" altLang="en-US" sz="3600" b="0" dirty="0">
              <a:solidFill>
                <a:srgbClr val="002060"/>
              </a:solidFill>
            </a:endParaRPr>
          </a:p>
        </p:txBody>
      </p:sp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4414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26" y="4509120"/>
            <a:ext cx="3812902" cy="1901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5" y="1124744"/>
            <a:ext cx="6606841" cy="271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5877272"/>
            <a:ext cx="3470339" cy="210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4520" y="1625911"/>
            <a:ext cx="2085827" cy="54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~6500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80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ICA_GSP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81" y="1294495"/>
            <a:ext cx="9058223" cy="4032447"/>
          </a:xfrm>
          <a:solidFill>
            <a:schemeClr val="bg1"/>
          </a:solidFill>
          <a:ln>
            <a:noFill/>
          </a:ln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9512" y="3672500"/>
            <a:ext cx="1796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NUCLOTRON 0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6-4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5 </a:t>
            </a:r>
            <a:r>
              <a:rPr lang="en-US" sz="1800" b="1" err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GeV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/u</a:t>
            </a:r>
            <a:endParaRPr lang="ru-RU" sz="1800" b="1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14500" y="1569065"/>
            <a:ext cx="1157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PS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&amp;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LU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-20 (5MeV/u)</a:t>
            </a:r>
            <a:endParaRPr lang="ru-RU" sz="1400" b="1">
              <a:solidFill>
                <a:srgbClr val="000090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1" name="Pentagon 10"/>
          <p:cNvSpPr/>
          <p:nvPr/>
        </p:nvSpPr>
        <p:spPr bwMode="auto">
          <a:xfrm>
            <a:off x="1126077" y="1879655"/>
            <a:ext cx="404813" cy="93071"/>
          </a:xfrm>
          <a:prstGeom prst="homePlate">
            <a:avLst/>
          </a:prstGeom>
          <a:solidFill>
            <a:srgbClr val="000090"/>
          </a:solidFill>
          <a:ln>
            <a:solidFill>
              <a:srgbClr val="000090"/>
            </a:solidFill>
          </a:ln>
          <a:scene3d>
            <a:camera prst="orthographicFront">
              <a:rot lat="0" lon="0" rev="145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274" y="1506921"/>
            <a:ext cx="2162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h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all for </a:t>
            </a: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fixed target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e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xperiments </a:t>
            </a:r>
          </a:p>
        </p:txBody>
      </p:sp>
      <p:cxnSp>
        <p:nvCxnSpPr>
          <p:cNvPr id="14" name="Straight Arrow Connector 35"/>
          <p:cNvCxnSpPr>
            <a:cxnSpLocks noChangeShapeType="1"/>
          </p:cNvCxnSpPr>
          <p:nvPr/>
        </p:nvCxnSpPr>
        <p:spPr bwMode="auto">
          <a:xfrm flipV="1">
            <a:off x="2476500" y="2040471"/>
            <a:ext cx="876300" cy="520700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scene3d>
            <a:camera prst="orthographicFront">
              <a:rot lat="0" lon="0" rev="20280000"/>
            </a:camera>
            <a:lightRig rig="threePt" dir="t"/>
          </a:scene3d>
        </p:spPr>
      </p:cxnSp>
      <p:cxnSp>
        <p:nvCxnSpPr>
          <p:cNvPr id="6" name="Straight Arrow Connector 5"/>
          <p:cNvCxnSpPr/>
          <p:nvPr/>
        </p:nvCxnSpPr>
        <p:spPr>
          <a:xfrm flipV="1">
            <a:off x="1167740" y="2374615"/>
            <a:ext cx="807816" cy="129788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27"/>
          <p:cNvSpPr>
            <a:spLocks noChangeArrowheads="1"/>
          </p:cNvSpPr>
          <p:nvPr/>
        </p:nvSpPr>
        <p:spPr bwMode="auto">
          <a:xfrm rot="20973158">
            <a:off x="1193127" y="1949306"/>
            <a:ext cx="1633877" cy="42937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scene3d>
            <a:camera prst="orthographicFront">
              <a:rot lat="0" lon="0" rev="21180000"/>
            </a:camera>
            <a:lightRig rig="threePt" dir="t"/>
          </a:scene3d>
        </p:spPr>
        <p:txBody>
          <a:bodyPr wrap="none" anchor="ctr"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09663" y="1160460"/>
            <a:ext cx="2822255" cy="1067632"/>
            <a:chOff x="4572000" y="1097846"/>
            <a:chExt cx="2822255" cy="1067632"/>
          </a:xfrm>
        </p:grpSpPr>
        <p:grpSp>
          <p:nvGrpSpPr>
            <p:cNvPr id="35" name="Group 34"/>
            <p:cNvGrpSpPr/>
            <p:nvPr/>
          </p:nvGrpSpPr>
          <p:grpSpPr>
            <a:xfrm>
              <a:off x="4572000" y="1100666"/>
              <a:ext cx="2383349" cy="1064812"/>
              <a:chOff x="4572000" y="1100666"/>
              <a:chExt cx="2383349" cy="1064812"/>
            </a:xfrm>
          </p:grpSpPr>
          <p:pic>
            <p:nvPicPr>
              <p:cNvPr id="37" name="Picture 12" descr="C:\Users\Yury\Documents\Suzdal\BMN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47923" y="1100666"/>
                <a:ext cx="1707426" cy="1064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8" name="Straight Arrow Connector 37"/>
              <p:cNvCxnSpPr/>
              <p:nvPr/>
            </p:nvCxnSpPr>
            <p:spPr>
              <a:xfrm flipH="1">
                <a:off x="4572000" y="1618544"/>
                <a:ext cx="690034" cy="134056"/>
              </a:xfrm>
              <a:prstGeom prst="straightConnector1">
                <a:avLst/>
              </a:prstGeom>
              <a:ln w="76200" cmpd="sng">
                <a:solidFill>
                  <a:schemeClr val="accent5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375401" y="1097846"/>
              <a:ext cx="1018854" cy="400110"/>
            </a:xfrm>
            <a:prstGeom prst="rect">
              <a:avLst/>
            </a:prstGeom>
            <a:solidFill>
              <a:srgbClr val="DAEDEF"/>
            </a:solidFill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BM@N</a:t>
              </a:r>
              <a:endParaRPr lang="en-US" sz="2000" b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28673" y="3908779"/>
            <a:ext cx="2748088" cy="2184407"/>
            <a:chOff x="1828673" y="3908779"/>
            <a:chExt cx="2748088" cy="2184407"/>
          </a:xfrm>
        </p:grpSpPr>
        <p:grpSp>
          <p:nvGrpSpPr>
            <p:cNvPr id="41" name="Group 40"/>
            <p:cNvGrpSpPr/>
            <p:nvPr/>
          </p:nvGrpSpPr>
          <p:grpSpPr>
            <a:xfrm>
              <a:off x="1828673" y="3908779"/>
              <a:ext cx="2748088" cy="2184407"/>
              <a:chOff x="1828673" y="3908779"/>
              <a:chExt cx="2748088" cy="2184407"/>
            </a:xfrm>
          </p:grpSpPr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828673" y="4162779"/>
                <a:ext cx="2748088" cy="1930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7" name="Straight Arrow Connector 46"/>
              <p:cNvCxnSpPr/>
              <p:nvPr/>
            </p:nvCxnSpPr>
            <p:spPr>
              <a:xfrm flipV="1">
                <a:off x="3414889" y="3908779"/>
                <a:ext cx="508000" cy="338665"/>
              </a:xfrm>
              <a:prstGeom prst="straightConnector1">
                <a:avLst/>
              </a:prstGeom>
              <a:ln w="76200" cmpd="sng">
                <a:solidFill>
                  <a:srgbClr val="4597A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3753556" y="4219223"/>
              <a:ext cx="754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MPD</a:t>
              </a:r>
              <a:endParaRPr lang="en-US" sz="2000" b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34726" y="165633"/>
            <a:ext cx="3181705" cy="523220"/>
          </a:xfrm>
          <a:prstGeom prst="rect">
            <a:avLst/>
          </a:prstGeom>
          <a:solidFill>
            <a:srgbClr val="F6A20A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The NICA complex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500" y="762000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e</a:t>
            </a:r>
            <a:r>
              <a:rPr lang="en-US" sz="2000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xisting facilities </a:t>
            </a:r>
            <a:endParaRPr lang="en-US" sz="2000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280" y="705939"/>
            <a:ext cx="8416390" cy="4441076"/>
            <a:chOff x="50280" y="705939"/>
            <a:chExt cx="8416390" cy="4441076"/>
          </a:xfrm>
        </p:grpSpPr>
        <p:grpSp>
          <p:nvGrpSpPr>
            <p:cNvPr id="13" name="Group 12"/>
            <p:cNvGrpSpPr/>
            <p:nvPr/>
          </p:nvGrpSpPr>
          <p:grpSpPr>
            <a:xfrm>
              <a:off x="50280" y="1286945"/>
              <a:ext cx="8416390" cy="3860070"/>
              <a:chOff x="50280" y="1286945"/>
              <a:chExt cx="8416390" cy="3860070"/>
            </a:xfrm>
          </p:grpSpPr>
          <p:sp>
            <p:nvSpPr>
              <p:cNvPr id="5" name="Oval 26"/>
              <p:cNvSpPr>
                <a:spLocks noChangeArrowheads="1"/>
              </p:cNvSpPr>
              <p:nvPr/>
            </p:nvSpPr>
            <p:spPr bwMode="auto">
              <a:xfrm rot="20973158">
                <a:off x="1297280" y="1998782"/>
                <a:ext cx="1436872" cy="2476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>
                  <a:rot lat="0" lon="0" rev="2124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2523062" y="2836332"/>
                <a:ext cx="1405459" cy="787396"/>
              </a:xfrm>
              <a:prstGeom prst="arc">
                <a:avLst>
                  <a:gd name="adj1" fmla="val 17528057"/>
                  <a:gd name="adj2" fmla="val 287252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9894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 Box 23"/>
              <p:cNvSpPr txBox="1">
                <a:spLocks noChangeArrowheads="1"/>
              </p:cNvSpPr>
              <p:nvPr/>
            </p:nvSpPr>
            <p:spPr bwMode="auto">
              <a:xfrm>
                <a:off x="1330373" y="1286945"/>
                <a:ext cx="23374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KRION-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6T+ </a:t>
                </a:r>
                <a:r>
                  <a:rPr lang="en-US" sz="1400" b="1" err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HILac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 </a:t>
                </a: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(3MeV/u)</a:t>
                </a:r>
                <a:endParaRPr lang="ru-RU" sz="1400" b="1">
                  <a:solidFill>
                    <a:srgbClr val="000090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50280" y="2712398"/>
                <a:ext cx="1480609" cy="554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Booster 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(600 MeV/u)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2" name="Pentagon 21"/>
              <p:cNvSpPr/>
              <p:nvPr/>
            </p:nvSpPr>
            <p:spPr bwMode="auto">
              <a:xfrm>
                <a:off x="1581455" y="1726543"/>
                <a:ext cx="495332" cy="101596"/>
              </a:xfrm>
              <a:prstGeom prst="homePlate">
                <a:avLst/>
              </a:prstGeom>
              <a:solidFill>
                <a:srgbClr val="FF0000"/>
              </a:solidFill>
              <a:scene3d>
                <a:camera prst="orthographicFront">
                  <a:rot lat="0" lon="0" rev="138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267744" y="2374615"/>
                <a:ext cx="2075656" cy="1484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67744" y="2374615"/>
                <a:ext cx="1516856" cy="9358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Arc 28"/>
              <p:cNvSpPr/>
              <p:nvPr/>
            </p:nvSpPr>
            <p:spPr>
              <a:xfrm>
                <a:off x="6307663" y="3344334"/>
                <a:ext cx="2159007" cy="1032934"/>
              </a:xfrm>
              <a:prstGeom prst="arc">
                <a:avLst>
                  <a:gd name="adj1" fmla="val 19226757"/>
                  <a:gd name="adj2" fmla="val 7917226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597400" y="2548467"/>
                <a:ext cx="3335867" cy="855133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810000" y="3310466"/>
                <a:ext cx="3166533" cy="103293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 38"/>
              <p:cNvSpPr/>
              <p:nvPr/>
            </p:nvSpPr>
            <p:spPr>
              <a:xfrm>
                <a:off x="3454399" y="2506133"/>
                <a:ext cx="1515533" cy="660400"/>
              </a:xfrm>
              <a:prstGeom prst="arc">
                <a:avLst>
                  <a:gd name="adj1" fmla="val 11074613"/>
                  <a:gd name="adj2" fmla="val 19392505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Arrow Connector 67"/>
              <p:cNvCxnSpPr>
                <a:stCxn id="20" idx="0"/>
              </p:cNvCxnSpPr>
              <p:nvPr/>
            </p:nvCxnSpPr>
            <p:spPr>
              <a:xfrm flipV="1">
                <a:off x="790585" y="2277484"/>
                <a:ext cx="990406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4019783" y="3143058"/>
                <a:ext cx="11552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MPD hall</a:t>
                </a:r>
                <a:endParaRPr lang="en-US" sz="20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709056" y="2369551"/>
                <a:ext cx="10522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SPD hall</a:t>
                </a:r>
                <a:endParaRPr lang="en-US" sz="20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5269280" y="4777683"/>
                <a:ext cx="1473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18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Collider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394945" y="4447201"/>
                <a:ext cx="581588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4980738" y="705939"/>
              <a:ext cx="2406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i="1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t</a:t>
              </a:r>
              <a:r>
                <a:rPr lang="en-US" sz="2000" b="1" i="1" smtClean="0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o be constructed</a:t>
              </a:r>
              <a:endParaRPr lang="en-US" sz="2000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9" t="1" r="8595" b="2154"/>
          <a:stretch/>
        </p:blipFill>
        <p:spPr>
          <a:xfrm>
            <a:off x="7265353" y="1452628"/>
            <a:ext cx="1800200" cy="153523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062010" y="1304470"/>
            <a:ext cx="713657" cy="400110"/>
          </a:xfrm>
          <a:prstGeom prst="rect">
            <a:avLst/>
          </a:prstGeom>
          <a:solidFill>
            <a:srgbClr val="DAEDEF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endParaRPr lang="en-US" sz="2000" b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31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860032" y="3501008"/>
            <a:ext cx="4429125" cy="300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It should provide good (&gt;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95%)  muon identification for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momenta above 1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GeV. 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2D2DB9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ombination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of responses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from the </a:t>
            </a:r>
            <a:r>
              <a:rPr lang="en-US" altLang="en-US" sz="1600" b="0" dirty="0" err="1" smtClean="0">
                <a:solidFill>
                  <a:srgbClr val="2D2DB9"/>
                </a:solidFill>
                <a:cs typeface="Times New Roman" panose="02020603050405020304" pitchFamily="18" charset="0"/>
              </a:rPr>
              <a:t>ECal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and RS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could give additional lever for </a:t>
            </a:r>
            <a:r>
              <a:rPr lang="en-US" altLang="en-US" sz="1600" b="0" dirty="0" err="1" smtClean="0">
                <a:solidFill>
                  <a:srgbClr val="2D2DB9"/>
                </a:solidFill>
                <a:cs typeface="Times New Roman" panose="02020603050405020304" pitchFamily="18" charset="0"/>
              </a:rPr>
              <a:t>regecting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 of </a:t>
            </a:r>
            <a:r>
              <a:rPr lang="en-US" altLang="en-US" sz="1600" b="0" dirty="0" err="1">
                <a:solidFill>
                  <a:srgbClr val="2D2DB9"/>
                </a:solidFill>
                <a:cs typeface="Times New Roman" panose="02020603050405020304" pitchFamily="18" charset="0"/>
              </a:rPr>
              <a:t>pions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 and protons  in </a:t>
            </a:r>
            <a:r>
              <a:rPr lang="en-US" altLang="en-US" sz="160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a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wide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energy range.</a:t>
            </a:r>
            <a:r>
              <a:rPr lang="en-US" altLang="en-US" sz="1600" b="0" dirty="0">
                <a:solidFill>
                  <a:srgbClr val="FF0000"/>
                </a:solidFill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2D2DB9"/>
                </a:solidFill>
              </a:rPr>
              <a:t>Th</a:t>
            </a:r>
            <a:r>
              <a:rPr lang="en-US" altLang="en-US" sz="1600" dirty="0" smtClean="0">
                <a:solidFill>
                  <a:srgbClr val="2D2DB9"/>
                </a:solidFill>
              </a:rPr>
              <a:t>e </a:t>
            </a:r>
            <a:r>
              <a:rPr lang="en-US" altLang="en-US" sz="1600" b="0" dirty="0" smtClean="0">
                <a:solidFill>
                  <a:srgbClr val="2D2DB9"/>
                </a:solidFill>
              </a:rPr>
              <a:t>RS  also provides </a:t>
            </a:r>
            <a:r>
              <a:rPr lang="en-US" altLang="en-US" sz="1600" dirty="0" smtClean="0">
                <a:solidFill>
                  <a:srgbClr val="2D2DB9"/>
                </a:solidFill>
              </a:rPr>
              <a:t>additional </a:t>
            </a:r>
            <a:r>
              <a:rPr lang="en-US" altLang="en-US" sz="1600" b="0" dirty="0" smtClean="0">
                <a:solidFill>
                  <a:srgbClr val="2D2DB9"/>
                </a:solidFill>
              </a:rPr>
              <a:t>coordinate measurement.</a:t>
            </a:r>
            <a:endParaRPr lang="en-US" altLang="en-US" sz="1600" b="0" dirty="0">
              <a:solidFill>
                <a:srgbClr val="2D2DB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 smtClean="0">
                <a:solidFill>
                  <a:srgbClr val="2D2DB9"/>
                </a:solidFill>
              </a:rPr>
              <a:t>Our design will follow closely the design of the PANDA experiment range system (at FAIR, GSI) being developed now at the DLNP of JINR</a:t>
            </a:r>
            <a:endParaRPr lang="en-US" altLang="en-US" sz="1400" b="0" dirty="0">
              <a:solidFill>
                <a:srgbClr val="2D2DB9"/>
              </a:solidFill>
            </a:endParaRP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3311860" y="141426"/>
            <a:ext cx="2376264" cy="576184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0" dirty="0">
                <a:solidFill>
                  <a:srgbClr val="002060"/>
                </a:solidFill>
              </a:rPr>
              <a:t>Range </a:t>
            </a:r>
            <a:r>
              <a:rPr lang="en-US" altLang="en-US" sz="2800" b="0" dirty="0" smtClean="0">
                <a:solidFill>
                  <a:srgbClr val="002060"/>
                </a:solidFill>
              </a:rPr>
              <a:t>system </a:t>
            </a:r>
            <a:endParaRPr lang="en-US" altLang="en-US" sz="2800" b="0" dirty="0">
              <a:solidFill>
                <a:srgbClr val="002060"/>
              </a:solidFill>
            </a:endParaRPr>
          </a:p>
        </p:txBody>
      </p:sp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4414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957" t="11068" r="3977" b="13204"/>
          <a:stretch/>
        </p:blipFill>
        <p:spPr>
          <a:xfrm>
            <a:off x="503671" y="833088"/>
            <a:ext cx="5472609" cy="18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r="8019"/>
          <a:stretch/>
        </p:blipFill>
        <p:spPr>
          <a:xfrm>
            <a:off x="107504" y="3094818"/>
            <a:ext cx="4392488" cy="2774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5" t="13601" r="37601" b="63903"/>
          <a:stretch/>
        </p:blipFill>
        <p:spPr>
          <a:xfrm>
            <a:off x="5508104" y="2214196"/>
            <a:ext cx="3363333" cy="12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4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8627713" cy="38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7361" y="476672"/>
            <a:ext cx="2592288" cy="516936"/>
          </a:xfrm>
        </p:spPr>
        <p:txBody>
          <a:bodyPr/>
          <a:lstStyle/>
          <a:p>
            <a:r>
              <a:rPr lang="en-US" dirty="0" smtClean="0"/>
              <a:t>DAQ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844824"/>
            <a:ext cx="8135938" cy="35287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SPD DAQ </a:t>
            </a:r>
            <a:r>
              <a:rPr lang="en-US" dirty="0" smtClean="0"/>
              <a:t>may be </a:t>
            </a:r>
            <a:r>
              <a:rPr lang="en-US" dirty="0"/>
              <a:t>developed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en-US" dirty="0" smtClean="0"/>
              <a:t>upgraded </a:t>
            </a:r>
            <a:r>
              <a:rPr lang="en-US" dirty="0"/>
              <a:t>DAQ of the COMPASS </a:t>
            </a:r>
            <a:r>
              <a:rPr lang="en-US" dirty="0" smtClean="0"/>
              <a:t>experiment</a:t>
            </a:r>
            <a:r>
              <a:rPr lang="en-US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Event rate ~3.0 </a:t>
            </a:r>
            <a:r>
              <a:rPr lang="en-US" dirty="0"/>
              <a:t>MHz </a:t>
            </a:r>
            <a:r>
              <a:rPr lang="en-US" dirty="0" smtClean="0"/>
              <a:t>(</a:t>
            </a:r>
            <a:r>
              <a:rPr lang="en-US" dirty="0"/>
              <a:t>at L=10</a:t>
            </a:r>
            <a:r>
              <a:rPr lang="en-US" b="1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 √</a:t>
            </a:r>
            <a:r>
              <a:rPr lang="en-US" dirty="0" smtClean="0"/>
              <a:t>s=27 </a:t>
            </a:r>
            <a:r>
              <a:rPr lang="en-US" dirty="0"/>
              <a:t>GeV</a:t>
            </a:r>
            <a:r>
              <a:rPr lang="en-US" dirty="0" smtClean="0"/>
              <a:t>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Rough preliminary </a:t>
            </a:r>
            <a:r>
              <a:rPr lang="en-US" dirty="0"/>
              <a:t>estimation </a:t>
            </a:r>
            <a:r>
              <a:rPr lang="en-US" dirty="0" smtClean="0"/>
              <a:t>of </a:t>
            </a:r>
            <a:r>
              <a:rPr lang="en-US" dirty="0"/>
              <a:t>the total data flux </a:t>
            </a:r>
            <a:r>
              <a:rPr lang="en-US" dirty="0" smtClean="0"/>
              <a:t>from the </a:t>
            </a:r>
            <a:r>
              <a:rPr lang="en-US" dirty="0"/>
              <a:t>detectors (Si tracker + straw tracker + </a:t>
            </a:r>
            <a:r>
              <a:rPr lang="en-US" dirty="0" smtClean="0"/>
              <a:t>PID </a:t>
            </a:r>
            <a:r>
              <a:rPr lang="en-US" dirty="0"/>
              <a:t>+ </a:t>
            </a:r>
            <a:r>
              <a:rPr lang="en-US" dirty="0" err="1"/>
              <a:t>ECal</a:t>
            </a:r>
            <a:r>
              <a:rPr lang="en-US" dirty="0"/>
              <a:t> + range system</a:t>
            </a:r>
            <a:r>
              <a:rPr lang="en-US" dirty="0" smtClean="0"/>
              <a:t>): 10-20 </a:t>
            </a:r>
            <a:r>
              <a:rPr lang="en-US" dirty="0" err="1" smtClean="0"/>
              <a:t>GBytes</a:t>
            </a:r>
            <a:r>
              <a:rPr lang="en-US" dirty="0" smtClean="0"/>
              <a:t>/s (no </a:t>
            </a:r>
            <a:r>
              <a:rPr lang="en-US" dirty="0"/>
              <a:t>detailed simulation </a:t>
            </a:r>
            <a:r>
              <a:rPr lang="en-US" dirty="0" smtClean="0"/>
              <a:t>results available yet);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Triggered </a:t>
            </a:r>
            <a:r>
              <a:rPr lang="en-US" dirty="0"/>
              <a:t>or trigger-less </a:t>
            </a:r>
            <a:r>
              <a:rPr lang="en-US" dirty="0" smtClean="0"/>
              <a:t>DAQ: to </a:t>
            </a:r>
            <a:r>
              <a:rPr lang="en-US" dirty="0"/>
              <a:t>be decided.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979865" cy="510781"/>
          </a:xfrm>
        </p:spPr>
        <p:txBody>
          <a:bodyPr/>
          <a:lstStyle/>
          <a:p>
            <a:r>
              <a:rPr lang="en-US" dirty="0" smtClean="0"/>
              <a:t>Software and computing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784887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86" y="1844824"/>
            <a:ext cx="8352928" cy="388843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</a:t>
            </a:r>
            <a:r>
              <a:rPr lang="en-US" sz="2800" dirty="0" smtClean="0"/>
              <a:t>ystem for particle ID </a:t>
            </a:r>
            <a:r>
              <a:rPr lang="en-US" sz="2000" dirty="0" smtClean="0"/>
              <a:t>(</a:t>
            </a:r>
            <a:r>
              <a:rPr lang="en-US" sz="2000" dirty="0" err="1" smtClean="0"/>
              <a:t>multigap</a:t>
            </a:r>
            <a:r>
              <a:rPr lang="en-US" sz="2000" dirty="0" smtClean="0"/>
              <a:t> glass RPCs,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, Aerogel Cherenkov?)</a:t>
            </a:r>
            <a:r>
              <a:rPr lang="en-US" sz="2800" dirty="0" smtClean="0"/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"Zero degree" system (fine grained hadron calorimeter?)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Front-end electronics of the different subsystems;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187624" y="620688"/>
            <a:ext cx="6912768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that have not been thought out yet…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56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179665" cy="510781"/>
          </a:xfrm>
        </p:spPr>
        <p:txBody>
          <a:bodyPr/>
          <a:lstStyle/>
          <a:p>
            <a:r>
              <a:rPr lang="en-US" dirty="0" smtClean="0"/>
              <a:t>Beam test facility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5474924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933056"/>
            <a:ext cx="5706072" cy="21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662291"/>
              </p:ext>
            </p:extLst>
          </p:nvPr>
        </p:nvGraphicFramePr>
        <p:xfrm>
          <a:off x="395536" y="1052736"/>
          <a:ext cx="8424935" cy="5328594"/>
        </p:xfrm>
        <a:graphic>
          <a:graphicData uri="http://schemas.openxmlformats.org/drawingml/2006/table">
            <a:tbl>
              <a:tblPr/>
              <a:tblGrid>
                <a:gridCol w="687645">
                  <a:extLst>
                    <a:ext uri="{9D8B030D-6E8A-4147-A177-3AD203B41FA5}">
                      <a16:colId xmlns:a16="http://schemas.microsoft.com/office/drawing/2014/main" val="3470570668"/>
                    </a:ext>
                  </a:extLst>
                </a:gridCol>
                <a:gridCol w="1795803">
                  <a:extLst>
                    <a:ext uri="{9D8B030D-6E8A-4147-A177-3AD203B41FA5}">
                      <a16:colId xmlns:a16="http://schemas.microsoft.com/office/drawing/2014/main" val="1002599841"/>
                    </a:ext>
                  </a:extLst>
                </a:gridCol>
                <a:gridCol w="1669994">
                  <a:extLst>
                    <a:ext uri="{9D8B030D-6E8A-4147-A177-3AD203B41FA5}">
                      <a16:colId xmlns:a16="http://schemas.microsoft.com/office/drawing/2014/main" val="4175235028"/>
                    </a:ext>
                  </a:extLst>
                </a:gridCol>
                <a:gridCol w="854815">
                  <a:extLst>
                    <a:ext uri="{9D8B030D-6E8A-4147-A177-3AD203B41FA5}">
                      <a16:colId xmlns:a16="http://schemas.microsoft.com/office/drawing/2014/main" val="2864603374"/>
                    </a:ext>
                  </a:extLst>
                </a:gridCol>
                <a:gridCol w="732454">
                  <a:extLst>
                    <a:ext uri="{9D8B030D-6E8A-4147-A177-3AD203B41FA5}">
                      <a16:colId xmlns:a16="http://schemas.microsoft.com/office/drawing/2014/main" val="3627111983"/>
                    </a:ext>
                  </a:extLst>
                </a:gridCol>
                <a:gridCol w="855677">
                  <a:extLst>
                    <a:ext uri="{9D8B030D-6E8A-4147-A177-3AD203B41FA5}">
                      <a16:colId xmlns:a16="http://schemas.microsoft.com/office/drawing/2014/main" val="1791261549"/>
                    </a:ext>
                  </a:extLst>
                </a:gridCol>
                <a:gridCol w="854815">
                  <a:extLst>
                    <a:ext uri="{9D8B030D-6E8A-4147-A177-3AD203B41FA5}">
                      <a16:colId xmlns:a16="http://schemas.microsoft.com/office/drawing/2014/main" val="3166624533"/>
                    </a:ext>
                  </a:extLst>
                </a:gridCol>
                <a:gridCol w="973732">
                  <a:extLst>
                    <a:ext uri="{9D8B030D-6E8A-4147-A177-3AD203B41FA5}">
                      <a16:colId xmlns:a16="http://schemas.microsoft.com/office/drawing/2014/main" val="2079342284"/>
                    </a:ext>
                  </a:extLst>
                </a:gridCol>
              </a:tblGrid>
              <a:tr h="45133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NN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пп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Наименование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статей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затрат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Полная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стоимость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2019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020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2021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Liberation Serif"/>
                          <a:ea typeface="WenQuanYi Zen Hei"/>
                          <a:cs typeface="Lohit Devanagari"/>
                        </a:rPr>
                        <a:t>2022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Liberation Serif"/>
                          <a:ea typeface="WenQuanYi Zen Hei"/>
                          <a:cs typeface="Lohit Devanagari"/>
                        </a:rPr>
                        <a:t>2023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364791"/>
                  </a:ext>
                </a:extLst>
              </a:tr>
              <a:tr h="39855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1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Ускоритель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4900 часов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-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700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1400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1400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1400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94784"/>
                  </a:ext>
                </a:extLst>
              </a:tr>
              <a:tr h="39855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2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Конструкт.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бюро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17900 н.-час.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4500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3600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3300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3300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3200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714775"/>
                  </a:ext>
                </a:extLst>
              </a:tr>
              <a:tr h="39855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3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Опытное пр-во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20300 н.-час.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4700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3600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3600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4100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4300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176861"/>
                  </a:ext>
                </a:extLst>
              </a:tr>
              <a:tr h="37961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4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Материалы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4357 тыс.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долл.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952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860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880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860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805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378263"/>
                  </a:ext>
                </a:extLst>
              </a:tr>
              <a:tr h="39855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5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Оборудование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2980 тыс.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долл.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625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610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610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600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535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891503"/>
                  </a:ext>
                </a:extLst>
              </a:tr>
              <a:tr h="39855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6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Строительство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170 тыс.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долл.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170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Liberation Serif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Liberation Serif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Liberation Serif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Liberation Serif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215008"/>
                  </a:ext>
                </a:extLst>
              </a:tr>
              <a:tr h="39855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7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Оплата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НИР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1280 тыс.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долл.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330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330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260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180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180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574715"/>
                  </a:ext>
                </a:extLst>
              </a:tr>
              <a:tr h="112805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8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Команд.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расходы,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в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 err="1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т.ч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.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а)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в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страны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не рублёвой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зоны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б)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в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страны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рублевой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зоны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541 тыс.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долл.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287 тыс. долл.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254 тыс. долл.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Liberation Serif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118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66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 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52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108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56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52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105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55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 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50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105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55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50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105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55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  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50</a:t>
                      </a:r>
                      <a:endParaRPr lang="en-US" sz="1200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953737"/>
                  </a:ext>
                </a:extLst>
              </a:tr>
              <a:tr h="39855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9.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По протоколам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120 тыс. долл.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30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30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635342"/>
                  </a:ext>
                </a:extLst>
              </a:tr>
              <a:tr h="5797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  <a:latin typeface="Liberation Serif"/>
                          <a:ea typeface="WenQuanYi Zen Hei"/>
                          <a:cs typeface="Lohit Devanagari"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Lohit Devanagari"/>
                        </a:rPr>
                        <a:t>Итого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по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прямым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Lohit Devanagari"/>
                        </a:rPr>
                        <a:t> </a:t>
                      </a:r>
                      <a:r>
                        <a:rPr lang="ru-RU" sz="1100" kern="5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расходам:</a:t>
                      </a:r>
                      <a:endParaRPr lang="en-US" sz="1200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9448 тыс. долл.</a:t>
                      </a:r>
                      <a:endParaRPr lang="en-US" sz="14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2215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1938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1875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1765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50" dirty="0">
                          <a:effectLst/>
                          <a:latin typeface="Arial" panose="020B0604020202020204" pitchFamily="34" charset="0"/>
                          <a:ea typeface="WenQuanYi Zen Hei"/>
                          <a:cs typeface="Lohit Devanagari"/>
                        </a:rPr>
                        <a:t>1655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82625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56176" y="188640"/>
            <a:ext cx="1516377" cy="50520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Форма 29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160685"/>
            <a:ext cx="1800200" cy="6223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Resources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53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374" y="101516"/>
            <a:ext cx="5103953" cy="1067215"/>
          </a:xfrm>
        </p:spPr>
        <p:txBody>
          <a:bodyPr/>
          <a:lstStyle/>
          <a:p>
            <a:pPr algn="l"/>
            <a:r>
              <a:rPr lang="en-US" dirty="0" smtClean="0"/>
              <a:t>     JINR participation:</a:t>
            </a:r>
            <a:br>
              <a:rPr lang="en-US" dirty="0" smtClean="0"/>
            </a:br>
            <a:r>
              <a:rPr lang="en-US" dirty="0" smtClean="0"/>
              <a:t>    112 authors, 37.7 FTE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135938" cy="4968875"/>
          </a:xfrm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Laboratory of High-Energy Physics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74</a:t>
            </a:r>
          </a:p>
          <a:p>
            <a:pPr lvl="1"/>
            <a:r>
              <a:rPr lang="en-US" dirty="0" smtClean="0"/>
              <a:t>FTE: 24.4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Nuclear Problems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30</a:t>
            </a:r>
          </a:p>
          <a:p>
            <a:pPr lvl="1"/>
            <a:r>
              <a:rPr lang="en-US" dirty="0" smtClean="0"/>
              <a:t>FTE: 11.3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Theoretical Physics</a:t>
            </a:r>
          </a:p>
          <a:p>
            <a:pPr lvl="1"/>
            <a:r>
              <a:rPr lang="en-US" dirty="0" smtClean="0"/>
              <a:t>authors: 6</a:t>
            </a:r>
          </a:p>
          <a:p>
            <a:pPr lvl="1"/>
            <a:r>
              <a:rPr lang="en-US" dirty="0" smtClean="0"/>
              <a:t>FTE: 2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Directorate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  <a:r>
              <a:rPr lang="en-US" sz="2800" dirty="0" smtClean="0">
                <a:solidFill>
                  <a:srgbClr val="000099"/>
                </a:solidFill>
              </a:rPr>
              <a:t>, Laboratory of Information Technologies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18497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62927"/>
            <a:ext cx="4968552" cy="845793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Collaborating institutions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568952" cy="5688632"/>
          </a:xfrm>
        </p:spPr>
        <p:txBody>
          <a:bodyPr>
            <a:normAutofit fontScale="92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INFN section of Turin and University of Turin;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Charles University, Prague;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Technical University, Prague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Polytechnic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Institute of Applied Physics of the Belarus Academy of Sciences;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Gomel State Technical University, Belarus;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Institute for High Energy Physics, </a:t>
            </a:r>
            <a:r>
              <a:rPr lang="en-US" sz="1900" b="1" dirty="0" err="1">
                <a:solidFill>
                  <a:srgbClr val="0070C0"/>
                </a:solidFill>
              </a:rPr>
              <a:t>Protvino</a:t>
            </a:r>
            <a:r>
              <a:rPr lang="en-US" sz="1900" b="1" dirty="0">
                <a:solidFill>
                  <a:srgbClr val="0070C0"/>
                </a:solidFill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Institute of Nuclear Physics of the Moscow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Institute for Nuclear Research of the RAS, </a:t>
            </a:r>
            <a:r>
              <a:rPr lang="en-US" sz="1900" dirty="0" err="1">
                <a:cs typeface="Times New Roman" panose="02020603050405020304" pitchFamily="18" charset="0"/>
              </a:rPr>
              <a:t>T</a:t>
            </a:r>
            <a:r>
              <a:rPr lang="en-US" sz="1900" dirty="0" err="1" smtClean="0">
                <a:cs typeface="Times New Roman" panose="02020603050405020304" pitchFamily="18" charset="0"/>
              </a:rPr>
              <a:t>roitsk</a:t>
            </a:r>
            <a:r>
              <a:rPr lang="en-US" sz="1900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Lebedev Physics Institute of the RAS, Moscow;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Institute for Theoretical and Experimental Physics, Moscow;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Nuclear Physics Institute, </a:t>
            </a:r>
            <a:r>
              <a:rPr lang="en-US" sz="1900" dirty="0" err="1" smtClean="0">
                <a:cs typeface="Times New Roman" panose="02020603050405020304" pitchFamily="18" charset="0"/>
              </a:rPr>
              <a:t>Gatchina</a:t>
            </a:r>
            <a:r>
              <a:rPr lang="en-US" sz="1900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Polytechnic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dirty="0"/>
              <a:t>Instituto Superior de  Tecnologías y Ciencias </a:t>
            </a:r>
            <a:r>
              <a:rPr lang="es-ES" dirty="0" smtClean="0"/>
              <a:t>Aplicadas (</a:t>
            </a:r>
            <a:r>
              <a:rPr lang="es-ES" dirty="0" err="1" smtClean="0"/>
              <a:t>INsTEC</a:t>
            </a:r>
            <a:r>
              <a:rPr lang="es-ES" dirty="0" smtClean="0"/>
              <a:t>), </a:t>
            </a:r>
            <a:r>
              <a:rPr lang="en-US" dirty="0" smtClean="0"/>
              <a:t>Havana University</a:t>
            </a:r>
            <a:endParaRPr lang="en-US" sz="1900" dirty="0" smtClean="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819469">
            <a:off x="5399118" y="1441827"/>
            <a:ext cx="2728728" cy="622350"/>
          </a:xfrm>
          <a:prstGeom prst="rect">
            <a:avLst/>
          </a:prstGeom>
          <a:solidFill>
            <a:schemeClr val="accent1">
              <a:lumMod val="60000"/>
              <a:lumOff val="40000"/>
              <a:alpha val="76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Protocols for joint research </a:t>
            </a:r>
            <a:r>
              <a:rPr lang="en-US" sz="1400" smtClean="0"/>
              <a:t>within the SPD </a:t>
            </a:r>
            <a:r>
              <a:rPr lang="en-US" sz="1400" dirty="0" smtClean="0"/>
              <a:t>project signed.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 rot="20819469">
            <a:off x="6015988" y="5039738"/>
            <a:ext cx="2835878" cy="357342"/>
          </a:xfrm>
          <a:prstGeom prst="rect">
            <a:avLst/>
          </a:prstGeom>
          <a:solidFill>
            <a:srgbClr val="71DAFF">
              <a:alpha val="75686"/>
            </a:srgbClr>
          </a:solidFill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Bilateral agreements on NICA exist.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42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324673" cy="510781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Roadmap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052736"/>
            <a:ext cx="7734708" cy="53285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INR project for the SPD design (Jan. 2019);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up of the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Conceptual Design Report (2019);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Technical Design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(including prototyping):</a:t>
            </a:r>
          </a:p>
          <a:p>
            <a:pPr marL="0" indent="0">
              <a:buNone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stage (2020 –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2022);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second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(2023);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the detector (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2022-2025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measurements –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2025…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493799">
            <a:off x="6628715" y="5876125"/>
            <a:ext cx="1696298" cy="505203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New project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9460"/>
          <a:stretch/>
        </p:blipFill>
        <p:spPr bwMode="auto">
          <a:xfrm>
            <a:off x="539552" y="795782"/>
            <a:ext cx="6768752" cy="39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861048"/>
            <a:ext cx="7128792" cy="27807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96008" y="116632"/>
            <a:ext cx="4683721" cy="516936"/>
          </a:xfrm>
        </p:spPr>
        <p:txBody>
          <a:bodyPr/>
          <a:lstStyle/>
          <a:p>
            <a:r>
              <a:rPr lang="en-US" dirty="0" smtClean="0"/>
              <a:t>Polarized beams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4144" y="3140968"/>
            <a:ext cx="2988319" cy="8494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Bunch crossing each 80 ns;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rossing rate 12.5 MHz .</a:t>
            </a:r>
            <a:endParaRPr lang="en-US" sz="20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455278" y="4380978"/>
            <a:ext cx="6365180" cy="1368709"/>
          </a:xfrm>
          <a:prstGeom prst="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FF"/>
            </a:solidFill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Polarized beams</a:t>
            </a:r>
            <a:endParaRPr lang="en-GB" altLang="ru-RU" sz="1800" b="1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chemeClr val="bg1"/>
                </a:solidFill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pp</a:t>
            </a:r>
            <a:r>
              <a:rPr lang="en-GB" altLang="ru-RU" sz="1800" baseline="300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12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27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,  </a:t>
            </a:r>
            <a:r>
              <a:rPr lang="en-GB" altLang="ru-RU" sz="1800" b="1" dirty="0" err="1" smtClean="0">
                <a:solidFill>
                  <a:srgbClr val="000090"/>
                </a:solidFill>
                <a:latin typeface="Verdana" pitchFamily="34" charset="0"/>
              </a:rPr>
              <a:t>L</a:t>
            </a:r>
            <a:r>
              <a:rPr lang="en-GB" altLang="ru-RU" sz="1800" b="1" baseline="-25000" dirty="0" err="1" smtClean="0">
                <a:solidFill>
                  <a:srgbClr val="000090"/>
                </a:solidFill>
                <a:latin typeface="Verdana" pitchFamily="34" charset="0"/>
              </a:rPr>
              <a:t>av</a:t>
            </a:r>
            <a:r>
              <a:rPr lang="en-GB" altLang="ru-RU" sz="1800" b="1" dirty="0" smtClean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≈  10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32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 cm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s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-1</a:t>
            </a:r>
            <a:endParaRPr lang="en-GB" altLang="ru-RU" sz="1800" dirty="0">
              <a:solidFill>
                <a:srgbClr val="000090"/>
              </a:solidFill>
              <a:latin typeface="Tahom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NN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 4 -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13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endParaRPr lang="en-GB" altLang="ru-RU" sz="1800" b="1" baseline="30000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longitudinal </a:t>
            </a:r>
            <a:r>
              <a:rPr lang="en-GB" altLang="ru-RU" sz="1800" i="1" dirty="0">
                <a:solidFill>
                  <a:srgbClr val="000099"/>
                </a:solidFill>
                <a:latin typeface="Tahoma" pitchFamily="34" charset="0"/>
              </a:rPr>
              <a:t>and transverse polarization </a:t>
            </a: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at SPD and MPD</a:t>
            </a:r>
            <a:endParaRPr lang="en-GB" altLang="ru-RU" sz="1800" i="1" dirty="0">
              <a:solidFill>
                <a:srgbClr val="0000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560" y="548680"/>
            <a:ext cx="8204200" cy="2677656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/NICA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will provide a unique opportunity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n</a:t>
            </a:r>
            <a:r>
              <a:rPr lang="en-US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ot available at other facilit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ies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to study all of the PDFs in one experiment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and obtain comprehensive information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on the nucleon spin structure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 high statistical level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with minimal systematic uncertainties  </a:t>
            </a:r>
            <a:endParaRPr lang="en-US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28740" name="Picture 4" descr="http://fc01.deviantart.net/fs11/f/2007/119/0/d/Nike_by_jlnevel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1340"/>
            <a:ext cx="3096344" cy="3931543"/>
          </a:xfrm>
          <a:prstGeom prst="rect">
            <a:avLst/>
          </a:prstGeom>
          <a:noFill/>
          <a:ln w="190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77072"/>
            <a:ext cx="4360986" cy="226975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758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95545"/>
            <a:ext cx="5412474" cy="516936"/>
          </a:xfrm>
          <a:solidFill>
            <a:srgbClr val="F6A20A"/>
          </a:solidFill>
        </p:spPr>
        <p:txBody>
          <a:bodyPr/>
          <a:lstStyle/>
          <a:p>
            <a:r>
              <a:rPr lang="en-US" dirty="0" smtClean="0"/>
              <a:t>Start of the SPD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130" y="1356421"/>
            <a:ext cx="4220430" cy="3108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3924" y="1726324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 smtClean="0">
                <a:solidFill>
                  <a:srgbClr val="C00000"/>
                </a:solidFill>
              </a:rPr>
              <a:t>arXiv</a:t>
            </a:r>
            <a:r>
              <a:rPr lang="en-US" b="1" smtClean="0">
                <a:solidFill>
                  <a:srgbClr val="C00000"/>
                </a:solidFill>
              </a:rPr>
              <a:t>: 1408.3959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97432"/>
            <a:ext cx="4627179" cy="614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Letter of Intent </a:t>
            </a:r>
            <a:r>
              <a:rPr lang="en-US" sz="1600" dirty="0" smtClean="0"/>
              <a:t>presented at </a:t>
            </a:r>
            <a:r>
              <a:rPr lang="en-US" sz="1600" dirty="0"/>
              <a:t>the JINR PAC </a:t>
            </a:r>
            <a:r>
              <a:rPr lang="en-US" sz="1600" dirty="0" smtClean="0"/>
              <a:t>in summer 2014, where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physics program of the experiment was developed</a:t>
            </a:r>
            <a:r>
              <a:rPr lang="ru-RU" sz="1600" dirty="0" smtClean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equirements to NICA polarized beams were formulated;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desired detector characteristics</a:t>
            </a:r>
            <a:r>
              <a:rPr lang="ru-RU" sz="1600" dirty="0" smtClean="0"/>
              <a:t> </a:t>
            </a:r>
            <a:r>
              <a:rPr lang="en-US" sz="1600" dirty="0" smtClean="0"/>
              <a:t>and sketch of the</a:t>
            </a:r>
            <a:r>
              <a:rPr lang="ru-RU" sz="1600" dirty="0" smtClean="0"/>
              <a:t> </a:t>
            </a:r>
            <a:r>
              <a:rPr lang="en-US" sz="1600" dirty="0" smtClean="0"/>
              <a:t>facility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few presentation at international conferences about the physics potential and program of the SPD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Several workshops on spin physics at</a:t>
            </a:r>
            <a:r>
              <a:rPr lang="ru-RU" sz="1600" dirty="0" smtClean="0"/>
              <a:t> </a:t>
            </a:r>
            <a:r>
              <a:rPr lang="en-US" sz="1600" dirty="0" smtClean="0"/>
              <a:t>NICA were organized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NICA-SPIN-2013, </a:t>
            </a:r>
            <a:r>
              <a:rPr lang="ru-RU" sz="1600" dirty="0" smtClean="0"/>
              <a:t>Дубна, 17-19.03.2013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SPIN-Praha-2013, 7-13.07.2013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NICA-SPIN-2014, Praha, 11-16.02.2014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SPIN-Praha-2015, 26-31.07.2015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DSPIN2013, DSPIN2015, DSPIN2017</a:t>
            </a:r>
            <a:endParaRPr lang="ru-RU" sz="1600" dirty="0" smtClean="0"/>
          </a:p>
          <a:p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572635" y="5877272"/>
            <a:ext cx="4479925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In 2017 </a:t>
            </a:r>
            <a:r>
              <a:rPr lang="en-US" altLang="en-US" sz="1800" smtClean="0"/>
              <a:t>a new </a:t>
            </a:r>
            <a:r>
              <a:rPr lang="en-US" altLang="en-US" sz="1800"/>
              <a:t>stage of the </a:t>
            </a:r>
            <a:r>
              <a:rPr lang="en-US" altLang="en-US" sz="1800" smtClean="0"/>
              <a:t>project </a:t>
            </a:r>
            <a:r>
              <a:rPr lang="en-US" altLang="en-US" sz="1800"/>
              <a:t>started: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From </a:t>
            </a:r>
            <a:r>
              <a:rPr lang="en-US" altLang="en-US" sz="1800" b="1" i="1" err="1" smtClean="0">
                <a:solidFill>
                  <a:schemeClr val="accent2">
                    <a:lumMod val="75000"/>
                  </a:schemeClr>
                </a:solidFill>
              </a:rPr>
              <a:t>LoI</a:t>
            </a:r>
            <a:r>
              <a:rPr lang="en-US" altLang="en-US" sz="1800" b="1" i="1" smtClean="0">
                <a:solidFill>
                  <a:schemeClr val="accent2">
                    <a:lumMod val="75000"/>
                  </a:schemeClr>
                </a:solidFill>
              </a:rPr>
              <a:t> to CDR </a:t>
            </a: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(Conceptual Design Report) </a:t>
            </a:r>
            <a:endParaRPr lang="ru-RU" altLang="en-US" sz="1800" b="1" i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788024" y="119696"/>
            <a:ext cx="2703143" cy="633447"/>
          </a:xfrm>
          <a:prstGeom prst="rect">
            <a:avLst/>
          </a:prstGeom>
          <a:solidFill>
            <a:srgbClr val="F6A20A"/>
          </a:solidFill>
          <a:ln>
            <a:noFill/>
          </a:ln>
          <a:effectLst/>
          <a:extLst/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3200" dirty="0" smtClean="0">
                <a:solidFill>
                  <a:srgbClr val="002060"/>
                </a:solidFill>
              </a:rPr>
              <a:t>Physics tasks</a:t>
            </a:r>
            <a:endParaRPr lang="en-US" altLang="en-US" sz="3200" dirty="0">
              <a:solidFill>
                <a:srgbClr val="00206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611560" y="548680"/>
            <a:ext cx="7682795" cy="61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spin structure studies 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914400" lvl="1" indent="-4572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Drell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-Yan pair production;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Direct photons;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PDFs by J/ψ production;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Spin-dependent effects in elastic pp,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pd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dd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scattering; </a:t>
            </a: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exclusive hadron production;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production of hadrons with  high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1800" b="1" baseline="-2500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;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r>
              <a:rPr lang="en-US" altLang="en-US" sz="1800" i="1" dirty="0" smtClean="0">
                <a:solidFill>
                  <a:srgbClr val="000066"/>
                </a:solidFill>
              </a:rPr>
              <a:t>etc….</a:t>
            </a:r>
            <a:endParaRPr lang="en-US" altLang="en-US" sz="1800" i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00" y="1291389"/>
            <a:ext cx="3977280" cy="1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63" y="2617110"/>
            <a:ext cx="1298880" cy="11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4950"/>
            <a:ext cx="2875680" cy="62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4080011"/>
            <a:ext cx="3957691" cy="9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2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093" y="116632"/>
            <a:ext cx="4608512" cy="516936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Spin dependent PDFs</a:t>
            </a:r>
            <a:endParaRPr lang="en-US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57562" r="36123" b="15576"/>
          <a:stretch/>
        </p:blipFill>
        <p:spPr bwMode="auto">
          <a:xfrm>
            <a:off x="128422" y="4581128"/>
            <a:ext cx="4176464" cy="138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39087"/>
            <a:ext cx="3244574" cy="621624"/>
          </a:xfrm>
          <a:prstGeom prst="rect">
            <a:avLst/>
          </a:prstGeom>
          <a:solidFill>
            <a:srgbClr val="DCE6F2"/>
          </a:solidFill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9"/>
          <a:stretch/>
        </p:blipFill>
        <p:spPr bwMode="auto">
          <a:xfrm>
            <a:off x="4433388" y="2204864"/>
            <a:ext cx="4678786" cy="460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2696"/>
            <a:ext cx="444840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" y="980728"/>
            <a:ext cx="8784976" cy="2016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785" y="131258"/>
            <a:ext cx="4896544" cy="510781"/>
          </a:xfrm>
        </p:spPr>
        <p:txBody>
          <a:bodyPr/>
          <a:lstStyle/>
          <a:p>
            <a:r>
              <a:rPr lang="en-US" dirty="0" smtClean="0"/>
              <a:t>Structure functions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1" y="3232606"/>
            <a:ext cx="8922033" cy="29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 bwMode="auto">
          <a:xfrm>
            <a:off x="790478" y="812100"/>
            <a:ext cx="7341051" cy="186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1412776"/>
            <a:ext cx="1428596" cy="5052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σ</a:t>
            </a:r>
            <a:r>
              <a:rPr lang="en-US" i="1" baseline="-25000" dirty="0" smtClean="0"/>
              <a:t>tot</a:t>
            </a:r>
            <a:r>
              <a:rPr lang="en-US" dirty="0" smtClean="0"/>
              <a:t> ~ 9 </a:t>
            </a:r>
            <a:r>
              <a:rPr lang="en-US" i="1" dirty="0" err="1" smtClean="0"/>
              <a:t>nb</a:t>
            </a:r>
            <a:endParaRPr lang="en-US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3808" y="116632"/>
            <a:ext cx="3456384" cy="498809"/>
          </a:xfrm>
          <a:prstGeom prst="rect">
            <a:avLst/>
          </a:prstGeom>
          <a:solidFill>
            <a:srgbClr val="F6A20A"/>
          </a:solidFill>
        </p:spPr>
        <p:txBody>
          <a:bodyPr/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800" kern="0" dirty="0" err="1" smtClean="0"/>
              <a:t>Drell</a:t>
            </a:r>
            <a:r>
              <a:rPr lang="en-US" sz="2800" kern="0" dirty="0" smtClean="0"/>
              <a:t>-Yan pairs</a:t>
            </a:r>
            <a:endParaRPr lang="en-US" sz="28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676" y="2677477"/>
            <a:ext cx="5904656" cy="39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59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Arial Unicode MS"/>
        <a:cs typeface="Arial Unicode MS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12830</TotalTime>
  <Words>1753</Words>
  <Application>Microsoft Office PowerPoint</Application>
  <PresentationFormat>On-screen Show (4:3)</PresentationFormat>
  <Paragraphs>440</Paragraphs>
  <Slides>40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63" baseType="lpstr">
      <vt:lpstr>ＭＳ Ｐゴシック</vt:lpstr>
      <vt:lpstr>Arial</vt:lpstr>
      <vt:lpstr>Arial Unicode MS</vt:lpstr>
      <vt:lpstr>Baskerville</vt:lpstr>
      <vt:lpstr>Calibri</vt:lpstr>
      <vt:lpstr>Comic Sans MS</vt:lpstr>
      <vt:lpstr>Copperplate Gothic Bold</vt:lpstr>
      <vt:lpstr>DejaVu Sans</vt:lpstr>
      <vt:lpstr>Droid Sans Fallback</vt:lpstr>
      <vt:lpstr>Helvetica</vt:lpstr>
      <vt:lpstr>Helvetica Light</vt:lpstr>
      <vt:lpstr>Liberation Serif</vt:lpstr>
      <vt:lpstr>Lohit Devanagari</vt:lpstr>
      <vt:lpstr>Papyrus</vt:lpstr>
      <vt:lpstr>Symbol</vt:lpstr>
      <vt:lpstr>SymbolPS</vt:lpstr>
      <vt:lpstr>Tahoma</vt:lpstr>
      <vt:lpstr>Times</vt:lpstr>
      <vt:lpstr>Times New Roman</vt:lpstr>
      <vt:lpstr>Verdana</vt:lpstr>
      <vt:lpstr>WenQuanYi Zen Hei</vt:lpstr>
      <vt:lpstr>Wingdings</vt:lpstr>
      <vt:lpstr>Default Design</vt:lpstr>
      <vt:lpstr>Разработка концептуального и технического проектов для установки SPD на коллайдере NICA</vt:lpstr>
      <vt:lpstr>PowerPoint Presentation</vt:lpstr>
      <vt:lpstr>PowerPoint Presentation</vt:lpstr>
      <vt:lpstr>Polarized beams</vt:lpstr>
      <vt:lpstr>Start of the SPD project</vt:lpstr>
      <vt:lpstr>PowerPoint Presentation</vt:lpstr>
      <vt:lpstr>Spin dependent PDFs</vt:lpstr>
      <vt:lpstr>Structure functions</vt:lpstr>
      <vt:lpstr>PowerPoint Presentation</vt:lpstr>
      <vt:lpstr>COMPASS data, pion beam</vt:lpstr>
      <vt:lpstr>Asymmetries in DY pair production</vt:lpstr>
      <vt:lpstr>Prompt photons</vt:lpstr>
      <vt:lpstr>Prompt photon production cross section</vt:lpstr>
      <vt:lpstr>Expected asymmetries</vt:lpstr>
      <vt:lpstr>Charmonium production</vt:lpstr>
      <vt:lpstr>GPD through vector meson exclusive production</vt:lpstr>
      <vt:lpstr>PowerPoint Presentation</vt:lpstr>
      <vt:lpstr>PowerPoint Presentation</vt:lpstr>
      <vt:lpstr>Minimum biased events</vt:lpstr>
      <vt:lpstr>Local polarimetry</vt:lpstr>
      <vt:lpstr>PowerPoint Presentation</vt:lpstr>
      <vt:lpstr>General view</vt:lpstr>
      <vt:lpstr>Dimensions</vt:lpstr>
      <vt:lpstr>Hybrid magnetic system</vt:lpstr>
      <vt:lpstr>Reconfigurable design</vt:lpstr>
      <vt:lpstr>Beam-beam interaction and t0 counters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DAQ</vt:lpstr>
      <vt:lpstr>Software and computing</vt:lpstr>
      <vt:lpstr>PowerPoint Presentation</vt:lpstr>
      <vt:lpstr>Beam test facility</vt:lpstr>
      <vt:lpstr>PowerPoint Presentation</vt:lpstr>
      <vt:lpstr>     JINR participation:     112 authors, 37.7 FTE</vt:lpstr>
      <vt:lpstr>Collaborating institutions</vt:lpstr>
      <vt:lpstr>Roadmap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</dc:title>
  <dc:creator>ROUMEN</dc:creator>
  <cp:lastModifiedBy>Roumen Tsenov</cp:lastModifiedBy>
  <cp:revision>596</cp:revision>
  <dcterms:modified xsi:type="dcterms:W3CDTF">2018-10-28T17:10:50Z</dcterms:modified>
</cp:coreProperties>
</file>