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2" r:id="rId4"/>
    <p:sldId id="264" r:id="rId5"/>
    <p:sldId id="268" r:id="rId6"/>
    <p:sldId id="272" r:id="rId7"/>
    <p:sldId id="271" r:id="rId8"/>
    <p:sldId id="270" r:id="rId9"/>
    <p:sldId id="266" r:id="rId10"/>
    <p:sldId id="283" r:id="rId11"/>
    <p:sldId id="286" r:id="rId12"/>
    <p:sldId id="273" r:id="rId13"/>
    <p:sldId id="276" r:id="rId14"/>
    <p:sldId id="277" r:id="rId15"/>
    <p:sldId id="294" r:id="rId16"/>
    <p:sldId id="278" r:id="rId17"/>
    <p:sldId id="279" r:id="rId18"/>
    <p:sldId id="280" r:id="rId19"/>
    <p:sldId id="282" r:id="rId20"/>
    <p:sldId id="281" r:id="rId21"/>
    <p:sldId id="284" r:id="rId22"/>
    <p:sldId id="287" r:id="rId23"/>
    <p:sldId id="288" r:id="rId24"/>
    <p:sldId id="263" r:id="rId25"/>
    <p:sldId id="267" r:id="rId26"/>
    <p:sldId id="290" r:id="rId27"/>
    <p:sldId id="285" r:id="rId28"/>
    <p:sldId id="291" r:id="rId29"/>
    <p:sldId id="296" r:id="rId30"/>
    <p:sldId id="292" r:id="rId31"/>
    <p:sldId id="295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1" autoAdjust="0"/>
    <p:restoredTop sz="94660"/>
  </p:normalViewPr>
  <p:slideViewPr>
    <p:cSldViewPr>
      <p:cViewPr varScale="1">
        <p:scale>
          <a:sx n="38" d="100"/>
          <a:sy n="38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7B261462-2D32-48DA-A4E5-F9B79B892C40}" type="presOf" srcId="{FA8AE8C8-1CDA-4FAC-AA82-ADB80C1338AB}" destId="{B398D868-C006-404B-AF28-A4B63F1FC149}" srcOrd="0" destOrd="0" presId="urn:microsoft.com/office/officeart/2005/8/layout/vList2"/>
    <dgm:cxn modelId="{66A89AAA-8D68-49C0-B003-966278C6C6B6}" type="presOf" srcId="{C6D15E90-4746-4054-A202-63158DBB9952}" destId="{1CC8D4A3-0CE2-4F5D-8D20-EDF87D0FA57E}" srcOrd="0" destOrd="0" presId="urn:microsoft.com/office/officeart/2005/8/layout/vList2"/>
    <dgm:cxn modelId="{4DCF29E4-6EBC-43DF-A408-642ABBE61BFA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0752E-5272-42B1-A843-146369FD7389}" type="presOf" srcId="{FA8AE8C8-1CDA-4FAC-AA82-ADB80C1338AB}" destId="{B398D868-C006-404B-AF28-A4B63F1FC149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60AA1860-6F1D-46D7-B833-4910F0735A9D}" type="presOf" srcId="{C6D15E90-4746-4054-A202-63158DBB9952}" destId="{1CC8D4A3-0CE2-4F5D-8D20-EDF87D0FA57E}" srcOrd="0" destOrd="0" presId="urn:microsoft.com/office/officeart/2005/8/layout/vList2"/>
    <dgm:cxn modelId="{BDA58252-3458-4EDA-BA6C-EB59B158928B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44C85-96C0-4032-8219-DB2DEB344BB7}" type="presOf" srcId="{FA8AE8C8-1CDA-4FAC-AA82-ADB80C1338AB}" destId="{B398D868-C006-404B-AF28-A4B63F1FC149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DA50CBF4-B35A-418D-B7D0-B975DBEF2C08}" type="presOf" srcId="{C6D15E90-4746-4054-A202-63158DBB9952}" destId="{1CC8D4A3-0CE2-4F5D-8D20-EDF87D0FA57E}" srcOrd="0" destOrd="0" presId="urn:microsoft.com/office/officeart/2005/8/layout/vList2"/>
    <dgm:cxn modelId="{189E8AB4-59E9-4EFF-BF98-8CECEA6D949E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484C-3DA2-400D-8BD3-154CE2619F0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3754-166D-4912-8027-67B0DC70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14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3188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E732CA-84B2-4F60-9EBA-5FB81999E08E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2E50246-42F5-4CC1-ADBE-2408A5FDC429}" type="slidenum">
              <a:rPr lang="de-DE" smtClean="0"/>
              <a:pPr>
                <a:defRPr/>
              </a:pPr>
              <a:t>20</a:t>
            </a:fld>
            <a:endParaRPr lang="de-DE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4DFFF8-6D60-4655-9F89-350B4927BDFA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3CD25D0-BB4C-4EE2-9C1E-3D44021C22DB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12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13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BF39-5E11-4080-98F4-6D1AA5D0E67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2.wmf"/><Relationship Id="rId12" Type="http://schemas.openxmlformats.org/officeDocument/2006/relationships/image" Target="../media/image4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4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44.wmf"/><Relationship Id="rId5" Type="http://schemas.openxmlformats.org/officeDocument/2006/relationships/diagramColors" Target="../diagrams/colors3.xml"/><Relationship Id="rId10" Type="http://schemas.openxmlformats.org/officeDocument/2006/relationships/image" Target="../media/image43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8.wmf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0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gif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  <a:solidFill>
            <a:srgbClr val="2108B8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Quantum simulations with cold atoms: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solid-state to high-energy physics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cosmology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928934"/>
            <a:ext cx="3143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Vladimir S. </a:t>
            </a:r>
            <a:r>
              <a:rPr lang="en-US" sz="2800" u="sng" dirty="0" err="1" smtClean="0"/>
              <a:t>Melezhik</a:t>
            </a:r>
            <a:endParaRPr lang="en-US" sz="28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2976" y="3857628"/>
            <a:ext cx="72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2108B8"/>
                </a:solidFill>
                <a:latin typeface="Comic Sans MS" pitchFamily="66" charset="0"/>
              </a:rPr>
              <a:t>Bogoliubov</a:t>
            </a:r>
            <a:r>
              <a:rPr lang="en-US" sz="2000" dirty="0" smtClean="0">
                <a:solidFill>
                  <a:srgbClr val="2108B8"/>
                </a:solidFill>
                <a:latin typeface="Comic Sans MS" pitchFamily="66" charset="0"/>
              </a:rPr>
              <a:t> Laboratory of Theoretical Physics JINR, </a:t>
            </a:r>
            <a:r>
              <a:rPr lang="en-US" sz="2000" dirty="0" err="1" smtClean="0">
                <a:solidFill>
                  <a:srgbClr val="2108B8"/>
                </a:solidFill>
                <a:latin typeface="Comic Sans MS" pitchFamily="66" charset="0"/>
              </a:rPr>
              <a:t>Dubna</a:t>
            </a:r>
            <a:endParaRPr lang="ru-RU" sz="2000" dirty="0">
              <a:solidFill>
                <a:srgbClr val="2108B8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215082"/>
            <a:ext cx="341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</a:t>
            </a:r>
            <a:r>
              <a:rPr lang="sr-Latn-ME" dirty="0" smtClean="0"/>
              <a:t>I</a:t>
            </a:r>
            <a:r>
              <a:rPr lang="en-US" dirty="0" smtClean="0"/>
              <a:t>HEP</a:t>
            </a:r>
            <a:r>
              <a:rPr lang="en-US" dirty="0" smtClean="0"/>
              <a:t>, </a:t>
            </a:r>
            <a:r>
              <a:rPr lang="en-US" dirty="0" err="1" smtClean="0"/>
              <a:t>Budva</a:t>
            </a:r>
            <a:r>
              <a:rPr lang="en-US" dirty="0" smtClean="0"/>
              <a:t>, 2-8 </a:t>
            </a:r>
            <a:r>
              <a:rPr lang="en-US" dirty="0" smtClean="0"/>
              <a:t>October </a:t>
            </a:r>
            <a:r>
              <a:rPr lang="en-US" dirty="0" smtClean="0"/>
              <a:t>2016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23671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327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control over: interaction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72074"/>
            <a:ext cx="2071702" cy="4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786446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72198" y="1260000"/>
            <a:ext cx="285752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786578" y="1260000"/>
            <a:ext cx="288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357694"/>
            <a:ext cx="169250" cy="1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714488"/>
            <a:ext cx="814389" cy="53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Drehkno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1214422"/>
            <a:ext cx="852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5" y="5786458"/>
            <a:ext cx="2258949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57" y="3143248"/>
            <a:ext cx="482754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23671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327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control over: interaction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72074"/>
            <a:ext cx="2071702" cy="4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786446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72198" y="1260000"/>
            <a:ext cx="285752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786578" y="1260000"/>
            <a:ext cx="288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357694"/>
            <a:ext cx="169250" cy="1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714488"/>
            <a:ext cx="814389" cy="53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Drehknop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1214422"/>
            <a:ext cx="852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5" y="5786458"/>
            <a:ext cx="2258949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1026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1027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06" y="3600000"/>
            <a:ext cx="9072594" cy="321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3214686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6146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6147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86446" y="4857760"/>
            <a:ext cx="321471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7170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7171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34274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Vladimir Melez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006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Peter Schmel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301208"/>
            <a:ext cx="9588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660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0306"/>
            <a:ext cx="2214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en-US" sz="1600" dirty="0" err="1" smtClean="0"/>
              <a:t>Elmar</a:t>
            </a:r>
            <a:r>
              <a:rPr lang="en-US" sz="1600" dirty="0" smtClean="0"/>
              <a:t> Haller –&gt; </a:t>
            </a:r>
            <a:endParaRPr lang="ru-RU" sz="1600" dirty="0" smtClean="0"/>
          </a:p>
          <a:p>
            <a:r>
              <a:rPr lang="en-US" sz="1600" dirty="0" smtClean="0"/>
              <a:t>Outstanding Doctoral</a:t>
            </a:r>
            <a:endParaRPr lang="ru-RU" sz="1600" dirty="0" smtClean="0"/>
          </a:p>
          <a:p>
            <a:r>
              <a:rPr lang="en-US" sz="1600" dirty="0" smtClean="0"/>
              <a:t>Thesis in AMO Physics Recipients for 2011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1772816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643182"/>
            <a:ext cx="1944216" cy="18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6429388" y="5429264"/>
            <a:ext cx="64807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286512" y="4214818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2643182"/>
            <a:ext cx="50006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4071942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797425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1908175" y="45815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159000" y="5229225"/>
            <a:ext cx="1260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experiment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5413" y="4102100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3419872" y="5805264"/>
            <a:ext cx="971984" cy="57606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580526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861048"/>
            <a:ext cx="4475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797425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5718175"/>
            <a:ext cx="16144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1908175" y="45815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159000" y="5229225"/>
            <a:ext cx="1260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experiment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851920" y="5373216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theory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95413" y="4102100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3419872" y="5805264"/>
            <a:ext cx="971984" cy="57606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580526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4104000" y="4652963"/>
            <a:ext cx="1368425" cy="1440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60212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4048" y="5569495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Olshanii</a:t>
            </a:r>
            <a:r>
              <a:rPr lang="en-US" b="0" dirty="0" smtClean="0"/>
              <a:t> formula works for </a:t>
            </a:r>
            <a:r>
              <a:rPr lang="en-US" b="0" dirty="0" err="1" smtClean="0"/>
              <a:t>s,d,and</a:t>
            </a:r>
            <a:r>
              <a:rPr lang="en-US" b="0" dirty="0" smtClean="0"/>
              <a:t>  g  FRs</a:t>
            </a:r>
            <a:endParaRPr lang="ru-RU" b="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61048"/>
            <a:ext cx="4475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17475" y="5286375"/>
            <a:ext cx="2509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analytic solution for energy:</a:t>
            </a:r>
          </a:p>
          <a:p>
            <a:pPr algn="ctr">
              <a:spcBef>
                <a:spcPct val="50000"/>
              </a:spcBef>
            </a:pPr>
            <a:endParaRPr lang="de-DE" sz="1200"/>
          </a:p>
          <a:p>
            <a:pPr algn="ctr">
              <a:spcBef>
                <a:spcPct val="50000"/>
              </a:spcBef>
            </a:pPr>
            <a:endParaRPr lang="de-DE" sz="1200"/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3889375" y="6200775"/>
          <a:ext cx="795338" cy="373063"/>
        </p:xfrm>
        <a:graphic>
          <a:graphicData uri="http://schemas.openxmlformats.org/presentationml/2006/ole">
            <p:oleObj spid="_x0000_s9218" name="Equation" r:id="rId4" imgW="482400" imgH="228600" progId="">
              <p:embed/>
            </p:oleObj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/>
        </p:nvGraphicFramePr>
        <p:xfrm>
          <a:off x="5768975" y="6237288"/>
          <a:ext cx="1109663" cy="373062"/>
        </p:xfrm>
        <a:graphic>
          <a:graphicData uri="http://schemas.openxmlformats.org/presentationml/2006/ole">
            <p:oleObj spid="_x0000_s9219" name="Equation" r:id="rId5" imgW="672840" imgH="228600" progId="">
              <p:embed/>
            </p:oleObj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/>
        </p:nvGraphicFramePr>
        <p:xfrm>
          <a:off x="7956550" y="6224588"/>
          <a:ext cx="795338" cy="373062"/>
        </p:xfrm>
        <a:graphic>
          <a:graphicData uri="http://schemas.openxmlformats.org/presentationml/2006/ole">
            <p:oleObj spid="_x0000_s9220" name="Equation" r:id="rId6" imgW="482400" imgH="228600" progId="">
              <p:embed/>
            </p:oleObj>
          </a:graphicData>
        </a:graphic>
      </p:graphicFrame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890588" y="3408363"/>
            <a:ext cx="7642225" cy="452437"/>
            <a:chOff x="386548" y="2880482"/>
            <a:chExt cx="7641836" cy="452438"/>
          </a:xfrm>
        </p:grpSpPr>
        <p:sp>
          <p:nvSpPr>
            <p:cNvPr id="5176" name="Textfeld 14"/>
            <p:cNvSpPr txBox="1">
              <a:spLocks noChangeArrowheads="1"/>
            </p:cNvSpPr>
            <p:nvPr/>
          </p:nvSpPr>
          <p:spPr bwMode="auto">
            <a:xfrm>
              <a:off x="386548" y="2900872"/>
              <a:ext cx="76418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in 1D:   	  	same		          same energy		 </a:t>
              </a:r>
            </a:p>
          </p:txBody>
        </p:sp>
        <p:cxnSp>
          <p:nvCxnSpPr>
            <p:cNvPr id="5177" name="Gerade Verbindung mit Pfeil 16"/>
            <p:cNvCxnSpPr>
              <a:cxnSpLocks noChangeShapeType="1"/>
            </p:cNvCxnSpPr>
            <p:nvPr/>
          </p:nvCxnSpPr>
          <p:spPr bwMode="auto">
            <a:xfrm>
              <a:off x="3616487" y="3136827"/>
              <a:ext cx="864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5128" name="Objekt 17"/>
            <p:cNvGraphicFramePr>
              <a:graphicFrameLocks noChangeAspect="1"/>
            </p:cNvGraphicFramePr>
            <p:nvPr/>
          </p:nvGraphicFramePr>
          <p:xfrm>
            <a:off x="3037855" y="2880482"/>
            <a:ext cx="454025" cy="452438"/>
          </p:xfrm>
          <a:graphic>
            <a:graphicData uri="http://schemas.openxmlformats.org/presentationml/2006/ole">
              <p:oleObj spid="_x0000_s9224" name="Equation" r:id="rId7" imgW="279360" imgH="279360" progId="">
                <p:embed/>
              </p:oleObj>
            </a:graphicData>
          </a:graphic>
        </p:graphicFrame>
      </p:grpSp>
      <p:grpSp>
        <p:nvGrpSpPr>
          <p:cNvPr id="4" name="Gruppieren 77"/>
          <p:cNvGrpSpPr>
            <a:grpSpLocks/>
          </p:cNvGrpSpPr>
          <p:nvPr/>
        </p:nvGrpSpPr>
        <p:grpSpPr bwMode="auto">
          <a:xfrm>
            <a:off x="1522413" y="2133600"/>
            <a:ext cx="5630862" cy="1181100"/>
            <a:chOff x="2359059" y="4651139"/>
            <a:chExt cx="6726070" cy="1540053"/>
          </a:xfrm>
        </p:grpSpPr>
        <p:cxnSp>
          <p:nvCxnSpPr>
            <p:cNvPr id="5166" name="Gerade Verbindung 78"/>
            <p:cNvCxnSpPr>
              <a:cxnSpLocks noChangeShapeType="1"/>
            </p:cNvCxnSpPr>
            <p:nvPr/>
          </p:nvCxnSpPr>
          <p:spPr bwMode="auto">
            <a:xfrm>
              <a:off x="3294518" y="4872273"/>
              <a:ext cx="0" cy="13139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" name="Gruppieren 79"/>
            <p:cNvGrpSpPr>
              <a:grpSpLocks/>
            </p:cNvGrpSpPr>
            <p:nvPr/>
          </p:nvGrpSpPr>
          <p:grpSpPr bwMode="auto">
            <a:xfrm>
              <a:off x="2359059" y="4651139"/>
              <a:ext cx="6726070" cy="1540053"/>
              <a:chOff x="2359059" y="4651139"/>
              <a:chExt cx="6726070" cy="1540053"/>
            </a:xfrm>
          </p:grpSpPr>
          <p:graphicFrame>
            <p:nvGraphicFramePr>
              <p:cNvPr id="5127" name="Objekt 80"/>
              <p:cNvGraphicFramePr>
                <a:graphicFrameLocks noChangeAspect="1"/>
              </p:cNvGraphicFramePr>
              <p:nvPr/>
            </p:nvGraphicFramePr>
            <p:xfrm>
              <a:off x="2359059" y="5281182"/>
              <a:ext cx="868488" cy="492355"/>
            </p:xfrm>
            <a:graphic>
              <a:graphicData uri="http://schemas.openxmlformats.org/presentationml/2006/ole">
                <p:oleObj spid="_x0000_s9223" name="Equation" r:id="rId8" imgW="533160" imgH="304560" progId="">
                  <p:embed/>
                </p:oleObj>
              </a:graphicData>
            </a:graphic>
          </p:graphicFrame>
          <p:grpSp>
            <p:nvGrpSpPr>
              <p:cNvPr id="6" name="Gruppieren 81"/>
              <p:cNvGrpSpPr>
                <a:grpSpLocks/>
              </p:cNvGrpSpPr>
              <p:nvPr/>
            </p:nvGrpSpPr>
            <p:grpSpPr bwMode="auto">
              <a:xfrm>
                <a:off x="3347864" y="4651139"/>
                <a:ext cx="5737265" cy="1540053"/>
                <a:chOff x="3347864" y="4651139"/>
                <a:chExt cx="5737265" cy="1540053"/>
              </a:xfrm>
            </p:grpSpPr>
            <p:grpSp>
              <p:nvGrpSpPr>
                <p:cNvPr id="7" name="Gruppieren 82"/>
                <p:cNvGrpSpPr>
                  <a:grpSpLocks/>
                </p:cNvGrpSpPr>
                <p:nvPr/>
              </p:nvGrpSpPr>
              <p:grpSpPr bwMode="auto">
                <a:xfrm>
                  <a:off x="3347864" y="4862938"/>
                  <a:ext cx="5366929" cy="1323260"/>
                  <a:chOff x="3432333" y="4862938"/>
                  <a:chExt cx="5366929" cy="1323260"/>
                </a:xfrm>
              </p:grpSpPr>
              <p:pic>
                <p:nvPicPr>
                  <p:cNvPr id="51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t="11604" r="3639" b="12183"/>
                  <a:stretch>
                    <a:fillRect/>
                  </a:stretch>
                </p:blipFill>
                <p:spPr bwMode="auto">
                  <a:xfrm>
                    <a:off x="6330256" y="4872273"/>
                    <a:ext cx="2469006" cy="13139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73" name="Picture 3" descr="D:\experiment\talks poster conferences\gruppenseminar Jun 2011\Gauss_rot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b="20401"/>
                  <a:stretch>
                    <a:fillRect/>
                  </a:stretch>
                </p:blipFill>
                <p:spPr bwMode="auto">
                  <a:xfrm>
                    <a:off x="3432333" y="4862938"/>
                    <a:ext cx="2393866" cy="1323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5174" name="Gerade Verbindung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71275" y="5534230"/>
                    <a:ext cx="288032" cy="29871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75" name="Gerade Verbindung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71275" y="5534230"/>
                    <a:ext cx="288032" cy="29871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170" name="Textfeld 83"/>
                <p:cNvSpPr txBox="1">
                  <a:spLocks noChangeArrowheads="1"/>
                </p:cNvSpPr>
                <p:nvPr/>
              </p:nvSpPr>
              <p:spPr bwMode="auto">
                <a:xfrm>
                  <a:off x="8757795" y="4651139"/>
                  <a:ext cx="32733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/>
                    <a:t>2</a:t>
                  </a:r>
                </a:p>
              </p:txBody>
            </p:sp>
            <p:cxnSp>
              <p:nvCxnSpPr>
                <p:cNvPr id="5171" name="Gerade Verbindung 84"/>
                <p:cNvCxnSpPr>
                  <a:cxnSpLocks noChangeShapeType="1"/>
                </p:cNvCxnSpPr>
                <p:nvPr/>
              </p:nvCxnSpPr>
              <p:spPr bwMode="auto">
                <a:xfrm>
                  <a:off x="8781170" y="4877268"/>
                  <a:ext cx="0" cy="13139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8" name="Gruppieren 20"/>
          <p:cNvGrpSpPr>
            <a:grpSpLocks/>
          </p:cNvGrpSpPr>
          <p:nvPr/>
        </p:nvGrpSpPr>
        <p:grpSpPr bwMode="auto">
          <a:xfrm>
            <a:off x="1524000" y="1022350"/>
            <a:ext cx="5629275" cy="1182688"/>
            <a:chOff x="1755775" y="2137345"/>
            <a:chExt cx="5629979" cy="1181810"/>
          </a:xfrm>
        </p:grpSpPr>
        <p:pic>
          <p:nvPicPr>
            <p:cNvPr id="5159" name="Picture 56"/>
            <p:cNvPicPr>
              <a:picLocks noChangeAspect="1" noChangeArrowheads="1"/>
            </p:cNvPicPr>
            <p:nvPr/>
          </p:nvPicPr>
          <p:blipFill>
            <a:blip r:embed="rId11" cstate="print"/>
            <a:srcRect b="21136"/>
            <a:stretch>
              <a:fillRect/>
            </a:stretch>
          </p:blipFill>
          <p:spPr bwMode="auto">
            <a:xfrm>
              <a:off x="4940006" y="2252349"/>
              <a:ext cx="2189518" cy="9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0" name="Picture 55"/>
            <p:cNvPicPr>
              <a:picLocks noChangeAspect="1" noChangeArrowheads="1"/>
            </p:cNvPicPr>
            <p:nvPr/>
          </p:nvPicPr>
          <p:blipFill>
            <a:blip r:embed="rId12" cstate="print"/>
            <a:srcRect b="25519"/>
            <a:stretch>
              <a:fillRect/>
            </a:stretch>
          </p:blipFill>
          <p:spPr bwMode="auto">
            <a:xfrm>
              <a:off x="2515644" y="2329534"/>
              <a:ext cx="2144386" cy="88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61" name="Gerade Verbindung 90"/>
            <p:cNvCxnSpPr>
              <a:cxnSpLocks noChangeShapeType="1"/>
            </p:cNvCxnSpPr>
            <p:nvPr/>
          </p:nvCxnSpPr>
          <p:spPr bwMode="auto">
            <a:xfrm>
              <a:off x="2538009" y="2307039"/>
              <a:ext cx="0" cy="10082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5126" name="Objekt 92"/>
            <p:cNvGraphicFramePr>
              <a:graphicFrameLocks noChangeAspect="1"/>
            </p:cNvGraphicFramePr>
            <p:nvPr/>
          </p:nvGraphicFramePr>
          <p:xfrm>
            <a:off x="1755775" y="2620963"/>
            <a:ext cx="723900" cy="377825"/>
          </p:xfrm>
          <a:graphic>
            <a:graphicData uri="http://schemas.openxmlformats.org/presentationml/2006/ole">
              <p:oleObj spid="_x0000_s9222" name="Equation" r:id="rId13" imgW="533160" imgH="304560" progId="">
                <p:embed/>
              </p:oleObj>
            </a:graphicData>
          </a:graphic>
        </p:graphicFrame>
        <p:cxnSp>
          <p:nvCxnSpPr>
            <p:cNvPr id="5162" name="Gerade Verbindung 99"/>
            <p:cNvCxnSpPr>
              <a:cxnSpLocks noChangeShapeType="1"/>
            </p:cNvCxnSpPr>
            <p:nvPr/>
          </p:nvCxnSpPr>
          <p:spPr bwMode="auto">
            <a:xfrm>
              <a:off x="4708204" y="2815014"/>
              <a:ext cx="241133" cy="2292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63" name="Gerade Verbindung 100"/>
            <p:cNvCxnSpPr>
              <a:cxnSpLocks noChangeShapeType="1"/>
            </p:cNvCxnSpPr>
            <p:nvPr/>
          </p:nvCxnSpPr>
          <p:spPr bwMode="auto">
            <a:xfrm flipV="1">
              <a:off x="4708204" y="2815014"/>
              <a:ext cx="241133" cy="2292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64" name="Textfeld 95"/>
            <p:cNvSpPr txBox="1">
              <a:spLocks noChangeArrowheads="1"/>
            </p:cNvSpPr>
            <p:nvPr/>
          </p:nvSpPr>
          <p:spPr bwMode="auto">
            <a:xfrm>
              <a:off x="7111719" y="2137345"/>
              <a:ext cx="274035" cy="30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cxnSp>
          <p:nvCxnSpPr>
            <p:cNvPr id="5165" name="Gerade Verbindung 96"/>
            <p:cNvCxnSpPr>
              <a:cxnSpLocks noChangeShapeType="1"/>
            </p:cNvCxnSpPr>
            <p:nvPr/>
          </p:nvCxnSpPr>
          <p:spPr bwMode="auto">
            <a:xfrm>
              <a:off x="7131288" y="2310872"/>
              <a:ext cx="0" cy="10082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134" name="Pfeil nach unten 489471"/>
          <p:cNvSpPr>
            <a:spLocks noChangeArrowheads="1"/>
          </p:cNvSpPr>
          <p:nvPr/>
        </p:nvSpPr>
        <p:spPr bwMode="auto">
          <a:xfrm>
            <a:off x="1473200" y="2108200"/>
            <a:ext cx="385763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67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35" name="Picture 4"/>
          <p:cNvPicPr>
            <a:picLocks noChangeAspect="1" noChangeArrowheads="1"/>
          </p:cNvPicPr>
          <p:nvPr/>
        </p:nvPicPr>
        <p:blipFill>
          <a:blip r:embed="rId14" cstate="print"/>
          <a:srcRect t="15579"/>
          <a:stretch>
            <a:fillRect/>
          </a:stretch>
        </p:blipFill>
        <p:spPr bwMode="auto">
          <a:xfrm>
            <a:off x="395288" y="2403475"/>
            <a:ext cx="7826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109"/>
          <p:cNvGrpSpPr>
            <a:grpSpLocks/>
          </p:cNvGrpSpPr>
          <p:nvPr/>
        </p:nvGrpSpPr>
        <p:grpSpPr bwMode="auto">
          <a:xfrm>
            <a:off x="495300" y="1379538"/>
            <a:ext cx="534988" cy="704850"/>
            <a:chOff x="611559" y="1700805"/>
            <a:chExt cx="1028699" cy="1291149"/>
          </a:xfrm>
        </p:grpSpPr>
        <p:pic>
          <p:nvPicPr>
            <p:cNvPr id="5154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 t="8409"/>
            <a:stretch>
              <a:fillRect/>
            </a:stretch>
          </p:blipFill>
          <p:spPr bwMode="auto">
            <a:xfrm>
              <a:off x="611559" y="1700805"/>
              <a:ext cx="1028699" cy="129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Ellipse 111"/>
            <p:cNvSpPr>
              <a:spLocks noChangeArrowheads="1"/>
            </p:cNvSpPr>
            <p:nvPr/>
          </p:nvSpPr>
          <p:spPr bwMode="auto">
            <a:xfrm>
              <a:off x="992166" y="2207232"/>
              <a:ext cx="299156" cy="58610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5156" name="Gerade Verbindung 112"/>
            <p:cNvCxnSpPr>
              <a:cxnSpLocks noChangeShapeType="1"/>
            </p:cNvCxnSpPr>
            <p:nvPr/>
          </p:nvCxnSpPr>
          <p:spPr bwMode="auto">
            <a:xfrm>
              <a:off x="998351" y="2575188"/>
              <a:ext cx="29518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157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t="2" r="51469" b="-2"/>
            <a:stretch>
              <a:fillRect/>
            </a:stretch>
          </p:blipFill>
          <p:spPr bwMode="auto">
            <a:xfrm>
              <a:off x="930304" y="2302612"/>
              <a:ext cx="138657" cy="1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8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l="50000" t="2" b="-2"/>
            <a:stretch>
              <a:fillRect/>
            </a:stretch>
          </p:blipFill>
          <p:spPr bwMode="auto">
            <a:xfrm>
              <a:off x="1219895" y="2302607"/>
              <a:ext cx="142857" cy="1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7" name="Textfeld 489472"/>
          <p:cNvSpPr txBox="1">
            <a:spLocks noChangeArrowheads="1"/>
          </p:cNvSpPr>
          <p:nvPr/>
        </p:nvSpPr>
        <p:spPr bwMode="auto">
          <a:xfrm>
            <a:off x="1865313" y="2071688"/>
            <a:ext cx="47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118" name="Pfeil nach unten 117"/>
          <p:cNvSpPr>
            <a:spLocks noChangeArrowheads="1"/>
          </p:cNvSpPr>
          <p:nvPr/>
        </p:nvSpPr>
        <p:spPr bwMode="auto">
          <a:xfrm>
            <a:off x="6130925" y="4337050"/>
            <a:ext cx="384175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67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 t="15579"/>
          <a:stretch>
            <a:fillRect/>
          </a:stretch>
        </p:blipFill>
        <p:spPr bwMode="auto">
          <a:xfrm>
            <a:off x="2797175" y="4162425"/>
            <a:ext cx="7826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119"/>
          <p:cNvGrpSpPr>
            <a:grpSpLocks/>
          </p:cNvGrpSpPr>
          <p:nvPr/>
        </p:nvGrpSpPr>
        <p:grpSpPr bwMode="auto">
          <a:xfrm>
            <a:off x="2886075" y="5157788"/>
            <a:ext cx="533400" cy="703262"/>
            <a:chOff x="611560" y="1700808"/>
            <a:chExt cx="1028700" cy="1291153"/>
          </a:xfrm>
        </p:grpSpPr>
        <p:pic>
          <p:nvPicPr>
            <p:cNvPr id="5149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 t="8409"/>
            <a:stretch>
              <a:fillRect/>
            </a:stretch>
          </p:blipFill>
          <p:spPr bwMode="auto">
            <a:xfrm>
              <a:off x="611560" y="1700808"/>
              <a:ext cx="1028700" cy="129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" name="Ellipse 121"/>
            <p:cNvSpPr>
              <a:spLocks noChangeArrowheads="1"/>
            </p:cNvSpPr>
            <p:nvPr/>
          </p:nvSpPr>
          <p:spPr bwMode="auto">
            <a:xfrm>
              <a:off x="992167" y="2207238"/>
              <a:ext cx="299157" cy="58611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5151" name="Gerade Verbindung 122"/>
            <p:cNvCxnSpPr>
              <a:cxnSpLocks noChangeShapeType="1"/>
            </p:cNvCxnSpPr>
            <p:nvPr/>
          </p:nvCxnSpPr>
          <p:spPr bwMode="auto">
            <a:xfrm>
              <a:off x="998352" y="2575193"/>
              <a:ext cx="295188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152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t="2" r="51469" b="-2"/>
            <a:stretch>
              <a:fillRect/>
            </a:stretch>
          </p:blipFill>
          <p:spPr bwMode="auto">
            <a:xfrm>
              <a:off x="930305" y="2302608"/>
              <a:ext cx="138656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l="50000" t="2" b="-2"/>
            <a:stretch>
              <a:fillRect/>
            </a:stretch>
          </p:blipFill>
          <p:spPr bwMode="auto">
            <a:xfrm>
              <a:off x="1219895" y="2302607"/>
              <a:ext cx="142857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89479" name="Gerade Verbindung mit Pfeil 489478"/>
          <p:cNvCxnSpPr>
            <a:cxnSpLocks noChangeShapeType="1"/>
          </p:cNvCxnSpPr>
          <p:nvPr/>
        </p:nvCxnSpPr>
        <p:spPr bwMode="auto">
          <a:xfrm>
            <a:off x="3532188" y="4565650"/>
            <a:ext cx="319087" cy="169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9481" name="Gerade Verbindung mit Pfeil 489480"/>
          <p:cNvCxnSpPr>
            <a:cxnSpLocks noChangeShapeType="1"/>
          </p:cNvCxnSpPr>
          <p:nvPr/>
        </p:nvCxnSpPr>
        <p:spPr bwMode="auto">
          <a:xfrm flipV="1">
            <a:off x="3492500" y="5484813"/>
            <a:ext cx="431800" cy="107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7" name="Rechteck 136"/>
          <p:cNvSpPr>
            <a:spLocks noChangeArrowheads="1"/>
          </p:cNvSpPr>
          <p:nvPr/>
        </p:nvSpPr>
        <p:spPr bwMode="auto">
          <a:xfrm>
            <a:off x="180975" y="5580063"/>
            <a:ext cx="2806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latin typeface="Calibri" pitchFamily="34" charset="0"/>
                <a:cs typeface="Calibri" pitchFamily="34" charset="0"/>
              </a:rPr>
              <a:t>T.  Busch et al., Found Phys Vol.28, No.4 549-559 (1998)</a:t>
            </a:r>
          </a:p>
        </p:txBody>
      </p:sp>
      <p:sp>
        <p:nvSpPr>
          <p:cNvPr id="5144" name="Textfeld 52"/>
          <p:cNvSpPr txBox="1">
            <a:spLocks noChangeArrowheads="1"/>
          </p:cNvSpPr>
          <p:nvPr/>
        </p:nvSpPr>
        <p:spPr bwMode="auto">
          <a:xfrm>
            <a:off x="4129088" y="1816100"/>
            <a:ext cx="3159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5" name="Textfeld 53"/>
          <p:cNvSpPr txBox="1">
            <a:spLocks noChangeArrowheads="1"/>
          </p:cNvSpPr>
          <p:nvPr/>
        </p:nvSpPr>
        <p:spPr bwMode="auto">
          <a:xfrm>
            <a:off x="4138613" y="2924175"/>
            <a:ext cx="31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6" name="Textfeld 54"/>
          <p:cNvSpPr txBox="1">
            <a:spLocks noChangeArrowheads="1"/>
          </p:cNvSpPr>
          <p:nvPr/>
        </p:nvSpPr>
        <p:spPr bwMode="auto">
          <a:xfrm flipH="1">
            <a:off x="6578600" y="2924175"/>
            <a:ext cx="34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7" name="Textfeld 55"/>
          <p:cNvSpPr txBox="1">
            <a:spLocks noChangeArrowheads="1"/>
          </p:cNvSpPr>
          <p:nvPr/>
        </p:nvSpPr>
        <p:spPr bwMode="auto">
          <a:xfrm>
            <a:off x="6578600" y="1835150"/>
            <a:ext cx="24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8" name="Rechteck 56"/>
          <p:cNvSpPr>
            <a:spLocks noChangeArrowheads="1"/>
          </p:cNvSpPr>
          <p:nvPr/>
        </p:nvSpPr>
        <p:spPr bwMode="auto">
          <a:xfrm>
            <a:off x="7469188" y="2847975"/>
            <a:ext cx="1846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alibri" pitchFamily="34" charset="0"/>
                <a:cs typeface="Calibri" pitchFamily="34" charset="0"/>
              </a:rPr>
              <a:t>M.D. Girardeau, PRA 82, 011607(R) (2010</a:t>
            </a:r>
            <a:r>
              <a:rPr lang="en-US" sz="1400">
                <a:latin typeface="Calibri" pitchFamily="34" charset="0"/>
                <a:cs typeface="Calibri" pitchFamily="34" charset="0"/>
              </a:rPr>
              <a:t>)</a:t>
            </a:r>
            <a:endParaRPr lang="de-DE" sz="14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3635375" y="3667125"/>
          <a:ext cx="5437188" cy="2630488"/>
        </p:xfrm>
        <a:graphic>
          <a:graphicData uri="http://schemas.openxmlformats.org/presentationml/2006/ole">
            <p:oleObj spid="_x0000_s9221" name="Graph" r:id="rId17" imgW="5486400" imgH="2926080" progId="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57158" y="500042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quantum state</a:t>
            </a:r>
            <a:endParaRPr lang="ru-RU" b="1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9190" y="928670"/>
            <a:ext cx="1143008" cy="2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6000" y="928670"/>
            <a:ext cx="4303381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08000" y="943200"/>
            <a:ext cx="230728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8" grpId="0" animBg="1"/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28596" y="1600201"/>
            <a:ext cx="8501122" cy="2543179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Arial Unicode MS" pitchFamily="34" charset="-128"/>
                <a:cs typeface="Arial" pitchFamily="34" charset="0"/>
              </a:rPr>
              <a:t>Quantum simulations: why cold atoms ?</a:t>
            </a:r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Solid state physics: modeling matter phase-transitions</a:t>
            </a:r>
          </a:p>
          <a:p>
            <a:r>
              <a:rPr lang="en-US" sz="2800" dirty="0" smtClean="0">
                <a:cs typeface="Arial" pitchFamily="34" charset="0"/>
              </a:rPr>
              <a:t>Simulations with degenerate quantum gases </a:t>
            </a:r>
          </a:p>
          <a:p>
            <a:r>
              <a:rPr lang="en-US" sz="2800" dirty="0" smtClean="0">
                <a:cs typeface="Arial" pitchFamily="34" charset="0"/>
              </a:rPr>
              <a:t>High energy physics: modeling quark-gluon plasma,</a:t>
            </a:r>
          </a:p>
          <a:p>
            <a:pPr>
              <a:buNone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  string theory, …           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7" name="Содержимое 11"/>
          <p:cNvSpPr txBox="1">
            <a:spLocks/>
          </p:cNvSpPr>
          <p:nvPr/>
        </p:nvSpPr>
        <p:spPr>
          <a:xfrm>
            <a:off x="467544" y="4176000"/>
            <a:ext cx="8208912" cy="11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Arial" pitchFamily="34" charset="0"/>
              </a:rPr>
              <a:t>Cosmology: unstable quantum vacuum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Arial" pitchFamily="34" charset="0"/>
              </a:rPr>
              <a:t>Outlook, goals and opportunities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kt 2"/>
          <p:cNvGraphicFramePr>
            <a:graphicFrameLocks noChangeAspect="1"/>
          </p:cNvGraphicFramePr>
          <p:nvPr/>
        </p:nvGraphicFramePr>
        <p:xfrm>
          <a:off x="3525838" y="4192588"/>
          <a:ext cx="4953000" cy="2476500"/>
        </p:xfrm>
        <a:graphic>
          <a:graphicData uri="http://schemas.openxmlformats.org/presentationml/2006/ole">
            <p:oleObj spid="_x0000_s8194" name="Graph" r:id="rId4" imgW="3657600" imgH="1828800" progId="">
              <p:embed/>
            </p:oleObj>
          </a:graphicData>
        </a:graphic>
      </p:graphicFrame>
      <p:pic>
        <p:nvPicPr>
          <p:cNvPr id="9222" name="Picture 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96975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llipse 33"/>
          <p:cNvSpPr>
            <a:spLocks noChangeArrowheads="1"/>
          </p:cNvSpPr>
          <p:nvPr/>
        </p:nvSpPr>
        <p:spPr bwMode="auto">
          <a:xfrm>
            <a:off x="1146175" y="2459038"/>
            <a:ext cx="292100" cy="609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cxnSp>
        <p:nvCxnSpPr>
          <p:cNvPr id="37" name="Gerade Verbindung 36"/>
          <p:cNvCxnSpPr>
            <a:cxnSpLocks noChangeShapeType="1"/>
          </p:cNvCxnSpPr>
          <p:nvPr/>
        </p:nvCxnSpPr>
        <p:spPr bwMode="auto">
          <a:xfrm>
            <a:off x="1149350" y="2847975"/>
            <a:ext cx="2952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uppieren 37"/>
          <p:cNvGrpSpPr>
            <a:grpSpLocks/>
          </p:cNvGrpSpPr>
          <p:nvPr/>
        </p:nvGrpSpPr>
        <p:grpSpPr bwMode="auto">
          <a:xfrm>
            <a:off x="1154113" y="2719388"/>
            <a:ext cx="1079500" cy="255587"/>
            <a:chOff x="1153694" y="2720002"/>
            <a:chExt cx="1080142" cy="254289"/>
          </a:xfrm>
        </p:grpSpPr>
        <p:sp>
          <p:nvSpPr>
            <p:cNvPr id="9243" name="Pfeil nach rechts 27"/>
            <p:cNvSpPr>
              <a:spLocks noChangeArrowheads="1"/>
            </p:cNvSpPr>
            <p:nvPr/>
          </p:nvSpPr>
          <p:spPr bwMode="auto">
            <a:xfrm>
              <a:off x="1657772" y="2720002"/>
              <a:ext cx="576064" cy="254289"/>
            </a:xfrm>
            <a:prstGeom prst="rightArrow">
              <a:avLst>
                <a:gd name="adj1" fmla="val 50000"/>
                <a:gd name="adj2" fmla="val 124072"/>
              </a:avLst>
            </a:prstGeom>
            <a:solidFill>
              <a:srgbClr val="7D7D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9244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3694" y="2782992"/>
              <a:ext cx="285714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0122" name="Picture 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262313"/>
            <a:ext cx="1809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feil nach rechts 47"/>
          <p:cNvSpPr>
            <a:spLocks noChangeArrowheads="1"/>
          </p:cNvSpPr>
          <p:nvPr/>
        </p:nvSpPr>
        <p:spPr bwMode="auto">
          <a:xfrm>
            <a:off x="1697038" y="4557713"/>
            <a:ext cx="576262" cy="254000"/>
          </a:xfrm>
          <a:prstGeom prst="rightArrow">
            <a:avLst>
              <a:gd name="adj1" fmla="val 50000"/>
              <a:gd name="adj2" fmla="val 124256"/>
            </a:avLst>
          </a:prstGeom>
          <a:solidFill>
            <a:srgbClr val="7D7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cxnSp>
        <p:nvCxnSpPr>
          <p:cNvPr id="40" name="Gerade Verbindung mit Pfeil 39"/>
          <p:cNvCxnSpPr>
            <a:cxnSpLocks noChangeShapeType="1"/>
          </p:cNvCxnSpPr>
          <p:nvPr/>
        </p:nvCxnSpPr>
        <p:spPr bwMode="auto">
          <a:xfrm flipH="1">
            <a:off x="4781550" y="1316038"/>
            <a:ext cx="5032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" name="Gruppieren 41"/>
          <p:cNvGrpSpPr>
            <a:grpSpLocks/>
          </p:cNvGrpSpPr>
          <p:nvPr/>
        </p:nvGrpSpPr>
        <p:grpSpPr bwMode="auto">
          <a:xfrm>
            <a:off x="752475" y="1196975"/>
            <a:ext cx="1828800" cy="2057400"/>
            <a:chOff x="1940124" y="4437112"/>
            <a:chExt cx="1828800" cy="2057400"/>
          </a:xfrm>
        </p:grpSpPr>
        <p:pic>
          <p:nvPicPr>
            <p:cNvPr id="9237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40124" y="4437112"/>
              <a:ext cx="1828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Ellipse 52"/>
            <p:cNvSpPr>
              <a:spLocks noChangeArrowheads="1"/>
            </p:cNvSpPr>
            <p:nvPr/>
          </p:nvSpPr>
          <p:spPr bwMode="auto">
            <a:xfrm>
              <a:off x="2330267" y="5699348"/>
              <a:ext cx="293262" cy="6099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9239" name="Gerade Verbindung 53"/>
            <p:cNvCxnSpPr>
              <a:cxnSpLocks noChangeShapeType="1"/>
            </p:cNvCxnSpPr>
            <p:nvPr/>
          </p:nvCxnSpPr>
          <p:spPr bwMode="auto">
            <a:xfrm>
              <a:off x="2333505" y="6088533"/>
              <a:ext cx="295188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uppieren 54"/>
            <p:cNvGrpSpPr>
              <a:grpSpLocks/>
            </p:cNvGrpSpPr>
            <p:nvPr/>
          </p:nvGrpSpPr>
          <p:grpSpPr bwMode="auto">
            <a:xfrm>
              <a:off x="2338242" y="5714041"/>
              <a:ext cx="1080142" cy="254289"/>
              <a:chOff x="1153694" y="2720002"/>
              <a:chExt cx="1080142" cy="254289"/>
            </a:xfrm>
          </p:grpSpPr>
          <p:sp>
            <p:nvSpPr>
              <p:cNvPr id="9241" name="Pfeil nach rechts 55"/>
              <p:cNvSpPr>
                <a:spLocks noChangeArrowheads="1"/>
              </p:cNvSpPr>
              <p:nvPr/>
            </p:nvSpPr>
            <p:spPr bwMode="auto">
              <a:xfrm>
                <a:off x="1657772" y="2720002"/>
                <a:ext cx="576064" cy="254289"/>
              </a:xfrm>
              <a:prstGeom prst="rightArrow">
                <a:avLst>
                  <a:gd name="adj1" fmla="val 50000"/>
                  <a:gd name="adj2" fmla="val 124072"/>
                </a:avLst>
              </a:prstGeom>
              <a:solidFill>
                <a:srgbClr val="7D7D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pic>
            <p:nvPicPr>
              <p:cNvPr id="9242" name="Picture 102" descr="D:\experiment\talks poster conferences\march meeting\2 atom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53694" y="2782992"/>
                <a:ext cx="285714" cy="1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9" name="Gerade Verbindung mit Pfeil 58"/>
          <p:cNvCxnSpPr>
            <a:cxnSpLocks noChangeShapeType="1"/>
          </p:cNvCxnSpPr>
          <p:nvPr/>
        </p:nvCxnSpPr>
        <p:spPr bwMode="auto">
          <a:xfrm flipH="1">
            <a:off x="8459788" y="2578100"/>
            <a:ext cx="5032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Rechteck 42"/>
          <p:cNvSpPr>
            <a:spLocks noChangeArrowheads="1"/>
          </p:cNvSpPr>
          <p:nvPr/>
        </p:nvSpPr>
        <p:spPr bwMode="auto">
          <a:xfrm>
            <a:off x="8316913" y="3357563"/>
            <a:ext cx="827087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32" name="Textfeld 63"/>
          <p:cNvSpPr txBox="1">
            <a:spLocks noChangeArrowheads="1"/>
          </p:cNvSpPr>
          <p:nvPr/>
        </p:nvSpPr>
        <p:spPr bwMode="auto">
          <a:xfrm>
            <a:off x="1547813" y="3068638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 distinguishable fermions</a:t>
            </a: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1571625" y="5210175"/>
            <a:ext cx="2447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 identical fermions</a:t>
            </a:r>
          </a:p>
        </p:txBody>
      </p:sp>
      <p:graphicFrame>
        <p:nvGraphicFramePr>
          <p:cNvPr id="9219" name="Objekt 4"/>
          <p:cNvGraphicFramePr>
            <a:graphicFrameLocks noChangeAspect="1"/>
          </p:cNvGraphicFramePr>
          <p:nvPr/>
        </p:nvGraphicFramePr>
        <p:xfrm>
          <a:off x="3708400" y="1119188"/>
          <a:ext cx="4883150" cy="3175000"/>
        </p:xfrm>
        <a:graphic>
          <a:graphicData uri="http://schemas.openxmlformats.org/presentationml/2006/ole">
            <p:oleObj spid="_x0000_s8195" name="Graph" r:id="rId8" imgW="3657600" imgH="2377440" progId="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708400" y="1119188"/>
          <a:ext cx="4883150" cy="3175000"/>
        </p:xfrm>
        <a:graphic>
          <a:graphicData uri="http://schemas.openxmlformats.org/presentationml/2006/ole">
            <p:oleObj spid="_x0000_s8196" name="Graph" r:id="rId9" imgW="3657600" imgH="2377440" progId="">
              <p:embed/>
            </p:oleObj>
          </a:graphicData>
        </a:graphic>
      </p:graphicFrame>
      <p:sp>
        <p:nvSpPr>
          <p:cNvPr id="26" name="Pfeil nach unten 25"/>
          <p:cNvSpPr>
            <a:spLocks noChangeArrowheads="1"/>
          </p:cNvSpPr>
          <p:nvPr/>
        </p:nvSpPr>
        <p:spPr bwMode="auto">
          <a:xfrm>
            <a:off x="5518150" y="1700213"/>
            <a:ext cx="503238" cy="5334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2D2DB9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 flipV="1">
            <a:off x="5740400" y="1254125"/>
            <a:ext cx="0" cy="30464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9" name="Прямоугольник 2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571480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quantum state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6286520"/>
            <a:ext cx="342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F.Serwane</a:t>
            </a:r>
            <a:r>
              <a:rPr lang="en-US" sz="1600" b="1" dirty="0" smtClean="0"/>
              <a:t> et al. Science 332(2011)336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7037E-6 L -0.00017 -0.072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4 0.34051 L 0.27517 0.27778 C 0.24843 0.26389 0.21597 0.23819 0.18125 0.20833 C 0.14184 0.17477 0.11128 0.14653 0.0908 0.12014 L -0.00122 0.00185 " pathEditMode="relative" rAng="12767694" ptsTypes="FffFF">
                                      <p:cBhvr>
                                        <p:cTn id="13" dur="5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3" grpId="0" animBg="1"/>
      <p:bldP spid="6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8104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8104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4286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89083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62007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2571745"/>
            <a:ext cx="257176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92000"/>
            <a:ext cx="2500330" cy="240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071810"/>
            <a:ext cx="421005" cy="1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422910" cy="1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214950"/>
            <a:ext cx="3136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Solid state physics: modeling phase-transitions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000504"/>
            <a:ext cx="1285884" cy="2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857892"/>
            <a:ext cx="5691198" cy="4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degenerate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gases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434" y="1602236"/>
            <a:ext cx="6553780" cy="12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13235"/>
            <a:ext cx="1285884" cy="2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86058"/>
            <a:ext cx="857256" cy="5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000" y="2836800"/>
            <a:ext cx="1000132" cy="4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000504"/>
            <a:ext cx="280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00232" y="928670"/>
            <a:ext cx="429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Gross-</a:t>
            </a:r>
            <a:r>
              <a:rPr lang="en-US" sz="3200" dirty="0" err="1" smtClean="0"/>
              <a:t>Pitaevski</a:t>
            </a:r>
            <a:r>
              <a:rPr lang="en-US" sz="3200" dirty="0" smtClean="0"/>
              <a:t> equation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1714488"/>
            <a:ext cx="1285884" cy="107157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714488"/>
            <a:ext cx="1071570" cy="107157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1714488"/>
            <a:ext cx="928694" cy="107157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3929066"/>
            <a:ext cx="2857520" cy="4286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grap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071942"/>
            <a:ext cx="2928958" cy="262976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85918" y="5143512"/>
            <a:ext cx="2764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Bose-Einstein condensation</a:t>
            </a:r>
          </a:p>
          <a:p>
            <a:endParaRPr lang="en-US" dirty="0" smtClean="0"/>
          </a:p>
          <a:p>
            <a:r>
              <a:rPr lang="en-US" dirty="0" err="1" smtClean="0"/>
              <a:t>degenarate</a:t>
            </a:r>
            <a:r>
              <a:rPr lang="en-US" dirty="0" smtClean="0"/>
              <a:t> quantum gases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quark-gluon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plasma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string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748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Optically-trapped, strongly-interacting atomic Fermi gases provide a unique</a:t>
            </a:r>
          </a:p>
          <a:p>
            <a:r>
              <a:rPr lang="en-US" dirty="0" smtClean="0"/>
              <a:t>possibility for modeling </a:t>
            </a:r>
            <a:r>
              <a:rPr lang="en-US" dirty="0" err="1" smtClean="0"/>
              <a:t>nonperturbative</a:t>
            </a:r>
            <a:r>
              <a:rPr lang="en-US" dirty="0" smtClean="0"/>
              <a:t> many-body systems and theories.</a:t>
            </a:r>
          </a:p>
          <a:p>
            <a:r>
              <a:rPr lang="en-US" dirty="0" smtClean="0"/>
              <a:t>Particularly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quark-gluon plasma, string theory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929330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Turlapov</a:t>
            </a:r>
            <a:r>
              <a:rPr lang="en-US" dirty="0" smtClean="0"/>
              <a:t>, J. </a:t>
            </a:r>
            <a:r>
              <a:rPr lang="en-US" dirty="0" err="1" smtClean="0"/>
              <a:t>Kinast</a:t>
            </a:r>
            <a:r>
              <a:rPr lang="en-US" dirty="0" smtClean="0"/>
              <a:t>, B. Clancy, L. </a:t>
            </a:r>
            <a:r>
              <a:rPr lang="en-US" dirty="0" err="1" smtClean="0"/>
              <a:t>Luo</a:t>
            </a:r>
            <a:r>
              <a:rPr lang="en-US" dirty="0" smtClean="0"/>
              <a:t>, J. Joseph, J.E. Thomas,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286520"/>
            <a:ext cx="565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 Low Temp Phys 150 (2008) 567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643182"/>
            <a:ext cx="32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highly-degenerate Fermi gas of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52000"/>
            <a:ext cx="2000264" cy="3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71604" y="3571876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shear viscosity/ entropy density</a:t>
            </a:r>
            <a:endParaRPr lang="ru-RU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3303851" cy="316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79804" y="2112277"/>
            <a:ext cx="3326974" cy="814541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2371176" y="1586080"/>
            <a:ext cx="3295239" cy="1366482"/>
            <a:chOff x="2371176" y="1586080"/>
            <a:chExt cx="3295239" cy="1366482"/>
          </a:xfrm>
        </p:grpSpPr>
        <p:grpSp>
          <p:nvGrpSpPr>
            <p:cNvPr id="3" name="Group 34"/>
            <p:cNvGrpSpPr/>
            <p:nvPr/>
          </p:nvGrpSpPr>
          <p:grpSpPr>
            <a:xfrm rot="20392529">
              <a:off x="2371176" y="1834307"/>
              <a:ext cx="3295239" cy="1118255"/>
              <a:chOff x="3672095" y="5080521"/>
              <a:chExt cx="3072993" cy="1118255"/>
            </a:xfrm>
          </p:grpSpPr>
          <p:sp>
            <p:nvSpPr>
              <p:cNvPr id="34" name="Left Arrow 33"/>
              <p:cNvSpPr/>
              <p:nvPr/>
            </p:nvSpPr>
            <p:spPr>
              <a:xfrm>
                <a:off x="4134557" y="5467070"/>
                <a:ext cx="2610531" cy="245668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3672095" y="5080521"/>
                <a:ext cx="1131999" cy="1118255"/>
              </a:xfrm>
              <a:prstGeom prst="su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0291134">
              <a:off x="3963836" y="1586080"/>
              <a:ext cx="802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10078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0448"/>
            <a:ext cx="9144000" cy="1143000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Modeling unstable quantum vacuum</a:t>
            </a:r>
            <a:endParaRPr lang="en-US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76609" y="2634187"/>
            <a:ext cx="3326974" cy="814541"/>
          </a:xfrm>
          <a:prstGeom prst="ellipse">
            <a:avLst/>
          </a:prstGeom>
          <a:solidFill>
            <a:schemeClr val="accent3">
              <a:alpha val="6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0829" y="2258705"/>
            <a:ext cx="89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864" y="2783867"/>
            <a:ext cx="89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62" y="1187293"/>
            <a:ext cx="332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Take 2 BECs and couple them with a laser light. </a:t>
            </a:r>
            <a:endParaRPr lang="en-US" sz="2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996" y="3674284"/>
            <a:ext cx="1930400" cy="3683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8219" y="4187322"/>
            <a:ext cx="3865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Their phase difference behaves like a pendulum, which has stable and unstable points.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40541" y="3284088"/>
            <a:ext cx="187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Stable</a:t>
            </a:r>
          </a:p>
          <a:p>
            <a:r>
              <a:rPr lang="en-US" sz="2000" dirty="0" smtClean="0"/>
              <a:t>(true vacuum)</a:t>
            </a:r>
            <a:endParaRPr lang="en-US" sz="2000" dirty="0"/>
          </a:p>
        </p:txBody>
      </p:sp>
      <p:grpSp>
        <p:nvGrpSpPr>
          <p:cNvPr id="11" name="Group 40"/>
          <p:cNvGrpSpPr/>
          <p:nvPr/>
        </p:nvGrpSpPr>
        <p:grpSpPr>
          <a:xfrm>
            <a:off x="7357998" y="1076835"/>
            <a:ext cx="414146" cy="3327195"/>
            <a:chOff x="7095703" y="1076835"/>
            <a:chExt cx="414146" cy="3327195"/>
          </a:xfrm>
        </p:grpSpPr>
        <p:sp>
          <p:nvSpPr>
            <p:cNvPr id="42" name="Rectangle 41"/>
            <p:cNvSpPr/>
            <p:nvPr/>
          </p:nvSpPr>
          <p:spPr>
            <a:xfrm>
              <a:off x="7095703" y="2788745"/>
              <a:ext cx="414146" cy="161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7137118" y="1076835"/>
              <a:ext cx="303707" cy="1798390"/>
              <a:chOff x="7137118" y="1739523"/>
              <a:chExt cx="303707" cy="1711910"/>
            </a:xfrm>
            <a:scene3d>
              <a:camera prst="orthographicFront">
                <a:rot lat="0" lon="0" rev="10799999"/>
              </a:camera>
              <a:lightRig rig="threePt" dir="t"/>
            </a:scene3d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7288972" y="1739523"/>
                <a:ext cx="13804" cy="1449602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137118" y="3133901"/>
                <a:ext cx="303707" cy="3175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233757" y="2581655"/>
            <a:ext cx="662634" cy="3451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22296" y="2574873"/>
            <a:ext cx="662634" cy="3451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7"/>
          <p:cNvGrpSpPr/>
          <p:nvPr/>
        </p:nvGrpSpPr>
        <p:grpSpPr>
          <a:xfrm>
            <a:off x="6087955" y="1499381"/>
            <a:ext cx="331862" cy="2867419"/>
            <a:chOff x="5301070" y="1499381"/>
            <a:chExt cx="331862" cy="2867419"/>
          </a:xfrm>
        </p:grpSpPr>
        <p:grpSp>
          <p:nvGrpSpPr>
            <p:cNvPr id="14" name="Group 48"/>
            <p:cNvGrpSpPr/>
            <p:nvPr/>
          </p:nvGrpSpPr>
          <p:grpSpPr>
            <a:xfrm>
              <a:off x="5301070" y="2654890"/>
              <a:ext cx="303707" cy="1711910"/>
              <a:chOff x="5163021" y="1739523"/>
              <a:chExt cx="303707" cy="17119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5314875" y="1739523"/>
                <a:ext cx="13804" cy="1449602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5163021" y="3133901"/>
                <a:ext cx="303707" cy="3175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5329225" y="1499381"/>
              <a:ext cx="303707" cy="317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6101" y="4075889"/>
            <a:ext cx="723900" cy="2413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4946" y="4088589"/>
            <a:ext cx="749300" cy="228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545586" y="3288525"/>
            <a:ext cx="206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Unstable</a:t>
            </a:r>
          </a:p>
          <a:p>
            <a:r>
              <a:rPr lang="en-US" sz="2000" dirty="0" smtClean="0"/>
              <a:t>(false vacuum)</a:t>
            </a:r>
            <a:endParaRPr lang="en-US" sz="2000" dirty="0"/>
          </a:p>
        </p:txBody>
      </p:sp>
      <p:pic>
        <p:nvPicPr>
          <p:cNvPr id="57" name="Picture 56" descr="Inflation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500570"/>
            <a:ext cx="3776324" cy="2110716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6082522" y="4978412"/>
            <a:ext cx="125847" cy="1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5357826"/>
            <a:ext cx="3987800" cy="4445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85720" y="6000768"/>
            <a:ext cx="427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-- relativistic field equation of the early Universe.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160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394 C 0.03387 -0.00092 0.06462 -0.00578 0.08772 0.00186 C 0.11082 0.00949 0.12923 0.02731 0.14209 0.05021 C 0.15494 0.07312 0.15859 0.11777 0.16484 0.13883 C 0.17109 0.15988 0.17544 0.16845 0.17995 0.17701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8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6" grpId="0" animBg="1"/>
      <p:bldP spid="47" grpId="0" animBg="1"/>
      <p:bldP spid="56" grpId="0"/>
      <p:bldP spid="58" grpId="0" animBg="1"/>
      <p:bldP spid="58" grpId="1" animBg="1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9085"/>
            <a:ext cx="913882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85"/>
            <a:ext cx="9144000" cy="1143000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Unstable quantum vacuum: </a:t>
            </a:r>
            <a:r>
              <a:rPr lang="en-US" sz="3600" dirty="0"/>
              <a:t>BEC simulations </a:t>
            </a:r>
            <a:endParaRPr lang="en-US" sz="3600" dirty="0">
              <a:effectLst/>
            </a:endParaRPr>
          </a:p>
        </p:txBody>
      </p:sp>
      <p:pic>
        <p:nvPicPr>
          <p:cNvPr id="3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6" y="1113915"/>
            <a:ext cx="9144000" cy="5227859"/>
          </a:xfrm>
          <a:prstGeom prst="rect">
            <a:avLst/>
          </a:prstGeom>
        </p:spPr>
      </p:pic>
      <p:pic>
        <p:nvPicPr>
          <p:cNvPr id="5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9144000" cy="5227859"/>
          </a:xfrm>
          <a:prstGeom prst="rect">
            <a:avLst/>
          </a:prstGeom>
        </p:spPr>
      </p:pic>
      <p:pic>
        <p:nvPicPr>
          <p:cNvPr id="6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9144000" cy="5227859"/>
          </a:xfrm>
          <a:prstGeom prst="rect">
            <a:avLst/>
          </a:prstGeo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74" y="1643050"/>
            <a:ext cx="1928826" cy="5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6248" y="5143512"/>
            <a:ext cx="235745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1571612"/>
            <a:ext cx="605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“Bubbles” appear during the transition to true vacuum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061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6" y="0"/>
            <a:ext cx="913454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6215082"/>
            <a:ext cx="565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Opanchuk</a:t>
            </a:r>
            <a:r>
              <a:rPr lang="en-US" sz="2000" b="1" dirty="0" smtClean="0"/>
              <a:t> et al. </a:t>
            </a:r>
            <a:r>
              <a:rPr lang="en-US" sz="2000" b="1" dirty="0" err="1" smtClean="0"/>
              <a:t>Annalen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der</a:t>
            </a:r>
            <a:r>
              <a:rPr lang="en-US" sz="2000" b="1" dirty="0" smtClean="0"/>
              <a:t> </a:t>
            </a:r>
            <a:r>
              <a:rPr lang="en-US" sz="2000" b="1" smtClean="0"/>
              <a:t>Physik </a:t>
            </a:r>
            <a:r>
              <a:rPr lang="en-US" sz="2000" b="1" dirty="0" smtClean="0"/>
              <a:t>525 (2013) 866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4291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use simple quantum systems with </a:t>
            </a:r>
            <a:r>
              <a:rPr lang="en-US" sz="2400" dirty="0" err="1" smtClean="0">
                <a:solidFill>
                  <a:srgbClr val="FF0000"/>
                </a:solidFill>
              </a:rPr>
              <a:t>desiered</a:t>
            </a:r>
            <a:r>
              <a:rPr lang="en-US" sz="2400" dirty="0" smtClean="0">
                <a:solidFill>
                  <a:srgbClr val="FF0000"/>
                </a:solidFill>
              </a:rPr>
              <a:t> properties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(amenable quantitative description </a:t>
            </a:r>
            <a:r>
              <a:rPr lang="en-US" sz="2400" dirty="0">
                <a:solidFill>
                  <a:srgbClr val="FF0000"/>
                </a:solidFill>
              </a:rPr>
              <a:t>and modeling)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describe more </a:t>
            </a:r>
            <a:r>
              <a:rPr lang="en-US" sz="2400" dirty="0" smtClean="0">
                <a:solidFill>
                  <a:srgbClr val="FF0000"/>
                </a:solidFill>
              </a:rPr>
              <a:t>complex systems and phenomena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evelopment of physics of </a:t>
            </a:r>
            <a:r>
              <a:rPr lang="en-US" sz="2400" dirty="0" err="1" smtClean="0"/>
              <a:t>ultracold</a:t>
            </a:r>
            <a:r>
              <a:rPr lang="en-US" sz="2400" dirty="0" smtClean="0"/>
              <a:t> atoms has opened unique possibility for </a:t>
            </a:r>
            <a:r>
              <a:rPr lang="en-US" sz="2400" dirty="0" err="1" smtClean="0"/>
              <a:t>realisation</a:t>
            </a:r>
            <a:r>
              <a:rPr lang="en-US" sz="2400" dirty="0" smtClean="0"/>
              <a:t> of R. Feynman’s idea: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6466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R.Feynman’s</a:t>
            </a:r>
            <a:r>
              <a:rPr lang="en-US" sz="2400" dirty="0" smtClean="0"/>
              <a:t> vision: a quantum simulator </a:t>
            </a:r>
          </a:p>
          <a:p>
            <a:r>
              <a:rPr lang="en-US" sz="2400" dirty="0" smtClean="0"/>
              <a:t>to study the quantum dynamics of another system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071678"/>
            <a:ext cx="494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R. Feynman, </a:t>
            </a:r>
            <a:r>
              <a:rPr lang="en-US" sz="2000" dirty="0"/>
              <a:t>Int. J. </a:t>
            </a:r>
            <a:r>
              <a:rPr lang="en-US" sz="2000" dirty="0" err="1"/>
              <a:t>Theor</a:t>
            </a:r>
            <a:r>
              <a:rPr lang="en-US" sz="2000" dirty="0"/>
              <a:t>. Phys. 21, </a:t>
            </a:r>
            <a:r>
              <a:rPr lang="en-US" sz="2000" dirty="0" smtClean="0"/>
              <a:t>467 (1982)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50030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Y. </a:t>
            </a:r>
            <a:r>
              <a:rPr lang="en-US" sz="2000" dirty="0" err="1" smtClean="0"/>
              <a:t>Manin</a:t>
            </a:r>
            <a:r>
              <a:rPr lang="en-US" sz="2000" dirty="0" smtClean="0"/>
              <a:t>, Computable and </a:t>
            </a:r>
            <a:r>
              <a:rPr lang="en-US" sz="2000" dirty="0" err="1" smtClean="0"/>
              <a:t>Uncomputable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Sovetskoye</a:t>
            </a:r>
            <a:r>
              <a:rPr lang="en-US" sz="2000" dirty="0"/>
              <a:t> </a:t>
            </a:r>
            <a:r>
              <a:rPr lang="en-US" sz="2000" dirty="0" smtClean="0"/>
              <a:t>Radio Press</a:t>
            </a:r>
            <a:r>
              <a:rPr lang="en-US" sz="2000" dirty="0"/>
              <a:t>, Moscow) (in Russian</a:t>
            </a:r>
            <a:r>
              <a:rPr lang="en-US" sz="2000" dirty="0" smtClean="0"/>
              <a:t>) 1980.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100013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50" y="2500306"/>
            <a:ext cx="8929750" cy="26432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number, quantum states, interaction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Fast-growing field, promising applications in study of many problems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I.M.Georgescu</a:t>
            </a:r>
            <a:r>
              <a:rPr lang="en-US" sz="2000" i="1" dirty="0" smtClean="0"/>
              <a:t> et al. Quantum simulations, </a:t>
            </a:r>
            <a:r>
              <a:rPr lang="en-US" sz="2000" i="1" dirty="0" err="1" smtClean="0"/>
              <a:t>Rev.Mod.Phys</a:t>
            </a:r>
            <a:r>
              <a:rPr lang="en-US" sz="2000" i="1" dirty="0" smtClean="0"/>
              <a:t>. 86 (2014) 153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ru-RU" sz="2000" i="1" dirty="0" smtClean="0"/>
              <a:t>  </a:t>
            </a:r>
            <a:r>
              <a:rPr lang="en-US" sz="2000" i="1" dirty="0" smtClean="0"/>
              <a:t>J.I. </a:t>
            </a:r>
            <a:r>
              <a:rPr lang="en-US" sz="2000" i="1" dirty="0" err="1" smtClean="0"/>
              <a:t>Cirac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P.Zoller</a:t>
            </a:r>
            <a:r>
              <a:rPr lang="en-US" sz="2000" i="1" dirty="0" smtClean="0"/>
              <a:t>, Goals and opportunities in quantum simulation,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Nature Phys. 8 (2012) 264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M.Dalmonte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S.Montangero</a:t>
            </a:r>
            <a:r>
              <a:rPr lang="en-US" sz="2000" i="1" dirty="0" smtClean="0"/>
              <a:t>, Lattice gauge theories simulations…,arXiv:1602.03776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 </a:t>
            </a:r>
            <a:endParaRPr lang="ru-RU" sz="20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071546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Outlook,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opportunities</a:t>
            </a:r>
            <a:endParaRPr lang="ru-RU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1472" y="5500702"/>
            <a:ext cx="5390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Rb,Cs,K,Sr,Li</a:t>
            </a:r>
            <a:r>
              <a:rPr lang="en-US" sz="2000" dirty="0"/>
              <a:t> </a:t>
            </a:r>
            <a:r>
              <a:rPr lang="en-US" sz="2000" dirty="0" smtClean="0"/>
              <a:t>… Rb</a:t>
            </a:r>
            <a:r>
              <a:rPr lang="en-US" sz="2000" baseline="-25000" dirty="0" smtClean="0"/>
              <a:t>2 </a:t>
            </a:r>
            <a:r>
              <a:rPr lang="en-US" sz="2000" dirty="0"/>
              <a:t>, Cs</a:t>
            </a:r>
            <a:r>
              <a:rPr lang="en-US" sz="2000" baseline="-25000" dirty="0"/>
              <a:t>2</a:t>
            </a:r>
            <a:r>
              <a:rPr lang="en-US" sz="2000" dirty="0"/>
              <a:t> , </a:t>
            </a:r>
            <a:r>
              <a:rPr lang="en-US" sz="2000" dirty="0" err="1"/>
              <a:t>RbK</a:t>
            </a:r>
            <a:r>
              <a:rPr lang="en-US" sz="2000" dirty="0"/>
              <a:t> …</a:t>
            </a:r>
            <a:r>
              <a:rPr lang="en-US" sz="2000" baseline="-25000" dirty="0"/>
              <a:t>                     </a:t>
            </a:r>
            <a:r>
              <a:rPr lang="en-US" sz="2000" dirty="0"/>
              <a:t>1D, 2D, 3D</a:t>
            </a:r>
            <a:r>
              <a:rPr lang="en-US" sz="2000" baseline="-25000" dirty="0"/>
              <a:t> </a:t>
            </a:r>
            <a:endParaRPr lang="ru-R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8596" y="5000636"/>
            <a:ext cx="5061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~ </a:t>
            </a:r>
            <a:r>
              <a:rPr lang="en-US" sz="2200" dirty="0" smtClean="0"/>
              <a:t>few tens </a:t>
            </a:r>
            <a:r>
              <a:rPr lang="en-US" sz="2200" dirty="0"/>
              <a:t>experimental groups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100013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50" y="2500306"/>
            <a:ext cx="8929750" cy="26432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number, quantum states, interaction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Fast-growing field, promising applications in study of many problems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I.M.Georgescu</a:t>
            </a:r>
            <a:r>
              <a:rPr lang="en-US" sz="2000" i="1" dirty="0" smtClean="0"/>
              <a:t> et al. Quantum simulations, </a:t>
            </a:r>
            <a:r>
              <a:rPr lang="en-US" sz="2000" i="1" dirty="0" err="1" smtClean="0"/>
              <a:t>Rev.Mod.Phys</a:t>
            </a:r>
            <a:r>
              <a:rPr lang="en-US" sz="2000" i="1" dirty="0" smtClean="0"/>
              <a:t>. 86 (2014) 153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ru-RU" sz="2000" i="1" dirty="0" smtClean="0"/>
              <a:t>  </a:t>
            </a:r>
            <a:r>
              <a:rPr lang="en-US" sz="2000" i="1" dirty="0" smtClean="0"/>
              <a:t>J.I. </a:t>
            </a:r>
            <a:r>
              <a:rPr lang="en-US" sz="2000" i="1" dirty="0" err="1" smtClean="0"/>
              <a:t>Cirac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P.Zoller</a:t>
            </a:r>
            <a:r>
              <a:rPr lang="en-US" sz="2000" i="1" dirty="0" smtClean="0"/>
              <a:t>, Goals and opportunities in quantum simulation,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Nature Phys. 8 (2012) 264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M.Dalmonte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S.Montangero</a:t>
            </a:r>
            <a:r>
              <a:rPr lang="en-US" sz="2000" i="1" dirty="0" smtClean="0"/>
              <a:t>, Lattice gauge theories simulations…,arXiv:1602.03776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 </a:t>
            </a:r>
            <a:endParaRPr lang="ru-RU" sz="20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071546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Outlook,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opportunities</a:t>
            </a:r>
            <a:endParaRPr lang="ru-RU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1472" y="5500702"/>
            <a:ext cx="5390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Rb,Cs,K,Sr,Li</a:t>
            </a:r>
            <a:r>
              <a:rPr lang="en-US" sz="2000" dirty="0"/>
              <a:t> </a:t>
            </a:r>
            <a:r>
              <a:rPr lang="en-US" sz="2000" dirty="0" smtClean="0"/>
              <a:t>… Rb</a:t>
            </a:r>
            <a:r>
              <a:rPr lang="en-US" sz="2000" baseline="-25000" dirty="0" smtClean="0"/>
              <a:t>2 </a:t>
            </a:r>
            <a:r>
              <a:rPr lang="en-US" sz="2000" dirty="0"/>
              <a:t>, Cs</a:t>
            </a:r>
            <a:r>
              <a:rPr lang="en-US" sz="2000" baseline="-25000" dirty="0"/>
              <a:t>2</a:t>
            </a:r>
            <a:r>
              <a:rPr lang="en-US" sz="2000" dirty="0"/>
              <a:t> , </a:t>
            </a:r>
            <a:r>
              <a:rPr lang="en-US" sz="2000" dirty="0" err="1"/>
              <a:t>RbK</a:t>
            </a:r>
            <a:r>
              <a:rPr lang="en-US" sz="2000" dirty="0"/>
              <a:t> …</a:t>
            </a:r>
            <a:r>
              <a:rPr lang="en-US" sz="2000" baseline="-25000" dirty="0"/>
              <a:t>                     </a:t>
            </a:r>
            <a:r>
              <a:rPr lang="en-US" sz="2000" dirty="0"/>
              <a:t>1D, 2D, 3D</a:t>
            </a:r>
            <a:r>
              <a:rPr lang="en-US" sz="2000" baseline="-25000" dirty="0"/>
              <a:t> </a:t>
            </a:r>
            <a:endParaRPr lang="ru-R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8596" y="5000636"/>
            <a:ext cx="5061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~ </a:t>
            </a:r>
            <a:r>
              <a:rPr lang="en-US" sz="2200" dirty="0" smtClean="0"/>
              <a:t>few tens </a:t>
            </a:r>
            <a:r>
              <a:rPr lang="en-US" sz="2200" dirty="0"/>
              <a:t>experimental groups worldwide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6215082"/>
            <a:ext cx="7120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recently  -&gt; hybrid “atom-ion” systems         Li-</a:t>
            </a:r>
            <a:r>
              <a:rPr lang="en-US" sz="2200" dirty="0" err="1" smtClean="0"/>
              <a:t>Yb</a:t>
            </a:r>
            <a:r>
              <a:rPr lang="en-US" sz="2200" dirty="0" smtClean="0"/>
              <a:t>+,  </a:t>
            </a:r>
            <a:r>
              <a:rPr lang="en-US" sz="2200" dirty="0" err="1" smtClean="0"/>
              <a:t>Rb-Ba</a:t>
            </a:r>
            <a:r>
              <a:rPr lang="en-US" sz="2200" dirty="0" smtClean="0"/>
              <a:t>+ …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479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57187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 proposed quantum simulators improved controllability and scalability are required.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714620"/>
            <a:ext cx="6643734" cy="3816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quantum state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 interaction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attractive interactions        BCS-like pairing in finite systems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repulsive </a:t>
            </a:r>
            <a:r>
              <a:rPr lang="en-US" sz="2000" dirty="0" err="1" smtClean="0"/>
              <a:t>int.+splitting</a:t>
            </a:r>
            <a:r>
              <a:rPr lang="en-US" sz="2000" dirty="0" smtClean="0"/>
              <a:t> of trap      entangled pairs of atoms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           (quantum information processing)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+ periodic potential        quantum many-body physics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(systems with low entropy to explore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such as quantum magnetism)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...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ru-RU" sz="2000" dirty="0" smtClean="0"/>
          </a:p>
        </p:txBody>
      </p:sp>
      <p:sp>
        <p:nvSpPr>
          <p:cNvPr id="8" name="CustomShape 1"/>
          <p:cNvSpPr/>
          <p:nvPr/>
        </p:nvSpPr>
        <p:spPr>
          <a:xfrm rot="10800000" flipV="1">
            <a:off x="1691680" y="5661247"/>
            <a:ext cx="4824536" cy="4571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Calibri"/>
              </a:rPr>
              <a:t>Bose-Hubbard Physics</a:t>
            </a:r>
            <a:endParaRPr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312000" y="4500000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85860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43356"/>
            <a:ext cx="8358246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429132"/>
            <a:ext cx="4851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929330"/>
            <a:ext cx="692154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200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000372"/>
            <a:ext cx="2176198" cy="12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143116"/>
            <a:ext cx="124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143248"/>
            <a:ext cx="3209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49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429000"/>
            <a:ext cx="2224090" cy="3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214554"/>
            <a:ext cx="2571768" cy="2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200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00372"/>
            <a:ext cx="2176198" cy="12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3116"/>
            <a:ext cx="124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49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950" y="1919288"/>
            <a:ext cx="4864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xp setupv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417671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65654" t="22652" r="17607" b="56476"/>
          <a:stretch>
            <a:fillRect/>
          </a:stretch>
        </p:blipFill>
        <p:spPr bwMode="auto">
          <a:xfrm>
            <a:off x="5940425" y="1196975"/>
            <a:ext cx="2232025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429124" y="2357430"/>
            <a:ext cx="73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CCD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39750" y="4868863"/>
            <a:ext cx="4175125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distance between 2 neighbouring atom peaks:  ~ 6</a:t>
            </a:r>
            <a:r>
              <a:rPr lang="de-DE">
                <a:latin typeface="Symbol" pitchFamily="18" charset="2"/>
              </a:rPr>
              <a:t>s</a:t>
            </a:r>
          </a:p>
          <a:p>
            <a:pPr>
              <a:spcBef>
                <a:spcPct val="50000"/>
              </a:spcBef>
            </a:pPr>
            <a:r>
              <a:rPr lang="de-DE"/>
              <a:t>1-10 atoms can be distiguished with high fidelity &gt; 99% </a:t>
            </a:r>
          </a:p>
          <a:p>
            <a:pPr>
              <a:spcBef>
                <a:spcPct val="50000"/>
              </a:spcBef>
            </a:pPr>
            <a:endParaRPr lang="de-DE">
              <a:latin typeface="Symbol" pitchFamily="18" charset="2"/>
            </a:endParaRPr>
          </a:p>
        </p:txBody>
      </p:sp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5" cstate="print"/>
          <a:srcRect l="15536" t="16347" r="19510" b="22908"/>
          <a:stretch>
            <a:fillRect/>
          </a:stretch>
        </p:blipFill>
        <p:spPr bwMode="auto">
          <a:xfrm>
            <a:off x="4427538" y="3535363"/>
            <a:ext cx="4367212" cy="306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3" name="Textfeld 1"/>
          <p:cNvSpPr txBox="1">
            <a:spLocks noChangeArrowheads="1"/>
          </p:cNvSpPr>
          <p:nvPr/>
        </p:nvSpPr>
        <p:spPr bwMode="auto">
          <a:xfrm>
            <a:off x="4000496" y="1643050"/>
            <a:ext cx="194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1/e-</a:t>
            </a:r>
            <a:r>
              <a:rPr lang="de-DE" sz="1600" dirty="0" err="1"/>
              <a:t>lifetime</a:t>
            </a:r>
            <a:r>
              <a:rPr lang="de-DE" sz="1600" dirty="0"/>
              <a:t>: 250s</a:t>
            </a:r>
          </a:p>
          <a:p>
            <a:pPr>
              <a:spcBef>
                <a:spcPct val="50000"/>
              </a:spcBef>
            </a:pPr>
            <a:r>
              <a:rPr lang="de-DE" sz="1600" dirty="0" err="1"/>
              <a:t>Exposure</a:t>
            </a:r>
            <a:r>
              <a:rPr lang="de-DE" sz="1600" dirty="0"/>
              <a:t> time 0.5s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9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5182" t="64404" r="4103" b="26244"/>
          <a:stretch>
            <a:fillRect/>
          </a:stretch>
        </p:blipFill>
        <p:spPr bwMode="auto">
          <a:xfrm>
            <a:off x="77788" y="3213100"/>
            <a:ext cx="90662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0" name="Text Box 14"/>
          <p:cNvSpPr txBox="1">
            <a:spLocks noChangeArrowheads="1"/>
          </p:cNvSpPr>
          <p:nvPr/>
        </p:nvSpPr>
        <p:spPr bwMode="auto">
          <a:xfrm>
            <a:off x="3984625" y="1714488"/>
            <a:ext cx="5159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2-component </a:t>
            </a:r>
            <a:r>
              <a:rPr lang="de-DE" dirty="0" err="1"/>
              <a:t>mixture</a:t>
            </a:r>
            <a:r>
              <a:rPr lang="de-DE" dirty="0"/>
              <a:t> in </a:t>
            </a:r>
            <a:r>
              <a:rPr lang="de-DE" dirty="0" err="1"/>
              <a:t>reservoir</a:t>
            </a:r>
            <a:r>
              <a:rPr lang="de-DE" dirty="0"/>
              <a:t> T=250nK</a:t>
            </a: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4000496" y="2071678"/>
            <a:ext cx="2924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err="1"/>
              <a:t>superimpose</a:t>
            </a:r>
            <a:r>
              <a:rPr lang="de-DE" dirty="0"/>
              <a:t> </a:t>
            </a:r>
            <a:r>
              <a:rPr lang="de-DE" dirty="0" err="1"/>
              <a:t>microtrap</a:t>
            </a:r>
            <a:endParaRPr lang="de-DE" dirty="0"/>
          </a:p>
        </p:txBody>
      </p:sp>
      <p:pic>
        <p:nvPicPr>
          <p:cNvPr id="408582" name="Picture 6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4643" t="42804" r="4103" b="26964"/>
          <a:stretch>
            <a:fillRect/>
          </a:stretch>
        </p:blipFill>
        <p:spPr bwMode="auto">
          <a:xfrm>
            <a:off x="9525" y="3284538"/>
            <a:ext cx="9134475" cy="226853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08612" name="Text Box 36"/>
          <p:cNvSpPr txBox="1">
            <a:spLocks noChangeArrowheads="1"/>
          </p:cNvSpPr>
          <p:nvPr/>
        </p:nvSpPr>
        <p:spPr bwMode="auto">
          <a:xfrm>
            <a:off x="3995738" y="2736000"/>
            <a:ext cx="24574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off </a:t>
            </a:r>
            <a:r>
              <a:rPr lang="de-DE" dirty="0" err="1"/>
              <a:t>reservoir</a:t>
            </a:r>
            <a:endParaRPr lang="de-DE" dirty="0"/>
          </a:p>
          <a:p>
            <a:pPr>
              <a:spcBef>
                <a:spcPct val="50000"/>
              </a:spcBef>
            </a:pPr>
            <a:endParaRPr lang="de-DE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87900" y="4503738"/>
            <a:ext cx="2255838" cy="654050"/>
            <a:chOff x="3016" y="2837"/>
            <a:chExt cx="1421" cy="412"/>
          </a:xfrm>
        </p:grpSpPr>
        <p:sp>
          <p:nvSpPr>
            <p:cNvPr id="34834" name="Line 41"/>
            <p:cNvSpPr>
              <a:spLocks noChangeShapeType="1"/>
            </p:cNvSpPr>
            <p:nvPr/>
          </p:nvSpPr>
          <p:spPr bwMode="auto">
            <a:xfrm flipV="1">
              <a:off x="3016" y="3022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4835" name="Text Box 42"/>
            <p:cNvSpPr txBox="1">
              <a:spLocks noChangeArrowheads="1"/>
            </p:cNvSpPr>
            <p:nvPr/>
          </p:nvSpPr>
          <p:spPr bwMode="auto">
            <a:xfrm>
              <a:off x="3548" y="2837"/>
              <a:ext cx="8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p</a:t>
              </a:r>
              <a:r>
                <a:rPr lang="de-DE" baseline="-25000"/>
                <a:t>0</a:t>
              </a:r>
              <a:r>
                <a:rPr lang="de-DE"/>
                <a:t>= 0.9999</a:t>
              </a:r>
              <a:endParaRPr lang="de-DE" baseline="30000"/>
            </a:p>
          </p:txBody>
        </p:sp>
      </p:grpSp>
      <p:sp>
        <p:nvSpPr>
          <p:cNvPr id="408613" name="Rectangle 37"/>
          <p:cNvSpPr>
            <a:spLocks noChangeArrowheads="1"/>
          </p:cNvSpPr>
          <p:nvPr/>
        </p:nvSpPr>
        <p:spPr bwMode="auto">
          <a:xfrm>
            <a:off x="0" y="3260725"/>
            <a:ext cx="9144000" cy="2225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</p:txBody>
      </p:sp>
      <p:pic>
        <p:nvPicPr>
          <p:cNvPr id="408583" name="Picture 7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49478" t="47124" r="24617" b="25523"/>
          <a:stretch>
            <a:fillRect/>
          </a:stretch>
        </p:blipFill>
        <p:spPr bwMode="auto">
          <a:xfrm>
            <a:off x="3241675" y="3635375"/>
            <a:ext cx="2590800" cy="20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5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405188"/>
            <a:ext cx="1801813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6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860800"/>
            <a:ext cx="2262187" cy="180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8620" name="Text Box 44"/>
          <p:cNvSpPr txBox="1">
            <a:spLocks noChangeArrowheads="1"/>
          </p:cNvSpPr>
          <p:nvPr/>
        </p:nvSpPr>
        <p:spPr bwMode="auto">
          <a:xfrm>
            <a:off x="2627313" y="5721350"/>
            <a:ext cx="2808287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+ magnetic field gradient in axial direction</a:t>
            </a:r>
          </a:p>
          <a:p>
            <a:pPr algn="ctr">
              <a:spcBef>
                <a:spcPct val="50000"/>
              </a:spcBef>
            </a:pPr>
            <a:endParaRPr lang="de-DE" sz="1600"/>
          </a:p>
        </p:txBody>
      </p:sp>
      <p:sp>
        <p:nvSpPr>
          <p:cNvPr id="408622" name="AutoShape 46"/>
          <p:cNvSpPr>
            <a:spLocks noChangeArrowheads="1"/>
          </p:cNvSpPr>
          <p:nvPr/>
        </p:nvSpPr>
        <p:spPr bwMode="auto">
          <a:xfrm>
            <a:off x="5364163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8623" name="AutoShape 47"/>
          <p:cNvSpPr>
            <a:spLocks noChangeArrowheads="1"/>
          </p:cNvSpPr>
          <p:nvPr/>
        </p:nvSpPr>
        <p:spPr bwMode="auto">
          <a:xfrm>
            <a:off x="2771775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3191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1" grpId="0"/>
      <p:bldP spid="408612" grpId="0"/>
      <p:bldP spid="408620" grpId="0"/>
      <p:bldP spid="408622" grpId="0" animBg="1"/>
      <p:bldP spid="408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357958"/>
            <a:ext cx="4572032" cy="2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64176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00100" y="92867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 with </a:t>
            </a:r>
            <a:r>
              <a:rPr lang="en-US" sz="2400" b="1" dirty="0" smtClean="0">
                <a:solidFill>
                  <a:srgbClr val="FF0000"/>
                </a:solidFill>
              </a:rPr>
              <a:t>high fidelity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1509</Words>
  <Application>Microsoft Office PowerPoint</Application>
  <PresentationFormat>On-screen Show (4:3)</PresentationFormat>
  <Paragraphs>282</Paragraphs>
  <Slides>32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Тема Office</vt:lpstr>
      <vt:lpstr>Graph</vt:lpstr>
      <vt:lpstr>Equation</vt:lpstr>
      <vt:lpstr>Quantum simulations with cold atoms: from solid-state to high-energy physics  and cosmology </vt:lpstr>
      <vt:lpstr>Outline</vt:lpstr>
      <vt:lpstr>Quantum simulations: why cold atoms ?</vt:lpstr>
      <vt:lpstr>Quantum simulation with fully controlled  systems</vt:lpstr>
      <vt:lpstr>Quantum simulations: why cold atoms ?</vt:lpstr>
      <vt:lpstr>Quantum simulations: why cold atoms ?</vt:lpstr>
      <vt:lpstr>Slide 7</vt:lpstr>
      <vt:lpstr>Slide 8</vt:lpstr>
      <vt:lpstr>Quantum simulations: why cold atoms ?</vt:lpstr>
      <vt:lpstr>Quantum simulations: why cold atoms ?</vt:lpstr>
      <vt:lpstr>Quantum simulations: why cold atoms 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Solid state physics: modeling phase-transitions</vt:lpstr>
      <vt:lpstr>Solid state physics: modeling phase-transitions</vt:lpstr>
      <vt:lpstr>Solid state physics: modeling phase-transitions</vt:lpstr>
      <vt:lpstr>Slide 24</vt:lpstr>
      <vt:lpstr>Simulations with degenerate quantum gases</vt:lpstr>
      <vt:lpstr>Slide 26</vt:lpstr>
      <vt:lpstr>Modeling unstable quantum vacuum</vt:lpstr>
      <vt:lpstr>Unstable quantum vacuum: BEC simulations </vt:lpstr>
      <vt:lpstr>Slide 29</vt:lpstr>
      <vt:lpstr>Quantum simulation with fully controlled  systems</vt:lpstr>
      <vt:lpstr>Quantum simulation with fully controlled  systems</vt:lpstr>
      <vt:lpstr>Slide 32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98</cp:revision>
  <dcterms:created xsi:type="dcterms:W3CDTF">2016-09-30T18:43:05Z</dcterms:created>
  <dcterms:modified xsi:type="dcterms:W3CDTF">2016-10-02T08:49:12Z</dcterms:modified>
</cp:coreProperties>
</file>