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74" r:id="rId3"/>
    <p:sldId id="261" r:id="rId4"/>
    <p:sldId id="289" r:id="rId5"/>
    <p:sldId id="262" r:id="rId6"/>
    <p:sldId id="263" r:id="rId7"/>
    <p:sldId id="287" r:id="rId8"/>
    <p:sldId id="264" r:id="rId9"/>
    <p:sldId id="266" r:id="rId10"/>
    <p:sldId id="276" r:id="rId11"/>
    <p:sldId id="279" r:id="rId12"/>
    <p:sldId id="29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59" autoAdjust="0"/>
  </p:normalViewPr>
  <p:slideViewPr>
    <p:cSldViewPr>
      <p:cViewPr varScale="1">
        <p:scale>
          <a:sx n="70" d="100"/>
          <a:sy n="70" d="100"/>
        </p:scale>
        <p:origin x="1386" y="54"/>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287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4E06E0-6B5A-431F-9070-FBFC8C55E886}" type="datetimeFigureOut">
              <a:rPr lang="ru-RU" smtClean="0"/>
              <a:t>06.10.2016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A1DB92-B538-49D3-ADB9-A5DF63EAEA97}" type="slidenum">
              <a:rPr lang="ru-RU" smtClean="0"/>
              <a:t>‹#›</a:t>
            </a:fld>
            <a:endParaRPr lang="ru-RU"/>
          </a:p>
        </p:txBody>
      </p:sp>
    </p:spTree>
    <p:extLst>
      <p:ext uri="{BB962C8B-B14F-4D97-AF65-F5344CB8AC3E}">
        <p14:creationId xmlns:p14="http://schemas.microsoft.com/office/powerpoint/2010/main" val="22333427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A6E8D-00D1-4215-8925-DABA1E49C3C9}" type="datetimeFigureOut">
              <a:rPr lang="ru-RU" smtClean="0"/>
              <a:t>06.10.2016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37D26-C6B0-4A59-91C7-2737BE5FE792}" type="slidenum">
              <a:rPr lang="ru-RU" smtClean="0"/>
              <a:t>‹#›</a:t>
            </a:fld>
            <a:endParaRPr lang="ru-RU"/>
          </a:p>
        </p:txBody>
      </p:sp>
    </p:spTree>
    <p:extLst>
      <p:ext uri="{BB962C8B-B14F-4D97-AF65-F5344CB8AC3E}">
        <p14:creationId xmlns:p14="http://schemas.microsoft.com/office/powerpoint/2010/main" val="35939868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237D26-C6B0-4A59-91C7-2737BE5FE792}" type="slidenum">
              <a:rPr lang="ru-RU" smtClean="0"/>
              <a:t>1</a:t>
            </a:fld>
            <a:endParaRPr lang="ru-RU"/>
          </a:p>
        </p:txBody>
      </p:sp>
    </p:spTree>
    <p:extLst>
      <p:ext uri="{BB962C8B-B14F-4D97-AF65-F5344CB8AC3E}">
        <p14:creationId xmlns:p14="http://schemas.microsoft.com/office/powerpoint/2010/main" val="117714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0383256-25AC-436D-80A3-1959288186E6}" type="datetime1">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ED94CE-8335-46F7-9792-18FE2A61BFB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A1A535-A430-4F08-ACC5-BF3DDE1BF77E}" type="datetime1">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ED94CE-8335-46F7-9792-18FE2A61BFB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C72CFE2-FA38-4DBC-AE90-14287B1EA1F9}" type="datetime1">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ED94CE-8335-46F7-9792-18FE2A61BFB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335F2ED-74CA-44F3-A461-33254ED745B0}" type="datetime1">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ED94CE-8335-46F7-9792-18FE2A61BFB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879A991-7F9A-436D-8F6B-0A782CB90D8C}" type="datetime1">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ED94CE-8335-46F7-9792-18FE2A61BFB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E8466A5-9E3F-4BBB-ACDE-5864DEBBF336}" type="datetime1">
              <a:rPr lang="ru-RU" smtClean="0"/>
              <a:t>06.10.2016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ED94CE-8335-46F7-9792-18FE2A61BFB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4363D0B-DBCC-46B9-AFBD-2E135D02277F}" type="datetime1">
              <a:rPr lang="ru-RU" smtClean="0"/>
              <a:t>06.10.2016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ED94CE-8335-46F7-9792-18FE2A61BFB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910BC55-E6C9-4D82-91CF-1D8A74AE2A41}" type="datetime1">
              <a:rPr lang="ru-RU" smtClean="0"/>
              <a:t>06.10.2016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ED94CE-8335-46F7-9792-18FE2A61BFB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D0885A-3FD6-4DB0-9CDD-7207D6D93586}" type="datetime1">
              <a:rPr lang="ru-RU" smtClean="0"/>
              <a:t>06.10.2016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ED94CE-8335-46F7-9792-18FE2A61BFB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33927D8-938A-4342-889A-40C68199600E}" type="datetime1">
              <a:rPr lang="ru-RU" smtClean="0"/>
              <a:t>06.10.2016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ED94CE-8335-46F7-9792-18FE2A61BFB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FBD5B09-C799-4502-B03C-75080644B35B}" type="datetime1">
              <a:rPr lang="ru-RU" smtClean="0"/>
              <a:t>06.10.2016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ED94CE-8335-46F7-9792-18FE2A61BFB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1B01F-A620-4B0F-B5DC-FAE17E4CDE35}" type="datetime1">
              <a:rPr lang="ru-RU" smtClean="0"/>
              <a:t>06.10.2016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D94CE-8335-46F7-9792-18FE2A61BFB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ndico-new.jinr.ru/conferenceDisplay.py?confId=8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indico-new.jinr.ru/conferenceDisplay.py?confId=8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indico-new.jinr.ru/conferenceDisplay.py?confId=8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indico-new.jinr.ru/conferenceDisplay.py?confId=84"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ndico-new.jinr.ru/conferenceDisplay.py?confId=84"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indico-new.jinr.ru/conferenceDisplay.py?confId=8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indico-new.jinr.ru/conferenceDisplay.py?confId=84"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indico-new.jinr.ru/conferenceDisplay.py?confId=84"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indico-new.jinr.ru/conferenceDisplay.py?confId=84"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indico-new.jinr.ru/conferenceDisplay.py?confId=8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ndico-new.jinr.ru/conferenceDisplay.py?confId=8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4"/>
          <p:cNvSpPr txBox="1">
            <a:spLocks/>
          </p:cNvSpPr>
          <p:nvPr/>
        </p:nvSpPr>
        <p:spPr bwMode="auto">
          <a:xfrm flipH="1">
            <a:off x="1151111" y="274869"/>
            <a:ext cx="45719" cy="517065"/>
          </a:xfrm>
          <a:prstGeom prst="rect">
            <a:avLst/>
          </a:prstGeom>
          <a:noFill/>
          <a:ln w="9525">
            <a:noFill/>
            <a:miter lim="800000"/>
            <a:headEnd/>
            <a:tailEnd/>
          </a:ln>
        </p:spPr>
        <p:txBody>
          <a:bodyPr wrap="square">
            <a:spAutoFit/>
          </a:bodyPr>
          <a:lstStyle/>
          <a:p>
            <a:pPr algn="ctr">
              <a:lnSpc>
                <a:spcPct val="115000"/>
              </a:lnSpc>
              <a:spcAft>
                <a:spcPts val="1000"/>
              </a:spcAft>
            </a:pPr>
            <a:r>
              <a:rPr lang="en-US" sz="2000" dirty="0"/>
              <a:t>   </a:t>
            </a:r>
            <a:r>
              <a:rPr lang="en-US" sz="2400" b="1" dirty="0">
                <a:solidFill>
                  <a:schemeClr val="tx2">
                    <a:lumMod val="75000"/>
                  </a:schemeClr>
                </a:solidFill>
                <a:latin typeface="Arial"/>
                <a:ea typeface="SimSun"/>
                <a:cs typeface="Times New Roman"/>
              </a:rPr>
              <a:t> </a:t>
            </a:r>
            <a:endParaRPr lang="ru-RU" sz="2400" dirty="0">
              <a:solidFill>
                <a:schemeClr val="tx2">
                  <a:lumMod val="75000"/>
                </a:schemeClr>
              </a:solidFill>
              <a:ea typeface="SimSun"/>
              <a:cs typeface="Times New Roman"/>
            </a:endParaRPr>
          </a:p>
        </p:txBody>
      </p:sp>
      <p:sp>
        <p:nvSpPr>
          <p:cNvPr id="4" name="Прямоугольник 3"/>
          <p:cNvSpPr/>
          <p:nvPr/>
        </p:nvSpPr>
        <p:spPr>
          <a:xfrm>
            <a:off x="1691680" y="1991669"/>
            <a:ext cx="5256584" cy="461665"/>
          </a:xfrm>
          <a:prstGeom prst="rect">
            <a:avLst/>
          </a:prstGeom>
        </p:spPr>
        <p:txBody>
          <a:bodyPr wrap="square">
            <a:spAutoFit/>
          </a:bodyPr>
          <a:lstStyle/>
          <a:p>
            <a:pPr lvl="0" algn="ctr">
              <a:spcBef>
                <a:spcPct val="20000"/>
              </a:spcBef>
            </a:pPr>
            <a:r>
              <a:rPr lang="en-US" sz="2400" b="1" dirty="0">
                <a:solidFill>
                  <a:schemeClr val="accent2">
                    <a:lumMod val="75000"/>
                  </a:schemeClr>
                </a:solidFill>
                <a:latin typeface="Colonna MT" pitchFamily="82" charset="0"/>
                <a:cs typeface="Arial" pitchFamily="34" charset="0"/>
              </a:rPr>
              <a:t> </a:t>
            </a:r>
            <a:endParaRPr lang="ru-RU" sz="2400" b="1" dirty="0">
              <a:solidFill>
                <a:schemeClr val="accent2">
                  <a:lumMod val="75000"/>
                </a:schemeClr>
              </a:solidFill>
              <a:latin typeface="Arial" pitchFamily="34" charset="0"/>
              <a:cs typeface="Arial" pitchFamily="34" charset="0"/>
            </a:endParaRPr>
          </a:p>
        </p:txBody>
      </p:sp>
      <p:sp>
        <p:nvSpPr>
          <p:cNvPr id="7" name="Прямоугольник 6"/>
          <p:cNvSpPr/>
          <p:nvPr/>
        </p:nvSpPr>
        <p:spPr>
          <a:xfrm>
            <a:off x="971600" y="332656"/>
            <a:ext cx="7920880" cy="584775"/>
          </a:xfrm>
          <a:prstGeom prst="rect">
            <a:avLst/>
          </a:prstGeom>
        </p:spPr>
        <p:txBody>
          <a:bodyPr wrap="square">
            <a:spAutoFit/>
          </a:bodyPr>
          <a:lstStyle/>
          <a:p>
            <a:pPr algn="ctr"/>
            <a:r>
              <a:rPr lang="en-US" sz="3200" b="1" dirty="0">
                <a:solidFill>
                  <a:schemeClr val="accent4"/>
                </a:solidFill>
                <a:latin typeface="Algerian" pitchFamily="82" charset="0"/>
              </a:rPr>
              <a:t> </a:t>
            </a:r>
            <a:endParaRPr lang="ru-RU" sz="3200" dirty="0">
              <a:solidFill>
                <a:srgbClr val="FF0000"/>
              </a:solidFill>
            </a:endParaRPr>
          </a:p>
        </p:txBody>
      </p:sp>
      <p:sp>
        <p:nvSpPr>
          <p:cNvPr id="3" name="Прямоугольник 2"/>
          <p:cNvSpPr/>
          <p:nvPr/>
        </p:nvSpPr>
        <p:spPr>
          <a:xfrm>
            <a:off x="8506370" y="6282045"/>
            <a:ext cx="312906" cy="369332"/>
          </a:xfrm>
          <a:prstGeom prst="rect">
            <a:avLst/>
          </a:prstGeom>
        </p:spPr>
        <p:txBody>
          <a:bodyPr wrap="none">
            <a:spAutoFit/>
          </a:bodyPr>
          <a:lstStyle/>
          <a:p>
            <a:r>
              <a:rPr lang="en-US" dirty="0">
                <a:latin typeface="Arial"/>
                <a:ea typeface="Times New Roman"/>
                <a:cs typeface="Times New Roman"/>
              </a:rPr>
              <a:t>1</a:t>
            </a:r>
            <a:endParaRPr lang="ru-RU" dirty="0"/>
          </a:p>
        </p:txBody>
      </p:sp>
      <p:sp>
        <p:nvSpPr>
          <p:cNvPr id="5" name="Прямоугольник 4"/>
          <p:cNvSpPr/>
          <p:nvPr/>
        </p:nvSpPr>
        <p:spPr>
          <a:xfrm>
            <a:off x="683568" y="3500128"/>
            <a:ext cx="8136904" cy="307777"/>
          </a:xfrm>
          <a:prstGeom prst="rect">
            <a:avLst/>
          </a:prstGeom>
        </p:spPr>
        <p:txBody>
          <a:bodyPr wrap="square">
            <a:spAutoFit/>
          </a:bodyPr>
          <a:lstStyle/>
          <a:p>
            <a:pPr>
              <a:spcBef>
                <a:spcPct val="20000"/>
              </a:spcBef>
            </a:pPr>
            <a:r>
              <a:rPr lang="en-US" sz="1400" b="1" dirty="0">
                <a:solidFill>
                  <a:schemeClr val="accent1"/>
                </a:solidFill>
                <a:latin typeface="Monotype Corsiva" panose="03010101010201010101" pitchFamily="66" charset="0"/>
                <a:cs typeface="Arial" pitchFamily="34" charset="0"/>
              </a:rPr>
              <a:t> </a:t>
            </a:r>
            <a:r>
              <a:rPr lang="en-US" sz="1400" dirty="0">
                <a:solidFill>
                  <a:schemeClr val="accent2">
                    <a:lumMod val="75000"/>
                  </a:schemeClr>
                </a:solidFill>
                <a:latin typeface="Arial" panose="020B0604020202020204" pitchFamily="34" charset="0"/>
                <a:cs typeface="Arial" panose="020B0604020202020204" pitchFamily="34" charset="0"/>
              </a:rPr>
              <a:t> </a:t>
            </a:r>
            <a:endParaRPr lang="en-US" sz="1400" b="1" dirty="0">
              <a:solidFill>
                <a:schemeClr val="accent2"/>
              </a:solidFill>
              <a:latin typeface="Arial" pitchFamily="34" charset="0"/>
              <a:cs typeface="Arial" pitchFamily="34" charset="0"/>
            </a:endParaRPr>
          </a:p>
        </p:txBody>
      </p:sp>
      <p:sp>
        <p:nvSpPr>
          <p:cNvPr id="2" name="Прямоугольник 1"/>
          <p:cNvSpPr/>
          <p:nvPr/>
        </p:nvSpPr>
        <p:spPr>
          <a:xfrm>
            <a:off x="683568" y="188640"/>
            <a:ext cx="8136904" cy="2308324"/>
          </a:xfrm>
          <a:prstGeom prst="rect">
            <a:avLst/>
          </a:prstGeom>
          <a:solidFill>
            <a:schemeClr val="tx2">
              <a:lumMod val="20000"/>
              <a:lumOff val="80000"/>
            </a:schemeClr>
          </a:solidFill>
        </p:spPr>
        <p:txBody>
          <a:bodyPr wrap="square">
            <a:spAutoFit/>
          </a:bodyPr>
          <a:lstStyle/>
          <a:p>
            <a:pPr algn="ctr">
              <a:spcAft>
                <a:spcPts val="0"/>
              </a:spcAft>
            </a:pPr>
            <a:r>
              <a:rPr lang="en-US" sz="3600" b="1" dirty="0">
                <a:solidFill>
                  <a:srgbClr val="FF0000"/>
                </a:solidFill>
                <a:latin typeface="Algerian" panose="04020705040A02060702" pitchFamily="82" charset="0"/>
                <a:ea typeface="Calibri" panose="020F0502020204030204" pitchFamily="34" charset="0"/>
                <a:cs typeface="Times New Roman" panose="02020603050405020304" pitchFamily="18" charset="0"/>
              </a:rPr>
              <a:t>High Technology Application to Modernization of </a:t>
            </a:r>
            <a:r>
              <a:rPr lang="en-US" sz="3600" b="1" dirty="0">
                <a:solidFill>
                  <a:schemeClr val="accent2">
                    <a:lumMod val="75000"/>
                  </a:schemeClr>
                </a:solidFill>
                <a:latin typeface="Algerian" panose="04020705040A02060702" pitchFamily="82" charset="0"/>
                <a:ea typeface="Calibri" panose="020F0502020204030204" pitchFamily="34" charset="0"/>
                <a:cs typeface="Times New Roman" panose="02020603050405020304" pitchFamily="18" charset="0"/>
              </a:rPr>
              <a:t>I</a:t>
            </a:r>
            <a:r>
              <a:rPr lang="en-US" sz="3600" b="1" dirty="0">
                <a:solidFill>
                  <a:srgbClr val="FF0000"/>
                </a:solidFill>
                <a:latin typeface="Algerian" panose="04020705040A02060702" pitchFamily="82" charset="0"/>
                <a:ea typeface="Calibri" panose="020F0502020204030204" pitchFamily="34" charset="0"/>
                <a:cs typeface="Times New Roman" panose="02020603050405020304" pitchFamily="18" charset="0"/>
              </a:rPr>
              <a:t>nternational Electron-Positron </a:t>
            </a:r>
            <a:r>
              <a:rPr lang="en-US" sz="3600" b="1" dirty="0">
                <a:solidFill>
                  <a:schemeClr val="accent2">
                    <a:lumMod val="75000"/>
                  </a:schemeClr>
                </a:solidFill>
                <a:latin typeface="Algerian" panose="04020705040A02060702" pitchFamily="82" charset="0"/>
                <a:ea typeface="Calibri" panose="020F0502020204030204" pitchFamily="34" charset="0"/>
                <a:cs typeface="Times New Roman" panose="02020603050405020304" pitchFamily="18" charset="0"/>
              </a:rPr>
              <a:t>L</a:t>
            </a:r>
            <a:r>
              <a:rPr lang="en-US" sz="3600" b="1" dirty="0">
                <a:solidFill>
                  <a:srgbClr val="FF0000"/>
                </a:solidFill>
                <a:latin typeface="Algerian" panose="04020705040A02060702" pitchFamily="82" charset="0"/>
                <a:ea typeface="Calibri" panose="020F0502020204030204" pitchFamily="34" charset="0"/>
                <a:cs typeface="Times New Roman" panose="02020603050405020304" pitchFamily="18" charset="0"/>
              </a:rPr>
              <a:t>inear </a:t>
            </a:r>
            <a:r>
              <a:rPr lang="en-US" sz="3600" b="1" dirty="0">
                <a:solidFill>
                  <a:schemeClr val="accent2">
                    <a:lumMod val="75000"/>
                  </a:schemeClr>
                </a:solidFill>
                <a:latin typeface="Algerian" panose="04020705040A02060702" pitchFamily="82" charset="0"/>
                <a:ea typeface="Calibri" panose="020F0502020204030204" pitchFamily="34" charset="0"/>
                <a:cs typeface="Times New Roman" panose="02020603050405020304" pitchFamily="18" charset="0"/>
              </a:rPr>
              <a:t>C</a:t>
            </a:r>
            <a:r>
              <a:rPr lang="en-US" sz="3600" b="1" dirty="0">
                <a:solidFill>
                  <a:srgbClr val="FF0000"/>
                </a:solidFill>
                <a:latin typeface="Algerian" panose="04020705040A02060702" pitchFamily="82" charset="0"/>
                <a:ea typeface="Calibri" panose="020F0502020204030204" pitchFamily="34" charset="0"/>
                <a:cs typeface="Times New Roman" panose="02020603050405020304" pitchFamily="18" charset="0"/>
              </a:rPr>
              <a:t>ollider (</a:t>
            </a:r>
            <a:r>
              <a:rPr lang="en-US" sz="3600" b="1" dirty="0">
                <a:solidFill>
                  <a:schemeClr val="accent2">
                    <a:lumMod val="75000"/>
                  </a:schemeClr>
                </a:solidFill>
                <a:latin typeface="Algerian" panose="04020705040A02060702" pitchFamily="82" charset="0"/>
                <a:ea typeface="Calibri" panose="020F0502020204030204" pitchFamily="34" charset="0"/>
                <a:cs typeface="Times New Roman" panose="02020603050405020304" pitchFamily="18" charset="0"/>
              </a:rPr>
              <a:t>ILC</a:t>
            </a:r>
            <a:r>
              <a:rPr lang="en-US" sz="3600" b="1" dirty="0">
                <a:solidFill>
                  <a:srgbClr val="FF0000"/>
                </a:solidFill>
                <a:latin typeface="Algerian" panose="04020705040A02060702" pitchFamily="82" charset="0"/>
                <a:ea typeface="Calibri" panose="020F0502020204030204" pitchFamily="34" charset="0"/>
                <a:cs typeface="Times New Roman" panose="02020603050405020304" pitchFamily="18" charset="0"/>
              </a:rPr>
              <a:t>)</a:t>
            </a:r>
            <a:endParaRPr lang="ru-RU" sz="3600" dirty="0">
              <a:solidFill>
                <a:srgbClr val="FF0000"/>
              </a:solidFill>
              <a:effectLst/>
              <a:latin typeface="Monotype Corsiva" panose="03010101010201010101" pitchFamily="66"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23528" y="3675092"/>
            <a:ext cx="1903085" cy="784830"/>
          </a:xfrm>
          <a:prstGeom prst="rect">
            <a:avLst/>
          </a:prstGeom>
        </p:spPr>
        <p:txBody>
          <a:bodyPr wrap="none">
            <a:spAutoFit/>
          </a:bodyPr>
          <a:lstStyle/>
          <a:p>
            <a:r>
              <a:rPr lang="en-US" sz="900" dirty="0">
                <a:solidFill>
                  <a:schemeClr val="accent1"/>
                </a:solidFill>
                <a:latin typeface="Arial" panose="020B0604020202020204" pitchFamily="34" charset="0"/>
                <a:cs typeface="Arial" panose="020B0604020202020204" pitchFamily="34" charset="0"/>
              </a:rPr>
              <a:t>1-JINR (</a:t>
            </a:r>
            <a:r>
              <a:rPr lang="en-US" sz="900" dirty="0" err="1">
                <a:solidFill>
                  <a:schemeClr val="accent1"/>
                </a:solidFill>
                <a:latin typeface="Arial" panose="020B0604020202020204" pitchFamily="34" charset="0"/>
                <a:cs typeface="Arial" panose="020B0604020202020204" pitchFamily="34" charset="0"/>
              </a:rPr>
              <a:t>Dubna</a:t>
            </a:r>
            <a:r>
              <a:rPr lang="en-US" sz="900" dirty="0">
                <a:solidFill>
                  <a:schemeClr val="accent1"/>
                </a:solidFill>
                <a:latin typeface="Arial" panose="020B0604020202020204" pitchFamily="34" charset="0"/>
                <a:cs typeface="Arial" panose="020B0604020202020204" pitchFamily="34" charset="0"/>
              </a:rPr>
              <a:t>, Russia)</a:t>
            </a:r>
          </a:p>
          <a:p>
            <a:r>
              <a:rPr lang="en-US" sz="900" dirty="0">
                <a:solidFill>
                  <a:schemeClr val="accent1"/>
                </a:solidFill>
                <a:latin typeface="Arial" panose="020B0604020202020204" pitchFamily="34" charset="0"/>
                <a:cs typeface="Arial" panose="020B0604020202020204" pitchFamily="34" charset="0"/>
              </a:rPr>
              <a:t>2-PWI (Kiev, Ukraine) </a:t>
            </a:r>
          </a:p>
          <a:p>
            <a:r>
              <a:rPr lang="en-US" sz="900" dirty="0">
                <a:solidFill>
                  <a:schemeClr val="accent1"/>
                </a:solidFill>
                <a:latin typeface="Arial" panose="020B0604020202020204" pitchFamily="34" charset="0"/>
                <a:cs typeface="Arial" panose="020B0604020202020204" pitchFamily="34" charset="0"/>
              </a:rPr>
              <a:t>3-INFN (Pisa/Genova, Italy) </a:t>
            </a:r>
          </a:p>
          <a:p>
            <a:r>
              <a:rPr lang="en-US" sz="900" dirty="0">
                <a:solidFill>
                  <a:schemeClr val="accent1"/>
                </a:solidFill>
                <a:latin typeface="Arial" panose="020B0604020202020204" pitchFamily="34" charset="0"/>
                <a:cs typeface="Arial" panose="020B0604020202020204" pitchFamily="34" charset="0"/>
              </a:rPr>
              <a:t>4-RFNC VNIIEF (</a:t>
            </a:r>
            <a:r>
              <a:rPr lang="en-US" sz="900" dirty="0" err="1">
                <a:solidFill>
                  <a:schemeClr val="accent1"/>
                </a:solidFill>
                <a:latin typeface="Arial" pitchFamily="34" charset="0"/>
                <a:cs typeface="Arial" pitchFamily="34" charset="0"/>
              </a:rPr>
              <a:t>Sarov</a:t>
            </a:r>
            <a:r>
              <a:rPr lang="en-US" sz="900" dirty="0">
                <a:solidFill>
                  <a:schemeClr val="accent1"/>
                </a:solidFill>
                <a:latin typeface="Arial" pitchFamily="34" charset="0"/>
                <a:cs typeface="Arial" pitchFamily="34" charset="0"/>
              </a:rPr>
              <a:t>, Russia) </a:t>
            </a:r>
          </a:p>
          <a:p>
            <a:r>
              <a:rPr lang="en-US" sz="900" dirty="0">
                <a:solidFill>
                  <a:schemeClr val="accent1"/>
                </a:solidFill>
                <a:latin typeface="Arial" pitchFamily="34" charset="0"/>
                <a:cs typeface="Arial" pitchFamily="34" charset="0"/>
              </a:rPr>
              <a:t>5-FNAL  (Batavia, USA) </a:t>
            </a:r>
            <a:endParaRPr lang="ru-RU" sz="900" dirty="0">
              <a:latin typeface="Arial" panose="020B0604020202020204" pitchFamily="34" charset="0"/>
              <a:cs typeface="Arial" panose="020B0604020202020204" pitchFamily="34" charset="0"/>
            </a:endParaRPr>
          </a:p>
        </p:txBody>
      </p:sp>
      <p:sp>
        <p:nvSpPr>
          <p:cNvPr id="11" name="Прямоугольник 10"/>
          <p:cNvSpPr/>
          <p:nvPr/>
        </p:nvSpPr>
        <p:spPr>
          <a:xfrm>
            <a:off x="179512" y="2641927"/>
            <a:ext cx="8712968" cy="1003097"/>
          </a:xfrm>
          <a:prstGeom prst="rect">
            <a:avLst/>
          </a:prstGeom>
          <a:solidFill>
            <a:schemeClr val="accent6">
              <a:lumMod val="40000"/>
              <a:lumOff val="60000"/>
            </a:schemeClr>
          </a:solidFill>
        </p:spPr>
        <p:txBody>
          <a:bodyPr wrap="square">
            <a:spAutoFit/>
          </a:bodyPr>
          <a:lstStyle/>
          <a:p>
            <a:pPr algn="ctr">
              <a:lnSpc>
                <a:spcPct val="107000"/>
              </a:lnSpc>
              <a:spcAft>
                <a:spcPts val="1000"/>
              </a:spcAft>
            </a:pP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B</a:t>
            </a:r>
            <a:r>
              <a:rPr lang="en-US"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Sabirov</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1</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A.Basti</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3</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F.Bedeschi</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3</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A.Bryzgalin</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2</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J.Budagov</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1</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P.Fabbricatore</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3</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E.Harms</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5</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S.Illarionov</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2</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S.Nagaitsev</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5</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E.Pekar</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2</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V.Rybakov</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4</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en-US" i="1" dirty="0" err="1">
                <a:solidFill>
                  <a:schemeClr val="accent4"/>
                </a:solidFill>
                <a:latin typeface="Calibri" panose="020F0502020204030204" pitchFamily="34" charset="0"/>
                <a:ea typeface="Calibri" panose="020F0502020204030204" pitchFamily="34" charset="0"/>
                <a:cs typeface="Times New Roman" panose="02020603050405020304" pitchFamily="18" charset="0"/>
              </a:rPr>
              <a:t>Ju</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Samarokov</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4</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G.Shirkov</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1</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W.Soyars</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5</a:t>
            </a:r>
            <a:r>
              <a:rPr lang="en-US"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Yu.Taran</a:t>
            </a:r>
            <a:r>
              <a:rPr lang="en-US" i="1" baseline="30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1</a:t>
            </a:r>
            <a:endParaRPr lang="ru-RU"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179512" y="6380063"/>
            <a:ext cx="1863316" cy="477054"/>
          </a:xfrm>
          <a:prstGeom prst="rect">
            <a:avLst/>
          </a:prstGeom>
        </p:spPr>
        <p:txBody>
          <a:bodyPr wrap="square">
            <a:spAutoFit/>
          </a:bodyPr>
          <a:lstStyle/>
          <a:p>
            <a:r>
              <a:rPr lang="en-US" sz="800" dirty="0">
                <a:solidFill>
                  <a:schemeClr val="tx1">
                    <a:lumMod val="50000"/>
                    <a:lumOff val="50000"/>
                  </a:schemeClr>
                </a:solidFill>
                <a:latin typeface="Baskerville Old Face" panose="02020602080505020303" pitchFamily="18" charset="0"/>
                <a:hlinkClick r:id="rId3"/>
              </a:rPr>
              <a:t>Sabirov B, JINR</a:t>
            </a:r>
          </a:p>
          <a:p>
            <a:r>
              <a:rPr lang="en-US" sz="800" dirty="0">
                <a:solidFill>
                  <a:schemeClr val="tx1">
                    <a:lumMod val="50000"/>
                    <a:lumOff val="50000"/>
                  </a:schemeClr>
                </a:solidFill>
                <a:latin typeface="Baskerville Old Face" panose="02020602080505020303" pitchFamily="18" charset="0"/>
                <a:hlinkClick r:id="rId3"/>
              </a:rPr>
              <a:t>New Trends in High-Energy Physics</a:t>
            </a:r>
            <a:endParaRPr lang="en-US" sz="800" dirty="0">
              <a:solidFill>
                <a:schemeClr val="tx1">
                  <a:lumMod val="50000"/>
                  <a:lumOff val="50000"/>
                </a:schemeClr>
              </a:solidFill>
              <a:latin typeface="Baskerville Old Face" panose="02020602080505020303" pitchFamily="18" charset="0"/>
            </a:endParaRPr>
          </a:p>
          <a:p>
            <a:r>
              <a:rPr lang="en-US" sz="900" b="1" dirty="0">
                <a:solidFill>
                  <a:schemeClr val="tx1">
                    <a:lumMod val="50000"/>
                    <a:lumOff val="50000"/>
                  </a:schemeClr>
                </a:solidFill>
                <a:latin typeface="Baskerville Old Face" panose="02020602080505020303" pitchFamily="18" charset="0"/>
              </a:rPr>
              <a:t>2-8 October 2016, Montenegro</a:t>
            </a:r>
            <a:endParaRPr lang="en-US" sz="900" b="1" i="0" dirty="0">
              <a:solidFill>
                <a:schemeClr val="tx1">
                  <a:lumMod val="50000"/>
                  <a:lumOff val="50000"/>
                </a:schemeClr>
              </a:solidFill>
              <a:effectLst/>
              <a:latin typeface="Baskerville Old Face" panose="02020602080505020303" pitchFamily="18" charset="0"/>
            </a:endParaRPr>
          </a:p>
        </p:txBody>
      </p:sp>
      <p:sp>
        <p:nvSpPr>
          <p:cNvPr id="8" name="Прямоугольник 7"/>
          <p:cNvSpPr/>
          <p:nvPr/>
        </p:nvSpPr>
        <p:spPr>
          <a:xfrm>
            <a:off x="2286000" y="2274838"/>
            <a:ext cx="4572000" cy="276999"/>
          </a:xfrm>
          <a:prstGeom prst="rect">
            <a:avLst/>
          </a:prstGeom>
        </p:spPr>
        <p:txBody>
          <a:bodyPr>
            <a:spAutoFit/>
          </a:bodyPr>
          <a:lstStyle/>
          <a:p>
            <a:r>
              <a:rPr lang="ru-RU" sz="1200" dirty="0">
                <a:latin typeface="Arial" panose="020B0604020202020204" pitchFamily="34" charset="0"/>
                <a:ea typeface="Calibri" panose="020F0502020204030204" pitchFamily="34" charset="0"/>
              </a:rPr>
              <a:t> </a:t>
            </a:r>
            <a:endParaRPr lang="ru-RU" dirty="0"/>
          </a:p>
        </p:txBody>
      </p:sp>
      <p:sp>
        <p:nvSpPr>
          <p:cNvPr id="13" name="Прямоугольник 12"/>
          <p:cNvSpPr/>
          <p:nvPr/>
        </p:nvSpPr>
        <p:spPr>
          <a:xfrm>
            <a:off x="323528" y="4400024"/>
            <a:ext cx="8640959" cy="1938992"/>
          </a:xfrm>
          <a:prstGeom prst="rect">
            <a:avLst/>
          </a:prstGeom>
        </p:spPr>
        <p:txBody>
          <a:bodyPr wrap="square">
            <a:spAutoFit/>
          </a:bodyPr>
          <a:lstStyle/>
          <a:p>
            <a:r>
              <a:rPr lang="en-US" sz="1200" dirty="0">
                <a:latin typeface="Arial" panose="020B0604020202020204" pitchFamily="34" charset="0"/>
                <a:ea typeface="Calibri" panose="020F0502020204030204" pitchFamily="34" charset="0"/>
              </a:rPr>
              <a:t>                                                                      </a:t>
            </a:r>
            <a:r>
              <a:rPr lang="en-US" sz="2400" b="1" dirty="0">
                <a:solidFill>
                  <a:srgbClr val="00B050"/>
                </a:solidFill>
                <a:latin typeface="Arial" panose="020B0604020202020204" pitchFamily="34" charset="0"/>
                <a:ea typeface="Calibri" panose="020F0502020204030204" pitchFamily="34" charset="0"/>
              </a:rPr>
              <a:t>History</a:t>
            </a:r>
            <a:r>
              <a:rPr lang="en-US" sz="1200" dirty="0">
                <a:solidFill>
                  <a:srgbClr val="00B050"/>
                </a:solidFill>
                <a:latin typeface="Arial" panose="020B0604020202020204" pitchFamily="34" charset="0"/>
                <a:ea typeface="Calibri" panose="020F0502020204030204" pitchFamily="34" charset="0"/>
              </a:rPr>
              <a:t> </a:t>
            </a:r>
          </a:p>
          <a:p>
            <a:r>
              <a:rPr lang="en-US" sz="1200" dirty="0">
                <a:latin typeface="Arial" panose="020B0604020202020204" pitchFamily="34" charset="0"/>
                <a:ea typeface="Calibri" panose="020F0502020204030204" pitchFamily="34" charset="0"/>
              </a:rPr>
              <a:t>In 2005 the International Committee for Future Accelerators (ICFA) took a decision to develop an electron–positron linear collider (ILC). In 2006 the JINR (</a:t>
            </a:r>
            <a:r>
              <a:rPr lang="en-US" sz="1200" dirty="0" err="1">
                <a:latin typeface="Arial" panose="020B0604020202020204" pitchFamily="34" charset="0"/>
                <a:ea typeface="Calibri" panose="020F0502020204030204" pitchFamily="34" charset="0"/>
              </a:rPr>
              <a:t>Dubna</a:t>
            </a:r>
            <a:r>
              <a:rPr lang="en-US" sz="1200" dirty="0">
                <a:latin typeface="Arial" panose="020B0604020202020204" pitchFamily="34" charset="0"/>
                <a:ea typeface="Calibri" panose="020F0502020204030204" pitchFamily="34" charset="0"/>
              </a:rPr>
              <a:t>)–VNIIEF (</a:t>
            </a:r>
            <a:r>
              <a:rPr lang="en-US" sz="1200" dirty="0" err="1">
                <a:latin typeface="Arial" panose="020B0604020202020204" pitchFamily="34" charset="0"/>
                <a:ea typeface="Calibri" panose="020F0502020204030204" pitchFamily="34" charset="0"/>
              </a:rPr>
              <a:t>Sarov</a:t>
            </a:r>
            <a:r>
              <a:rPr lang="en-US" sz="1200" dirty="0">
                <a:latin typeface="Arial" panose="020B0604020202020204" pitchFamily="34" charset="0"/>
                <a:ea typeface="Calibri" panose="020F0502020204030204" pitchFamily="34" charset="0"/>
              </a:rPr>
              <a:t>)–INFN (Pisa, Italy)–FNAL (Batavia, United States) collaboration established on the initiative of JINR launched their research on the ILC. In 2007 JINR officially joined the ILC Project and proposed the neighborhood of </a:t>
            </a:r>
            <a:r>
              <a:rPr lang="en-US" sz="1200" dirty="0" err="1">
                <a:latin typeface="Arial" panose="020B0604020202020204" pitchFamily="34" charset="0"/>
                <a:ea typeface="Calibri" panose="020F0502020204030204" pitchFamily="34" charset="0"/>
              </a:rPr>
              <a:t>Dubna</a:t>
            </a:r>
            <a:r>
              <a:rPr lang="en-US" sz="1200" dirty="0">
                <a:latin typeface="Arial" panose="020B0604020202020204" pitchFamily="34" charset="0"/>
                <a:ea typeface="Calibri" panose="020F0502020204030204" pitchFamily="34" charset="0"/>
              </a:rPr>
              <a:t> for the ILC location. In 2009 the collaboration  made a bimetallic </a:t>
            </a:r>
            <a:r>
              <a:rPr lang="en-US" sz="1200" dirty="0" err="1">
                <a:latin typeface="Arial" panose="020B0604020202020204" pitchFamily="34" charset="0"/>
                <a:ea typeface="Calibri" panose="020F0502020204030204" pitchFamily="34" charset="0"/>
              </a:rPr>
              <a:t>Ti</a:t>
            </a:r>
            <a:r>
              <a:rPr lang="en-US" sz="1200" dirty="0">
                <a:latin typeface="Arial" panose="020B0604020202020204" pitchFamily="34" charset="0"/>
                <a:ea typeface="Calibri" panose="020F0502020204030204" pitchFamily="34" charset="0"/>
              </a:rPr>
              <a:t> + SS transition element for  modernization of and for reducing of price the ILC </a:t>
            </a:r>
            <a:r>
              <a:rPr lang="en-US" sz="1200" dirty="0" err="1">
                <a:latin typeface="Arial" panose="020B0604020202020204" pitchFamily="34" charset="0"/>
                <a:ea typeface="Calibri" panose="020F0502020204030204" pitchFamily="34" charset="0"/>
              </a:rPr>
              <a:t>cryomodule</a:t>
            </a:r>
            <a:r>
              <a:rPr lang="en-US" sz="1200" dirty="0">
                <a:latin typeface="Arial" panose="020B0604020202020204" pitchFamily="34" charset="0"/>
                <a:ea typeface="Calibri" panose="020F0502020204030204" pitchFamily="34" charset="0"/>
              </a:rPr>
              <a:t> by the explosion welding method developed at Russian Federal Nuclear Research Center (VNIIEF, </a:t>
            </a:r>
            <a:r>
              <a:rPr lang="en-US" sz="1200" dirty="0" err="1">
                <a:latin typeface="Arial" panose="020B0604020202020204" pitchFamily="34" charset="0"/>
                <a:ea typeface="Calibri" panose="020F0502020204030204" pitchFamily="34" charset="0"/>
              </a:rPr>
              <a:t>Sarov</a:t>
            </a:r>
            <a:r>
              <a:rPr lang="en-US" sz="1200" dirty="0">
                <a:latin typeface="Arial" panose="020B0604020202020204" pitchFamily="34" charset="0"/>
                <a:ea typeface="Calibri" panose="020F0502020204030204" pitchFamily="34" charset="0"/>
              </a:rPr>
              <a:t>). In 2010 well known Institute PWI (Kiev, Ukraine) joined to collaboration, and in 2011 the firsts prototypes </a:t>
            </a:r>
            <a:r>
              <a:rPr lang="en-US" sz="1200" dirty="0" err="1">
                <a:latin typeface="Arial" panose="020B0604020202020204" pitchFamily="34" charset="0"/>
                <a:ea typeface="Calibri" panose="020F0502020204030204" pitchFamily="34" charset="0"/>
              </a:rPr>
              <a:t>Nb</a:t>
            </a:r>
            <a:r>
              <a:rPr lang="en-US" sz="1200" dirty="0">
                <a:latin typeface="Arial" panose="020B0604020202020204" pitchFamily="34" charset="0"/>
                <a:ea typeface="Calibri" panose="020F0502020204030204" pitchFamily="34" charset="0"/>
              </a:rPr>
              <a:t> + SS transition elements were made for replacing titanium with stainless in </a:t>
            </a:r>
            <a:r>
              <a:rPr lang="en-US" sz="1200" dirty="0" err="1">
                <a:latin typeface="Arial" panose="020B0604020202020204" pitchFamily="34" charset="0"/>
                <a:ea typeface="Calibri" panose="020F0502020204030204" pitchFamily="34" charset="0"/>
              </a:rPr>
              <a:t>cryomodule</a:t>
            </a:r>
            <a:r>
              <a:rPr lang="en-US" sz="1200" dirty="0">
                <a:latin typeface="Arial" panose="020B0604020202020204" pitchFamily="34" charset="0"/>
                <a:ea typeface="Calibri" panose="020F0502020204030204" pitchFamily="34" charset="0"/>
              </a:rPr>
              <a:t> vessel for significant reducing of the </a:t>
            </a:r>
            <a:r>
              <a:rPr lang="en-US" sz="1200" dirty="0" err="1">
                <a:latin typeface="Arial" panose="020B0604020202020204" pitchFamily="34" charset="0"/>
                <a:ea typeface="Calibri" panose="020F0502020204030204" pitchFamily="34" charset="0"/>
              </a:rPr>
              <a:t>cryomodule</a:t>
            </a:r>
            <a:r>
              <a:rPr lang="en-US" sz="1200" dirty="0">
                <a:latin typeface="Arial" panose="020B0604020202020204" pitchFamily="34" charset="0"/>
                <a:ea typeface="Calibri" panose="020F0502020204030204" pitchFamily="34" charset="0"/>
              </a:rPr>
              <a:t> price.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316416" y="6356350"/>
            <a:ext cx="370384" cy="385018"/>
          </a:xfrm>
        </p:spPr>
        <p:txBody>
          <a:bodyPr/>
          <a:lstStyle/>
          <a:p>
            <a:fld id="{4EED94CE-8335-46F7-9792-18FE2A61BFB8}" type="slidenum">
              <a:rPr lang="ru-RU" b="1" smtClean="0"/>
              <a:t>10</a:t>
            </a:fld>
            <a:endParaRPr lang="ru-RU" b="1" dirty="0"/>
          </a:p>
        </p:txBody>
      </p:sp>
      <p:sp>
        <p:nvSpPr>
          <p:cNvPr id="4" name="Прямоугольник 3"/>
          <p:cNvSpPr/>
          <p:nvPr/>
        </p:nvSpPr>
        <p:spPr>
          <a:xfrm>
            <a:off x="395536" y="4593147"/>
            <a:ext cx="8352928" cy="1067472"/>
          </a:xfrm>
          <a:prstGeom prst="rect">
            <a:avLst/>
          </a:prstGeom>
        </p:spPr>
        <p:txBody>
          <a:bodyPr wrap="square">
            <a:spAutoFit/>
          </a:bodyPr>
          <a:lstStyle/>
          <a:p>
            <a:r>
              <a:rPr lang="en-US" sz="1200" dirty="0">
                <a:latin typeface="Arial" panose="020B0604020202020204" pitchFamily="34" charset="0"/>
                <a:ea typeface="Calibri" panose="020F0502020204030204" pitchFamily="34" charset="0"/>
              </a:rPr>
              <a:t> 3. </a:t>
            </a:r>
            <a:r>
              <a:rPr lang="en-US" sz="1200" dirty="0">
                <a:latin typeface="Arial" panose="020B0604020202020204" pitchFamily="34" charset="0"/>
                <a:ea typeface="Calibri" panose="020F0502020204030204" pitchFamily="34" charset="0"/>
                <a:cs typeface="Arial" panose="020B0604020202020204" pitchFamily="34" charset="0"/>
              </a:rPr>
              <a:t>Thermal cycling with liquid Nitrogen (77K) and liquid helium (4.2K) was performed at the INFN Pisa and Genova, Italy.</a:t>
            </a:r>
          </a:p>
          <a:p>
            <a:pPr lvl="0">
              <a:lnSpc>
                <a:spcPct val="107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The test results were positive: helium leak measurements performed in Pisa after the thermal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cyclings</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of two adapters in liquid nitrogen</a:t>
            </a:r>
            <a:r>
              <a:rPr lang="ru-RU" sz="1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and helium revealed no leaks at a background leak rate of 0.4·10</a:t>
            </a:r>
            <a:r>
              <a:rPr lang="en-US" sz="12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-10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atm·cc</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/s.</a:t>
            </a:r>
            <a:endParaRPr lang="ru-RU"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As resume the experiment  tests of junction of different ingredients with different thermal linear expansion in one assembly  shown steady strong and  tight connection at several varying extreme temperature conditions.</a:t>
            </a:r>
          </a:p>
        </p:txBody>
      </p:sp>
      <p:sp>
        <p:nvSpPr>
          <p:cNvPr id="6" name="Прямоугольник 5"/>
          <p:cNvSpPr/>
          <p:nvPr/>
        </p:nvSpPr>
        <p:spPr>
          <a:xfrm>
            <a:off x="251520" y="6414239"/>
            <a:ext cx="1709936" cy="461665"/>
          </a:xfrm>
          <a:prstGeom prst="rect">
            <a:avLst/>
          </a:prstGeom>
        </p:spPr>
        <p:txBody>
          <a:bodyPr wrap="square">
            <a:spAutoFit/>
          </a:bodyPr>
          <a:lstStyle/>
          <a:p>
            <a:pPr lvl="0"/>
            <a:r>
              <a:rPr lang="en-US" sz="800" dirty="0">
                <a:solidFill>
                  <a:prstClr val="black">
                    <a:lumMod val="50000"/>
                    <a:lumOff val="50000"/>
                  </a:prstClr>
                </a:solidFill>
                <a:latin typeface="Baskerville Old Face" panose="02020602080505020303" pitchFamily="18" charset="0"/>
                <a:hlinkClick r:id="rId2"/>
              </a:rPr>
              <a:t>Sabirov B, JINR</a:t>
            </a:r>
          </a:p>
          <a:p>
            <a:pPr lvl="0"/>
            <a:r>
              <a:rPr lang="en-US" sz="800" dirty="0">
                <a:solidFill>
                  <a:prstClr val="black">
                    <a:lumMod val="50000"/>
                    <a:lumOff val="50000"/>
                  </a:prstClr>
                </a:solidFill>
                <a:latin typeface="Baskerville Old Face" panose="02020602080505020303" pitchFamily="18" charset="0"/>
                <a:hlinkClick r:id="rId2"/>
              </a:rPr>
              <a:t>New Trends in High-Energy Physics</a:t>
            </a:r>
            <a:endParaRPr lang="en-US" sz="800" dirty="0">
              <a:solidFill>
                <a:prstClr val="black">
                  <a:lumMod val="50000"/>
                  <a:lumOff val="50000"/>
                </a:prstClr>
              </a:solidFill>
              <a:latin typeface="Baskerville Old Face" panose="02020602080505020303" pitchFamily="18" charset="0"/>
            </a:endParaRPr>
          </a:p>
          <a:p>
            <a:pPr lvl="0"/>
            <a:r>
              <a:rPr lang="en-US" sz="800" b="1" dirty="0">
                <a:solidFill>
                  <a:prstClr val="black">
                    <a:lumMod val="50000"/>
                    <a:lumOff val="50000"/>
                  </a:prstClr>
                </a:solidFill>
                <a:latin typeface="Baskerville Old Face" panose="02020602080505020303" pitchFamily="18" charset="0"/>
              </a:rPr>
              <a:t>2-8 October 2016, Montenegro</a:t>
            </a:r>
          </a:p>
        </p:txBody>
      </p:sp>
      <p:sp>
        <p:nvSpPr>
          <p:cNvPr id="8" name="Прямоугольник 7"/>
          <p:cNvSpPr/>
          <p:nvPr/>
        </p:nvSpPr>
        <p:spPr>
          <a:xfrm>
            <a:off x="436360" y="3770845"/>
            <a:ext cx="8424936" cy="1015663"/>
          </a:xfrm>
          <a:prstGeom prst="rect">
            <a:avLst/>
          </a:prstGeom>
        </p:spPr>
        <p:txBody>
          <a:bodyPr wrap="square">
            <a:spAutoFit/>
          </a:bodyPr>
          <a:lstStyle/>
          <a:p>
            <a:pPr lvl="0"/>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2. The samples were broken along steel–titan interface, which is typical of this pair of metals. The breaking strength was 375 MPa. </a:t>
            </a:r>
            <a:endParaRPr lang="ru-RU"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r>
              <a:rPr lang="en-US" sz="1200" dirty="0">
                <a:solidFill>
                  <a:srgbClr val="FF0000"/>
                </a:solidFill>
                <a:latin typeface="Arial" panose="020B0604020202020204" pitchFamily="34" charset="0"/>
                <a:ea typeface="Calibri" panose="020F0502020204030204" pitchFamily="34" charset="0"/>
              </a:rPr>
              <a:t>The samples were subjected to </a:t>
            </a:r>
            <a:r>
              <a:rPr lang="en-US" sz="1200" dirty="0" err="1">
                <a:solidFill>
                  <a:srgbClr val="FF0000"/>
                </a:solidFill>
                <a:latin typeface="Arial" panose="020B0604020202020204" pitchFamily="34" charset="0"/>
                <a:ea typeface="Calibri" panose="020F0502020204030204" pitchFamily="34" charset="0"/>
              </a:rPr>
              <a:t>crusial</a:t>
            </a:r>
            <a:r>
              <a:rPr lang="en-US" sz="1200" dirty="0">
                <a:solidFill>
                  <a:srgbClr val="FF0000"/>
                </a:solidFill>
                <a:latin typeface="Arial" panose="020B0604020202020204" pitchFamily="34" charset="0"/>
                <a:ea typeface="Calibri" panose="020F0502020204030204" pitchFamily="34" charset="0"/>
              </a:rPr>
              <a:t> tests with imitation of their installing to the working position. To this end, niobium rings were electron beam welded to both ends of the niobium pipes</a:t>
            </a:r>
            <a:endParaRPr lang="ru-RU" sz="1200" dirty="0">
              <a:solidFill>
                <a:prstClr val="black"/>
              </a:solidFill>
              <a:latin typeface="Arial" panose="020B0604020202020204" pitchFamily="34" charset="0"/>
              <a:cs typeface="Arial" panose="020B0604020202020204" pitchFamily="34" charset="0"/>
            </a:endParaRPr>
          </a:p>
          <a:p>
            <a:pPr lvl="0"/>
            <a:endParaRPr lang="ru-RU" sz="1200" dirty="0">
              <a:solidFill>
                <a:prstClr val="black"/>
              </a:solidFill>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3"/>
          <a:stretch>
            <a:fillRect/>
          </a:stretch>
        </p:blipFill>
        <p:spPr>
          <a:xfrm>
            <a:off x="4535534" y="1092694"/>
            <a:ext cx="3568196" cy="2406458"/>
          </a:xfrm>
          <a:prstGeom prst="rect">
            <a:avLst/>
          </a:prstGeom>
        </p:spPr>
      </p:pic>
      <p:sp>
        <p:nvSpPr>
          <p:cNvPr id="10" name="Прямоугольник 9"/>
          <p:cNvSpPr/>
          <p:nvPr/>
        </p:nvSpPr>
        <p:spPr>
          <a:xfrm>
            <a:off x="467544" y="1700808"/>
            <a:ext cx="4104456" cy="764825"/>
          </a:xfrm>
          <a:prstGeom prst="rect">
            <a:avLst/>
          </a:prstGeom>
        </p:spPr>
        <p:txBody>
          <a:bodyPr wrap="square">
            <a:spAutoFit/>
          </a:bodyPr>
          <a:lstStyle/>
          <a:p>
            <a:pPr lvl="0">
              <a:lnSpc>
                <a:spcPct val="115000"/>
              </a:lnSpc>
            </a:pPr>
            <a:r>
              <a:rPr lang="en-US"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1.The Vickers </a:t>
            </a:r>
            <a:r>
              <a:rPr lang="en-US" sz="12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microindentation</a:t>
            </a:r>
            <a:r>
              <a:rPr lang="en-US"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test was performed. </a:t>
            </a: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 results of measuring </a:t>
            </a:r>
            <a:r>
              <a:rPr lang="en-US" sz="12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microhardness</a:t>
            </a:r>
            <a:r>
              <a:rPr lang="en-US"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 load of 100 g are presented in Fig:</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611560" y="407748"/>
            <a:ext cx="7704856" cy="517065"/>
          </a:xfrm>
          <a:prstGeom prst="rect">
            <a:avLst/>
          </a:prstGeom>
        </p:spPr>
        <p:txBody>
          <a:bodyPr wrap="square">
            <a:spAutoFit/>
          </a:bodyPr>
          <a:lstStyle/>
          <a:p>
            <a:pPr lvl="0">
              <a:lnSpc>
                <a:spcPct val="115000"/>
              </a:lnSpc>
            </a:pPr>
            <a:r>
              <a:rPr lang="en-US" sz="2400" dirty="0">
                <a:solidFill>
                  <a:srgbClr val="0070C0"/>
                </a:solidFill>
                <a:latin typeface="Arial" panose="020B0604020202020204" pitchFamily="34" charset="0"/>
                <a:ea typeface="Calibri" panose="020F0502020204030204" pitchFamily="34" charset="0"/>
                <a:cs typeface="Arial" panose="020B0604020202020204" pitchFamily="34" charset="0"/>
              </a:rPr>
              <a:t>Manufactered samples exposed subsequent treatment: </a:t>
            </a:r>
            <a:endParaRPr lang="ru-RU" sz="2400"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9439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172400" y="6348005"/>
            <a:ext cx="405408" cy="321355"/>
          </a:xfrm>
        </p:spPr>
        <p:txBody>
          <a:bodyPr/>
          <a:lstStyle/>
          <a:p>
            <a:fld id="{4EED94CE-8335-46F7-9792-18FE2A61BFB8}" type="slidenum">
              <a:rPr lang="ru-RU" smtClean="0"/>
              <a:t>11</a:t>
            </a:fld>
            <a:endParaRPr lang="ru-RU" dirty="0"/>
          </a:p>
        </p:txBody>
      </p:sp>
      <p:sp>
        <p:nvSpPr>
          <p:cNvPr id="3" name="Прямоугольник 2"/>
          <p:cNvSpPr/>
          <p:nvPr/>
        </p:nvSpPr>
        <p:spPr>
          <a:xfrm>
            <a:off x="3563888" y="548680"/>
            <a:ext cx="2238113" cy="461665"/>
          </a:xfrm>
          <a:prstGeom prst="rect">
            <a:avLst/>
          </a:prstGeom>
        </p:spPr>
        <p:txBody>
          <a:bodyPr wrap="none">
            <a:spAutoFit/>
          </a:bodyPr>
          <a:lstStyle/>
          <a:p>
            <a:pPr algn="ctr"/>
            <a:r>
              <a:rPr lang="en-US" sz="2400" b="1" dirty="0">
                <a:solidFill>
                  <a:schemeClr val="accent6">
                    <a:lumMod val="50000"/>
                  </a:schemeClr>
                </a:solidFill>
                <a:latin typeface="Arial" panose="020B0604020202020204" pitchFamily="34" charset="0"/>
                <a:ea typeface="Calibri" panose="020F0502020204030204" pitchFamily="34" charset="0"/>
              </a:rPr>
              <a:t>CONCLUSION</a:t>
            </a:r>
            <a:endParaRPr lang="ru-RU" sz="2400" b="1" dirty="0">
              <a:solidFill>
                <a:schemeClr val="accent6">
                  <a:lumMod val="50000"/>
                </a:schemeClr>
              </a:solidFill>
            </a:endParaRPr>
          </a:p>
        </p:txBody>
      </p:sp>
      <p:sp>
        <p:nvSpPr>
          <p:cNvPr id="4" name="Прямоугольник 3"/>
          <p:cNvSpPr/>
          <p:nvPr/>
        </p:nvSpPr>
        <p:spPr>
          <a:xfrm>
            <a:off x="470476" y="3217044"/>
            <a:ext cx="8494012" cy="1675780"/>
          </a:xfrm>
          <a:prstGeom prst="rect">
            <a:avLst/>
          </a:prstGeom>
        </p:spPr>
        <p:txBody>
          <a:bodyPr wrap="square">
            <a:spAutoFit/>
          </a:bodyPr>
          <a:lstStyle/>
          <a:p>
            <a:pPr lvl="0"/>
            <a:r>
              <a:rPr lang="ru-RU" sz="1400" u="sng"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1400" u="sng" dirty="0">
                <a:solidFill>
                  <a:srgbClr val="0070C0"/>
                </a:solidFill>
                <a:latin typeface="Arial" panose="020B0604020202020204" pitchFamily="34" charset="0"/>
                <a:ea typeface="Times New Roman" panose="02020603050405020304" pitchFamily="18" charset="0"/>
                <a:cs typeface="Arial" panose="020B0604020202020204" pitchFamily="34" charset="0"/>
              </a:rPr>
              <a:t>The use of</a:t>
            </a:r>
            <a:r>
              <a:rPr lang="ru-RU" sz="1400" u="sng" dirty="0">
                <a:solidFill>
                  <a:srgbClr val="0070C0"/>
                </a:solidFill>
                <a:latin typeface="Arial" panose="020B0604020202020204" pitchFamily="34" charset="0"/>
                <a:cs typeface="Arial" panose="020B0604020202020204" pitchFamily="34" charset="0"/>
              </a:rPr>
              <a:t> </a:t>
            </a:r>
            <a:r>
              <a:rPr lang="en-US" sz="1400" u="sng" dirty="0">
                <a:solidFill>
                  <a:srgbClr val="0070C0"/>
                </a:solidFill>
                <a:latin typeface="Arial" panose="020B0604020202020204" pitchFamily="34" charset="0"/>
                <a:ea typeface="Calibri" panose="020F0502020204030204" pitchFamily="34" charset="0"/>
                <a:cs typeface="Arial" panose="020B0604020202020204" pitchFamily="34" charset="0"/>
              </a:rPr>
              <a:t>stated above</a:t>
            </a:r>
            <a:r>
              <a:rPr lang="ru-RU" sz="1400" u="sng"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1400" u="sng" dirty="0">
                <a:solidFill>
                  <a:srgbClr val="0070C0"/>
                </a:solidFill>
                <a:latin typeface="Arial" panose="020B0604020202020204" pitchFamily="34" charset="0"/>
                <a:ea typeface="Calibri" panose="020F0502020204030204" pitchFamily="34" charset="0"/>
                <a:cs typeface="Arial" panose="020B0604020202020204" pitchFamily="34" charset="0"/>
              </a:rPr>
              <a:t>manufacturing technology</a:t>
            </a:r>
            <a:r>
              <a:rPr lang="ru-RU" sz="1400" u="sng"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1400" u="sng" dirty="0">
                <a:solidFill>
                  <a:srgbClr val="0070C0"/>
                </a:solidFill>
                <a:latin typeface="Arial" panose="020B0604020202020204" pitchFamily="34" charset="0"/>
                <a:ea typeface="Calibri" panose="020F0502020204030204" pitchFamily="34" charset="0"/>
                <a:cs typeface="Arial" panose="020B0604020202020204" pitchFamily="34" charset="0"/>
              </a:rPr>
              <a:t>is rather simple for mass-production and  appreciably reduces the </a:t>
            </a:r>
            <a:r>
              <a:rPr lang="en-US" sz="1400" dirty="0">
                <a:solidFill>
                  <a:srgbClr val="0070C0"/>
                </a:solidFill>
                <a:latin typeface="Arial" panose="020B0604020202020204" pitchFamily="34" charset="0"/>
                <a:ea typeface="Calibri" panose="020F0502020204030204" pitchFamily="34" charset="0"/>
                <a:cs typeface="Arial" panose="020B0604020202020204" pitchFamily="34" charset="0"/>
              </a:rPr>
              <a:t>cost of accelerator.</a:t>
            </a:r>
            <a:endParaRPr lang="ru-RU" sz="14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400" dirty="0">
                <a:solidFill>
                  <a:srgbClr val="0070C0"/>
                </a:solidFill>
                <a:latin typeface="Arial" panose="020B0604020202020204" pitchFamily="34" charset="0"/>
                <a:ea typeface="Calibri" panose="020F0502020204030204" pitchFamily="34" charset="0"/>
                <a:cs typeface="Arial" panose="020B0604020202020204" pitchFamily="34" charset="0"/>
              </a:rPr>
              <a:t>As resume the experiment  tests of junction of different ingredients with different thermal linear expansion in one assembly  shown steady strong and  tight connection at several varying extreme temperature conditions. Investigations have shown that explosion welding allows unique bimetallic/</a:t>
            </a:r>
            <a:r>
              <a:rPr lang="en-US" sz="1400" dirty="0" err="1">
                <a:solidFill>
                  <a:srgbClr val="0070C0"/>
                </a:solidFill>
                <a:latin typeface="Arial" panose="020B0604020202020204" pitchFamily="34" charset="0"/>
                <a:ea typeface="Calibri" panose="020F0502020204030204" pitchFamily="34" charset="0"/>
                <a:cs typeface="Arial" panose="020B0604020202020204" pitchFamily="34" charset="0"/>
              </a:rPr>
              <a:t>trimetallic</a:t>
            </a:r>
            <a:r>
              <a:rPr lang="en-US" sz="1400" dirty="0">
                <a:solidFill>
                  <a:srgbClr val="0070C0"/>
                </a:solidFill>
                <a:latin typeface="Arial" panose="020B0604020202020204" pitchFamily="34" charset="0"/>
                <a:ea typeface="Calibri" panose="020F0502020204030204" pitchFamily="34" charset="0"/>
                <a:cs typeface="Arial" panose="020B0604020202020204" pitchFamily="34" charset="0"/>
              </a:rPr>
              <a:t> components to be made for cryogenic units of   accelerators, for research equipment and for civil engineering tasks.</a:t>
            </a:r>
            <a:endParaRPr lang="ru-RU" sz="1400"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5" name="Прямоугольник 4"/>
          <p:cNvSpPr/>
          <p:nvPr/>
        </p:nvSpPr>
        <p:spPr>
          <a:xfrm>
            <a:off x="486976" y="908720"/>
            <a:ext cx="8477512" cy="2308324"/>
          </a:xfrm>
          <a:prstGeom prst="rect">
            <a:avLst/>
          </a:prstGeom>
        </p:spPr>
        <p:txBody>
          <a:bodyPr wrap="square">
            <a:spAutoFit/>
          </a:bodyPr>
          <a:lstStyle/>
          <a:p>
            <a:pPr indent="449580">
              <a:lnSpc>
                <a:spcPct val="150000"/>
              </a:lnSpc>
              <a:spcAft>
                <a:spcPts val="0"/>
              </a:spcAft>
            </a:pP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New bimetallic compositions (</a:t>
            </a:r>
            <a:r>
              <a:rPr lang="en-US" sz="1600" dirty="0" err="1">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Ti</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 + SS; </a:t>
            </a:r>
            <a:r>
              <a:rPr lang="en-US" sz="1600" dirty="0" err="1">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Nb</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 + SS) and </a:t>
            </a:r>
            <a:r>
              <a:rPr lang="en-US" sz="1600" dirty="0" err="1">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trimetallic</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 compositions (SS+ </a:t>
            </a:r>
            <a:r>
              <a:rPr lang="en-US" sz="1600" dirty="0" err="1">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Ti</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 +</a:t>
            </a:r>
            <a:r>
              <a:rPr lang="en-US" sz="1600" dirty="0" err="1">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Nb</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  produced by the unique explosion welding method open up possibilities of developing new-generation accelerator </a:t>
            </a:r>
            <a:r>
              <a:rPr lang="en-US" sz="1600" dirty="0" err="1">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cryomodules</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   So the authors sum up the results obtained over the </a:t>
            </a:r>
            <a:r>
              <a:rPr lang="ru-RU"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decade</a:t>
            </a:r>
            <a:r>
              <a:rPr lang="ru-RU"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from 2006 to 2016 by the international collaboration of JINR(</a:t>
            </a:r>
            <a:r>
              <a:rPr lang="en-US" sz="1600" dirty="0" err="1">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Dubna,Russia</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 INFN(Pisa/Genova, Italy)                     VNIIEF(</a:t>
            </a:r>
            <a:r>
              <a:rPr lang="en-US" sz="1600" dirty="0" err="1">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Sarov,Russia</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 FNAL(</a:t>
            </a:r>
            <a:r>
              <a:rPr lang="en-US" sz="1600" dirty="0" err="1">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Batavia,USA</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 and PWI(</a:t>
            </a:r>
            <a:r>
              <a:rPr lang="en-US" sz="1600" dirty="0" err="1">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Kiev,Ukraine</a:t>
            </a:r>
            <a:r>
              <a:rPr lang="en-US" sz="16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 </a:t>
            </a:r>
            <a:endParaRPr lang="ru-R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23528" y="6093297"/>
            <a:ext cx="1728192" cy="461665"/>
          </a:xfrm>
          <a:prstGeom prst="rect">
            <a:avLst/>
          </a:prstGeom>
        </p:spPr>
        <p:txBody>
          <a:bodyPr wrap="square">
            <a:spAutoFit/>
          </a:bodyPr>
          <a:lstStyle/>
          <a:p>
            <a:pPr lvl="0"/>
            <a:r>
              <a:rPr lang="en-US" sz="800" dirty="0">
                <a:solidFill>
                  <a:prstClr val="black">
                    <a:lumMod val="50000"/>
                    <a:lumOff val="50000"/>
                  </a:prstClr>
                </a:solidFill>
                <a:latin typeface="Baskerville Old Face" panose="02020602080505020303" pitchFamily="18" charset="0"/>
                <a:hlinkClick r:id="rId2"/>
              </a:rPr>
              <a:t>Sabirov B, JINR  </a:t>
            </a:r>
          </a:p>
          <a:p>
            <a:pPr lvl="0"/>
            <a:r>
              <a:rPr lang="en-US" sz="800" dirty="0">
                <a:solidFill>
                  <a:prstClr val="black">
                    <a:lumMod val="50000"/>
                    <a:lumOff val="50000"/>
                  </a:prstClr>
                </a:solidFill>
                <a:latin typeface="Baskerville Old Face" panose="02020602080505020303" pitchFamily="18" charset="0"/>
                <a:hlinkClick r:id="rId2"/>
              </a:rPr>
              <a:t> New Trends in High-Energy Physics</a:t>
            </a:r>
            <a:endParaRPr lang="en-US" sz="800" dirty="0">
              <a:solidFill>
                <a:prstClr val="black">
                  <a:lumMod val="50000"/>
                  <a:lumOff val="50000"/>
                </a:prstClr>
              </a:solidFill>
              <a:latin typeface="Baskerville Old Face" panose="02020602080505020303" pitchFamily="18" charset="0"/>
            </a:endParaRPr>
          </a:p>
          <a:p>
            <a:pPr lvl="0"/>
            <a:r>
              <a:rPr lang="en-US" sz="800" b="1" dirty="0">
                <a:solidFill>
                  <a:prstClr val="black">
                    <a:lumMod val="50000"/>
                    <a:lumOff val="50000"/>
                  </a:prstClr>
                </a:solidFill>
                <a:latin typeface="Baskerville Old Face" panose="02020602080505020303" pitchFamily="18" charset="0"/>
              </a:rPr>
              <a:t>2-8 October 2016, Montenegro</a:t>
            </a:r>
          </a:p>
        </p:txBody>
      </p:sp>
    </p:spTree>
    <p:extLst>
      <p:ext uri="{BB962C8B-B14F-4D97-AF65-F5344CB8AC3E}">
        <p14:creationId xmlns:p14="http://schemas.microsoft.com/office/powerpoint/2010/main" val="112818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EED94CE-8335-46F7-9792-18FE2A61BFB8}" type="slidenum">
              <a:rPr lang="ru-RU" smtClean="0"/>
              <a:t>12</a:t>
            </a:fld>
            <a:endParaRPr lang="ru-RU"/>
          </a:p>
        </p:txBody>
      </p:sp>
      <p:sp>
        <p:nvSpPr>
          <p:cNvPr id="3" name="Прямоугольник 2"/>
          <p:cNvSpPr/>
          <p:nvPr/>
        </p:nvSpPr>
        <p:spPr>
          <a:xfrm>
            <a:off x="395536" y="2564904"/>
            <a:ext cx="7848872" cy="707886"/>
          </a:xfrm>
          <a:prstGeom prst="rect">
            <a:avLst/>
          </a:prstGeom>
        </p:spPr>
        <p:txBody>
          <a:bodyPr wrap="square">
            <a:spAutoFit/>
          </a:bodyPr>
          <a:lstStyle/>
          <a:p>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THANKS for YOUR ATTENTION!</a:t>
            </a:r>
            <a:endParaRPr lang="ru-RU" sz="4000" dirty="0">
              <a:solidFill>
                <a:srgbClr val="FF0000"/>
              </a:solidFill>
            </a:endParaRPr>
          </a:p>
        </p:txBody>
      </p:sp>
    </p:spTree>
    <p:extLst>
      <p:ext uri="{BB962C8B-B14F-4D97-AF65-F5344CB8AC3E}">
        <p14:creationId xmlns:p14="http://schemas.microsoft.com/office/powerpoint/2010/main" val="649330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88424" y="6093296"/>
            <a:ext cx="288862" cy="338554"/>
          </a:xfrm>
          <a:prstGeom prst="rect">
            <a:avLst/>
          </a:prstGeom>
        </p:spPr>
        <p:txBody>
          <a:bodyPr wrap="none">
            <a:spAutoFit/>
          </a:bodyPr>
          <a:lstStyle/>
          <a:p>
            <a:r>
              <a:rPr lang="en-US" sz="1600" dirty="0">
                <a:ea typeface="Calibri"/>
                <a:cs typeface="Times New Roman"/>
              </a:rPr>
              <a:t>2</a:t>
            </a:r>
            <a:endParaRPr lang="ru-RU" sz="1600" dirty="0"/>
          </a:p>
        </p:txBody>
      </p:sp>
      <p:sp>
        <p:nvSpPr>
          <p:cNvPr id="9" name="Прямоугольник 8"/>
          <p:cNvSpPr/>
          <p:nvPr/>
        </p:nvSpPr>
        <p:spPr>
          <a:xfrm>
            <a:off x="1117797" y="4640337"/>
            <a:ext cx="7920880" cy="1061829"/>
          </a:xfrm>
          <a:prstGeom prst="rect">
            <a:avLst/>
          </a:prstGeom>
        </p:spPr>
        <p:txBody>
          <a:bodyPr wrap="square">
            <a:spAutoFit/>
          </a:bodyPr>
          <a:lstStyle/>
          <a:p>
            <a:pPr marL="13970" marR="22860" indent="233045">
              <a:lnSpc>
                <a:spcPct val="150000"/>
              </a:lnSpc>
              <a:spcBef>
                <a:spcPts val="505"/>
              </a:spcBef>
              <a:spcAft>
                <a:spcPts val="0"/>
              </a:spcAft>
            </a:pPr>
            <a:r>
              <a:rPr lang="en-US" sz="1400" dirty="0">
                <a:latin typeface="Arial"/>
                <a:ea typeface="Times New Roman"/>
                <a:cs typeface="Times New Roman"/>
              </a:rPr>
              <a:t>At the first stage the collider is supposed to accelerate electron–positron beams to the energy of 0.5 </a:t>
            </a:r>
            <a:r>
              <a:rPr lang="en-US" sz="1400" dirty="0" err="1">
                <a:latin typeface="Arial"/>
                <a:ea typeface="Times New Roman"/>
                <a:cs typeface="Times New Roman"/>
              </a:rPr>
              <a:t>TeV</a:t>
            </a:r>
            <a:r>
              <a:rPr lang="en-US" sz="1400" dirty="0">
                <a:latin typeface="Arial"/>
                <a:ea typeface="Times New Roman"/>
                <a:cs typeface="Times New Roman"/>
              </a:rPr>
              <a:t>; the total length of the accelerating sections is about 31 km if gradient of Niobium cavity is 31.5 MV/m.  </a:t>
            </a:r>
            <a:endParaRPr lang="ru-RU" sz="1400" dirty="0">
              <a:ea typeface="Times New Roman"/>
              <a:cs typeface="Times New Roman"/>
            </a:endParaRPr>
          </a:p>
        </p:txBody>
      </p:sp>
      <p:pic>
        <p:nvPicPr>
          <p:cNvPr id="2" name="Рисунок 1"/>
          <p:cNvPicPr>
            <a:picLocks noChangeAspect="1"/>
          </p:cNvPicPr>
          <p:nvPr/>
        </p:nvPicPr>
        <p:blipFill>
          <a:blip r:embed="rId2"/>
          <a:stretch>
            <a:fillRect/>
          </a:stretch>
        </p:blipFill>
        <p:spPr>
          <a:xfrm>
            <a:off x="1131143" y="116631"/>
            <a:ext cx="7466153" cy="4118725"/>
          </a:xfrm>
          <a:prstGeom prst="rect">
            <a:avLst/>
          </a:prstGeom>
        </p:spPr>
      </p:pic>
      <p:sp>
        <p:nvSpPr>
          <p:cNvPr id="6" name="Прямоугольник 5"/>
          <p:cNvSpPr/>
          <p:nvPr/>
        </p:nvSpPr>
        <p:spPr>
          <a:xfrm>
            <a:off x="179512" y="6382306"/>
            <a:ext cx="1705533" cy="461665"/>
          </a:xfrm>
          <a:prstGeom prst="rect">
            <a:avLst/>
          </a:prstGeom>
        </p:spPr>
        <p:txBody>
          <a:bodyPr wrap="square">
            <a:spAutoFit/>
          </a:bodyPr>
          <a:lstStyle/>
          <a:p>
            <a:r>
              <a:rPr lang="en-US" sz="800" dirty="0">
                <a:solidFill>
                  <a:schemeClr val="tx1">
                    <a:lumMod val="50000"/>
                    <a:lumOff val="50000"/>
                  </a:schemeClr>
                </a:solidFill>
                <a:latin typeface="Baskerville Old Face" panose="02020602080505020303" pitchFamily="18" charset="0"/>
                <a:hlinkClick r:id="rId3"/>
              </a:rPr>
              <a:t>Sabirov B, JINR</a:t>
            </a:r>
          </a:p>
          <a:p>
            <a:r>
              <a:rPr lang="en-US" sz="800" dirty="0">
                <a:solidFill>
                  <a:schemeClr val="tx1">
                    <a:lumMod val="50000"/>
                    <a:lumOff val="50000"/>
                  </a:schemeClr>
                </a:solidFill>
                <a:latin typeface="Baskerville Old Face" panose="02020602080505020303" pitchFamily="18" charset="0"/>
                <a:hlinkClick r:id="rId3"/>
              </a:rPr>
              <a:t>New Trends in High-Energy Physics</a:t>
            </a:r>
            <a:endParaRPr lang="en-US" sz="800" dirty="0">
              <a:solidFill>
                <a:schemeClr val="tx1">
                  <a:lumMod val="50000"/>
                  <a:lumOff val="50000"/>
                </a:schemeClr>
              </a:solidFill>
              <a:latin typeface="Baskerville Old Face" panose="02020602080505020303" pitchFamily="18" charset="0"/>
            </a:endParaRPr>
          </a:p>
          <a:p>
            <a:r>
              <a:rPr lang="en-US" sz="800" b="1" dirty="0">
                <a:solidFill>
                  <a:schemeClr val="tx1">
                    <a:lumMod val="50000"/>
                    <a:lumOff val="50000"/>
                  </a:schemeClr>
                </a:solidFill>
                <a:latin typeface="Baskerville Old Face" panose="02020602080505020303" pitchFamily="18" charset="0"/>
              </a:rPr>
              <a:t>2-8 October 2016, Montenegro</a:t>
            </a:r>
          </a:p>
        </p:txBody>
      </p:sp>
    </p:spTree>
    <p:extLst>
      <p:ext uri="{BB962C8B-B14F-4D97-AF65-F5344CB8AC3E}">
        <p14:creationId xmlns:p14="http://schemas.microsoft.com/office/powerpoint/2010/main" val="179540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Безымян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4447545" cy="340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5220072" y="1124744"/>
            <a:ext cx="3723530" cy="3970318"/>
          </a:xfrm>
          <a:prstGeom prst="rect">
            <a:avLst/>
          </a:prstGeom>
        </p:spPr>
        <p:txBody>
          <a:bodyPr wrap="square">
            <a:spAutoFit/>
          </a:bodyPr>
          <a:lstStyle/>
          <a:p>
            <a:r>
              <a:rPr lang="en-US" b="1" dirty="0">
                <a:solidFill>
                  <a:srgbClr val="0070C0"/>
                </a:solidFill>
              </a:rPr>
              <a:t>The first stage   task was to make a bimetallic transition from the helium supply pipe of stainless steel (SS) to the </a:t>
            </a:r>
            <a:r>
              <a:rPr lang="en-US" b="1" dirty="0" err="1">
                <a:solidFill>
                  <a:srgbClr val="0070C0"/>
                </a:solidFill>
              </a:rPr>
              <a:t>cryomodule</a:t>
            </a:r>
            <a:r>
              <a:rPr lang="en-US" b="1" dirty="0">
                <a:solidFill>
                  <a:srgbClr val="0070C0"/>
                </a:solidFill>
              </a:rPr>
              <a:t> shell of titanium. This would appreciably lower the cost of the accelerator. It was a nontrivial problem: Ti and stainless steel cannot be welded by conventional welding techniques.  </a:t>
            </a:r>
          </a:p>
          <a:p>
            <a:endParaRPr lang="en-US" b="1" dirty="0">
              <a:solidFill>
                <a:srgbClr val="0070C0"/>
              </a:solidFill>
            </a:endParaRPr>
          </a:p>
          <a:p>
            <a:r>
              <a:rPr lang="en-US" b="1" dirty="0">
                <a:solidFill>
                  <a:schemeClr val="accent2"/>
                </a:solidFill>
              </a:rPr>
              <a:t>Colleagues from KEK (Japan) made some attempts to join </a:t>
            </a:r>
            <a:r>
              <a:rPr lang="en-US" b="1" dirty="0" err="1">
                <a:solidFill>
                  <a:schemeClr val="accent2"/>
                </a:solidFill>
              </a:rPr>
              <a:t>Ti</a:t>
            </a:r>
            <a:r>
              <a:rPr lang="en-US" b="1" dirty="0">
                <a:solidFill>
                  <a:schemeClr val="accent2"/>
                </a:solidFill>
              </a:rPr>
              <a:t> tubes with Stainless  Steel using nontraditional  methods:</a:t>
            </a:r>
          </a:p>
        </p:txBody>
      </p:sp>
      <p:sp>
        <p:nvSpPr>
          <p:cNvPr id="4" name="Rectangle 1"/>
          <p:cNvSpPr>
            <a:spLocks noChangeArrowheads="1"/>
          </p:cNvSpPr>
          <p:nvPr/>
        </p:nvSpPr>
        <p:spPr bwMode="auto">
          <a:xfrm>
            <a:off x="251520" y="5944924"/>
            <a:ext cx="8289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12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B.Sabirov</a:t>
            </a:r>
            <a:r>
              <a:rPr kumimoji="0" lang="en-US"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 Production of Bimetallic Transition Tube Elements for the ILC </a:t>
            </a:r>
            <a:r>
              <a:rPr kumimoji="0" lang="en-US" sz="12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Cryomodule</a:t>
            </a:r>
            <a:r>
              <a:rPr kumimoji="0" lang="en-US"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in JINR News, p.19, April 2008, </a:t>
            </a:r>
            <a:r>
              <a:rPr kumimoji="0" lang="en-US"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Dubna</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Russia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Прямоугольник 4"/>
          <p:cNvSpPr/>
          <p:nvPr/>
        </p:nvSpPr>
        <p:spPr>
          <a:xfrm>
            <a:off x="8655570" y="6237312"/>
            <a:ext cx="288032" cy="338554"/>
          </a:xfrm>
          <a:prstGeom prst="rect">
            <a:avLst/>
          </a:prstGeom>
        </p:spPr>
        <p:txBody>
          <a:bodyPr wrap="square">
            <a:spAutoFit/>
          </a:bodyPr>
          <a:lstStyle/>
          <a:p>
            <a:r>
              <a:rPr lang="en-US" sz="1600" dirty="0">
                <a:cs typeface="Times New Roman"/>
              </a:rPr>
              <a:t>3</a:t>
            </a:r>
            <a:endParaRPr lang="ru-RU" sz="1600" dirty="0"/>
          </a:p>
        </p:txBody>
      </p:sp>
      <p:sp>
        <p:nvSpPr>
          <p:cNvPr id="2" name="Прямоугольник 1"/>
          <p:cNvSpPr/>
          <p:nvPr/>
        </p:nvSpPr>
        <p:spPr>
          <a:xfrm>
            <a:off x="107504" y="6525344"/>
            <a:ext cx="1728192" cy="461666"/>
          </a:xfrm>
          <a:prstGeom prst="rect">
            <a:avLst/>
          </a:prstGeom>
        </p:spPr>
        <p:txBody>
          <a:bodyPr wrap="square">
            <a:spAutoFit/>
          </a:bodyPr>
          <a:lstStyle/>
          <a:p>
            <a:r>
              <a:rPr lang="en-US" sz="800" dirty="0">
                <a:solidFill>
                  <a:schemeClr val="tx1">
                    <a:lumMod val="50000"/>
                    <a:lumOff val="50000"/>
                  </a:schemeClr>
                </a:solidFill>
                <a:latin typeface="Baskerville Old Face" panose="02020602080505020303" pitchFamily="18" charset="0"/>
                <a:hlinkClick r:id="rId3"/>
              </a:rPr>
              <a:t>Sabirov B, JINR</a:t>
            </a:r>
          </a:p>
          <a:p>
            <a:r>
              <a:rPr lang="en-US" sz="800" dirty="0">
                <a:solidFill>
                  <a:schemeClr val="tx1">
                    <a:lumMod val="50000"/>
                    <a:lumOff val="50000"/>
                  </a:schemeClr>
                </a:solidFill>
                <a:latin typeface="Baskerville Old Face" panose="02020602080505020303" pitchFamily="18" charset="0"/>
                <a:hlinkClick r:id="rId3"/>
              </a:rPr>
              <a:t>New Trends in High-Energy Physics</a:t>
            </a:r>
            <a:endParaRPr lang="en-US" sz="800" dirty="0">
              <a:solidFill>
                <a:schemeClr val="tx1">
                  <a:lumMod val="50000"/>
                  <a:lumOff val="50000"/>
                </a:schemeClr>
              </a:solidFill>
              <a:latin typeface="Baskerville Old Face" panose="02020602080505020303" pitchFamily="18" charset="0"/>
            </a:endParaRPr>
          </a:p>
          <a:p>
            <a:r>
              <a:rPr lang="en-US" sz="800" b="1" dirty="0">
                <a:solidFill>
                  <a:schemeClr val="tx1">
                    <a:lumMod val="50000"/>
                    <a:lumOff val="50000"/>
                  </a:schemeClr>
                </a:solidFill>
                <a:latin typeface="Baskerville Old Face" panose="02020602080505020303" pitchFamily="18" charset="0"/>
              </a:rPr>
              <a:t>2-8 October 2016, Montenegro</a:t>
            </a:r>
          </a:p>
        </p:txBody>
      </p:sp>
      <p:sp>
        <p:nvSpPr>
          <p:cNvPr id="6" name="Прямоугольник 5"/>
          <p:cNvSpPr/>
          <p:nvPr/>
        </p:nvSpPr>
        <p:spPr>
          <a:xfrm>
            <a:off x="467544" y="191225"/>
            <a:ext cx="8424936" cy="507831"/>
          </a:xfrm>
          <a:prstGeom prst="rect">
            <a:avLst/>
          </a:prstGeom>
        </p:spPr>
        <p:txBody>
          <a:bodyPr wrap="square">
            <a:spAutoFit/>
          </a:bodyPr>
          <a:lstStyle/>
          <a:p>
            <a:pPr indent="450215" algn="just">
              <a:lnSpc>
                <a:spcPct val="150000"/>
              </a:lnSpc>
              <a:spcAft>
                <a:spcPts val="0"/>
              </a:spcAft>
            </a:pPr>
            <a:r>
              <a:rPr lang="en-US" sz="20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Development of cylinder-shaped </a:t>
            </a:r>
            <a:r>
              <a:rPr lang="en-US" sz="2000" b="1"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Ti</a:t>
            </a:r>
            <a:r>
              <a:rPr lang="en-US" sz="20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 SS transition elements.</a:t>
            </a:r>
            <a:r>
              <a:rPr lang="en-US" sz="20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endParaRPr lang="ru-RU" sz="20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034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460432" y="6356351"/>
            <a:ext cx="226368" cy="313010"/>
          </a:xfrm>
        </p:spPr>
        <p:txBody>
          <a:bodyPr/>
          <a:lstStyle/>
          <a:p>
            <a:fld id="{4EED94CE-8335-46F7-9792-18FE2A61BFB8}" type="slidenum">
              <a:rPr lang="ru-RU" b="1" smtClean="0">
                <a:latin typeface="Arial Black" panose="020B0A04020102020204" pitchFamily="34" charset="0"/>
                <a:cs typeface="Arial" panose="020B0604020202020204" pitchFamily="34" charset="0"/>
              </a:rPr>
              <a:t>4</a:t>
            </a:fld>
            <a:endParaRPr lang="ru-RU" b="1" dirty="0">
              <a:latin typeface="Arial Black" panose="020B0A04020102020204" pitchFamily="34" charset="0"/>
              <a:cs typeface="Arial" panose="020B0604020202020204" pitchFamily="34" charset="0"/>
            </a:endParaRPr>
          </a:p>
        </p:txBody>
      </p:sp>
      <p:sp>
        <p:nvSpPr>
          <p:cNvPr id="3" name="Прямоугольник 2"/>
          <p:cNvSpPr/>
          <p:nvPr/>
        </p:nvSpPr>
        <p:spPr>
          <a:xfrm>
            <a:off x="395536" y="332656"/>
            <a:ext cx="8496944" cy="5041380"/>
          </a:xfrm>
          <a:prstGeom prst="rect">
            <a:avLst/>
          </a:prstGeom>
        </p:spPr>
        <p:txBody>
          <a:bodyPr wrap="square">
            <a:spAutoFit/>
          </a:bodyPr>
          <a:lstStyle/>
          <a:p>
            <a:pPr lvl="0" fontAlgn="base">
              <a:spcBef>
                <a:spcPct val="20000"/>
              </a:spcBef>
              <a:spcAft>
                <a:spcPct val="0"/>
              </a:spcAft>
            </a:pPr>
            <a:r>
              <a:rPr kumimoji="1" lang="en-US" altLang="ja-JP" sz="2000" kern="0" dirty="0">
                <a:solidFill>
                  <a:srgbClr val="0205FB"/>
                </a:solidFill>
                <a:latin typeface="Times"/>
                <a:ea typeface="Osaka"/>
              </a:rPr>
              <a:t>                               </a:t>
            </a:r>
            <a:r>
              <a:rPr kumimoji="1" lang="en-US" altLang="ja-JP" sz="5400" kern="0" dirty="0">
                <a:solidFill>
                  <a:schemeClr val="accent4"/>
                </a:solidFill>
                <a:latin typeface="Script MT Bold" panose="03040602040607080904" pitchFamily="66" charset="0"/>
                <a:ea typeface="Osaka"/>
              </a:rPr>
              <a:t>KEK Experience</a:t>
            </a:r>
            <a:r>
              <a:rPr kumimoji="1" lang="en-US" altLang="ja-JP" sz="2000" kern="0" dirty="0">
                <a:solidFill>
                  <a:schemeClr val="accent4"/>
                </a:solidFill>
                <a:latin typeface="Script MT Bold" panose="03040602040607080904" pitchFamily="66" charset="0"/>
                <a:ea typeface="Osaka"/>
              </a:rPr>
              <a:t> </a:t>
            </a:r>
          </a:p>
          <a:p>
            <a:pPr lvl="0" fontAlgn="base">
              <a:spcBef>
                <a:spcPct val="20000"/>
              </a:spcBef>
              <a:spcAft>
                <a:spcPct val="0"/>
              </a:spcAft>
            </a:pPr>
            <a:endParaRPr kumimoji="1" lang="en-US" altLang="ja-JP" sz="1100" kern="0" dirty="0">
              <a:solidFill>
                <a:schemeClr val="accent4"/>
              </a:solidFill>
              <a:latin typeface="Script MT Bold" panose="03040602040607080904" pitchFamily="66" charset="0"/>
              <a:ea typeface="Osaka"/>
            </a:endParaRPr>
          </a:p>
          <a:p>
            <a:pPr lvl="0" fontAlgn="base">
              <a:spcBef>
                <a:spcPct val="20000"/>
              </a:spcBef>
              <a:spcAft>
                <a:spcPct val="0"/>
              </a:spcAft>
            </a:pPr>
            <a:r>
              <a:rPr kumimoji="1" lang="en-US" altLang="ja-JP" sz="2000" kern="0" dirty="0">
                <a:solidFill>
                  <a:srgbClr val="0205FB"/>
                </a:solidFill>
                <a:latin typeface="Times"/>
                <a:ea typeface="Osaka"/>
              </a:rPr>
              <a:t>    •    Joining by HIP (Hot </a:t>
            </a:r>
            <a:r>
              <a:rPr kumimoji="1" lang="en-US" altLang="ja-JP" sz="2000" kern="0" dirty="0" err="1">
                <a:solidFill>
                  <a:srgbClr val="0205FB"/>
                </a:solidFill>
                <a:latin typeface="Times"/>
                <a:ea typeface="Osaka"/>
              </a:rPr>
              <a:t>Isostatic</a:t>
            </a:r>
            <a:r>
              <a:rPr kumimoji="1" lang="en-US" altLang="ja-JP" sz="2000" kern="0" dirty="0">
                <a:solidFill>
                  <a:srgbClr val="0205FB"/>
                </a:solidFill>
                <a:latin typeface="Times"/>
                <a:ea typeface="Osaka"/>
              </a:rPr>
              <a:t> Pressing)</a:t>
            </a:r>
            <a:endParaRPr kumimoji="1" lang="en-US" altLang="ja-JP" sz="1600" kern="0" dirty="0">
              <a:solidFill>
                <a:srgbClr val="000000"/>
              </a:solidFill>
              <a:latin typeface="Times"/>
              <a:ea typeface="Osaka"/>
            </a:endParaRPr>
          </a:p>
          <a:p>
            <a:pPr marL="742950" lvl="1" indent="-285750" fontAlgn="base">
              <a:spcBef>
                <a:spcPct val="20000"/>
              </a:spcBef>
              <a:spcAft>
                <a:spcPct val="0"/>
              </a:spcAft>
              <a:buFontTx/>
              <a:buChar char="–"/>
            </a:pPr>
            <a:r>
              <a:rPr kumimoji="1" lang="en-US" altLang="ja-JP" kern="0" dirty="0">
                <a:solidFill>
                  <a:srgbClr val="000000"/>
                </a:solidFill>
                <a:latin typeface="Times"/>
                <a:ea typeface="Osaka"/>
              </a:rPr>
              <a:t>Important concern : diffusion of Fe, Cr and Ni into Ti</a:t>
            </a:r>
          </a:p>
          <a:p>
            <a:pPr marL="1143000" lvl="2" indent="-228600" fontAlgn="base">
              <a:spcBef>
                <a:spcPct val="20000"/>
              </a:spcBef>
              <a:spcAft>
                <a:spcPct val="0"/>
              </a:spcAft>
            </a:pPr>
            <a:r>
              <a:rPr kumimoji="1" lang="en-US" altLang="ja-JP" kern="0" dirty="0">
                <a:solidFill>
                  <a:srgbClr val="000000"/>
                </a:solidFill>
                <a:latin typeface="Times"/>
                <a:ea typeface="Osaka"/>
              </a:rPr>
              <a:t>                              --&gt; </a:t>
            </a:r>
            <a:r>
              <a:rPr kumimoji="1" lang="en-US" altLang="ja-JP" b="1" kern="0" dirty="0">
                <a:solidFill>
                  <a:srgbClr val="FF0000"/>
                </a:solidFill>
                <a:latin typeface="Times"/>
                <a:ea typeface="Osaka"/>
              </a:rPr>
              <a:t>degradation of strength at low temperature</a:t>
            </a:r>
            <a:endParaRPr kumimoji="1" lang="en-US" altLang="ja-JP" sz="1400" b="1" kern="0" dirty="0">
              <a:solidFill>
                <a:srgbClr val="FF0000"/>
              </a:solidFill>
              <a:latin typeface="Times"/>
              <a:ea typeface="Osaka"/>
            </a:endParaRPr>
          </a:p>
          <a:p>
            <a:pPr marL="742950" lvl="1" indent="-285750" fontAlgn="base">
              <a:spcBef>
                <a:spcPct val="20000"/>
              </a:spcBef>
              <a:spcAft>
                <a:spcPct val="0"/>
              </a:spcAft>
              <a:buFontTx/>
              <a:buChar char="–"/>
            </a:pPr>
            <a:r>
              <a:rPr kumimoji="1" lang="en-US" altLang="ja-JP" kern="0" dirty="0">
                <a:solidFill>
                  <a:srgbClr val="000000"/>
                </a:solidFill>
                <a:latin typeface="Times"/>
                <a:ea typeface="Osaka"/>
              </a:rPr>
              <a:t>Manufacturing samples with the insert materials</a:t>
            </a:r>
            <a:endParaRPr kumimoji="1" lang="en-US" altLang="ja-JP" sz="1600" kern="0" dirty="0">
              <a:solidFill>
                <a:srgbClr val="000000"/>
              </a:solidFill>
              <a:latin typeface="Times"/>
              <a:ea typeface="Osaka"/>
            </a:endParaRPr>
          </a:p>
          <a:p>
            <a:pPr marL="1143000" lvl="2" indent="-228600" fontAlgn="base">
              <a:spcBef>
                <a:spcPct val="20000"/>
              </a:spcBef>
              <a:spcAft>
                <a:spcPct val="0"/>
              </a:spcAft>
              <a:buFont typeface="Wingdings" pitchFamily="2" charset="2"/>
              <a:buChar char="Ø"/>
            </a:pPr>
            <a:r>
              <a:rPr kumimoji="1" lang="en-US" altLang="ja-JP" sz="1600" kern="0" dirty="0">
                <a:solidFill>
                  <a:srgbClr val="000000"/>
                </a:solidFill>
                <a:latin typeface="Times"/>
                <a:ea typeface="Osaka"/>
              </a:rPr>
              <a:t>The following tests  performed.</a:t>
            </a:r>
            <a:endParaRPr kumimoji="1" lang="en-US" altLang="ja-JP" sz="1200" kern="0" dirty="0">
              <a:solidFill>
                <a:srgbClr val="000000"/>
              </a:solidFill>
              <a:latin typeface="Times"/>
              <a:ea typeface="Osaka"/>
            </a:endParaRPr>
          </a:p>
          <a:p>
            <a:pPr marL="1600200" lvl="3" indent="-228600" fontAlgn="base">
              <a:spcBef>
                <a:spcPct val="20000"/>
              </a:spcBef>
              <a:spcAft>
                <a:spcPct val="0"/>
              </a:spcAft>
              <a:buFont typeface="Wingdings" pitchFamily="2" charset="2"/>
              <a:buChar char="q"/>
            </a:pPr>
            <a:r>
              <a:rPr kumimoji="1" lang="en-US" altLang="ja-JP" sz="1400" kern="0" dirty="0">
                <a:solidFill>
                  <a:srgbClr val="000000"/>
                </a:solidFill>
                <a:latin typeface="Times"/>
                <a:ea typeface="Osaka"/>
              </a:rPr>
              <a:t>Tensile tests at room temperature and liquid nitrogen temperature.</a:t>
            </a:r>
          </a:p>
          <a:p>
            <a:pPr marL="1600200" lvl="3" indent="-228600" fontAlgn="base">
              <a:spcBef>
                <a:spcPct val="20000"/>
              </a:spcBef>
              <a:spcAft>
                <a:spcPct val="0"/>
              </a:spcAft>
              <a:buFont typeface="Wingdings" pitchFamily="2" charset="2"/>
              <a:buChar char="q"/>
            </a:pPr>
            <a:r>
              <a:rPr kumimoji="1" lang="en-US" altLang="ja-JP" sz="1400" kern="0" dirty="0" err="1">
                <a:solidFill>
                  <a:srgbClr val="000000"/>
                </a:solidFill>
                <a:latin typeface="Times"/>
                <a:ea typeface="Osaka"/>
              </a:rPr>
              <a:t>Charpy</a:t>
            </a:r>
            <a:r>
              <a:rPr kumimoji="1" lang="en-US" altLang="ja-JP" sz="1400" kern="0" dirty="0">
                <a:solidFill>
                  <a:srgbClr val="000000"/>
                </a:solidFill>
                <a:latin typeface="Times"/>
                <a:ea typeface="Osaka"/>
              </a:rPr>
              <a:t> V-notch impact tests at room temperature and liquid nitrogen temperature.</a:t>
            </a:r>
          </a:p>
          <a:p>
            <a:pPr marL="1600200" lvl="3" indent="-228600" fontAlgn="base">
              <a:spcBef>
                <a:spcPct val="20000"/>
              </a:spcBef>
              <a:spcAft>
                <a:spcPct val="0"/>
              </a:spcAft>
              <a:buFont typeface="Wingdings" pitchFamily="2" charset="2"/>
              <a:buChar char="q"/>
            </a:pPr>
            <a:r>
              <a:rPr kumimoji="1" lang="en-US" altLang="ja-JP" sz="1400" kern="0" dirty="0">
                <a:solidFill>
                  <a:srgbClr val="000000"/>
                </a:solidFill>
                <a:latin typeface="Times"/>
                <a:ea typeface="Osaka"/>
              </a:rPr>
              <a:t>Helium leak tests at 2 K.</a:t>
            </a:r>
          </a:p>
          <a:p>
            <a:pPr marL="1600200" lvl="3" indent="-228600" fontAlgn="base">
              <a:spcBef>
                <a:spcPct val="20000"/>
              </a:spcBef>
              <a:spcAft>
                <a:spcPct val="0"/>
              </a:spcAft>
              <a:buFont typeface="Wingdings" pitchFamily="2" charset="2"/>
              <a:buChar char="q"/>
            </a:pPr>
            <a:endParaRPr kumimoji="1" lang="en-US" altLang="ja-JP" sz="1400" kern="0" dirty="0">
              <a:solidFill>
                <a:srgbClr val="000000"/>
              </a:solidFill>
              <a:latin typeface="Times"/>
              <a:ea typeface="Osaka"/>
            </a:endParaRPr>
          </a:p>
          <a:p>
            <a:pPr marL="1600200" lvl="3" indent="-228600" fontAlgn="base">
              <a:spcBef>
                <a:spcPct val="20000"/>
              </a:spcBef>
              <a:spcAft>
                <a:spcPct val="0"/>
              </a:spcAft>
              <a:buFont typeface="Wingdings" pitchFamily="2" charset="2"/>
              <a:buChar char="q"/>
            </a:pPr>
            <a:endParaRPr kumimoji="1" lang="en-US" altLang="ja-JP" sz="1400" kern="0" dirty="0">
              <a:solidFill>
                <a:srgbClr val="000000"/>
              </a:solidFill>
              <a:latin typeface="Times"/>
              <a:ea typeface="Osaka"/>
            </a:endParaRPr>
          </a:p>
          <a:p>
            <a:pPr marL="1600200" lvl="3" indent="-228600" fontAlgn="base">
              <a:spcBef>
                <a:spcPct val="20000"/>
              </a:spcBef>
              <a:spcAft>
                <a:spcPct val="0"/>
              </a:spcAft>
              <a:buFont typeface="Wingdings" pitchFamily="2" charset="2"/>
              <a:buChar char="q"/>
            </a:pPr>
            <a:endParaRPr kumimoji="1" lang="en-US" altLang="ja-JP" sz="1400" kern="0" dirty="0">
              <a:solidFill>
                <a:srgbClr val="000000"/>
              </a:solidFill>
              <a:latin typeface="Times"/>
              <a:ea typeface="Osaka"/>
            </a:endParaRPr>
          </a:p>
          <a:p>
            <a:pPr marL="1600200" lvl="3" indent="-228600" fontAlgn="base">
              <a:spcBef>
                <a:spcPct val="20000"/>
              </a:spcBef>
              <a:spcAft>
                <a:spcPct val="0"/>
              </a:spcAft>
              <a:buFont typeface="Wingdings" pitchFamily="2" charset="2"/>
              <a:buChar char="q"/>
            </a:pPr>
            <a:endParaRPr kumimoji="1" lang="en-US" altLang="ja-JP" sz="1400" kern="0" dirty="0">
              <a:solidFill>
                <a:srgbClr val="000000"/>
              </a:solidFill>
              <a:latin typeface="Times"/>
              <a:ea typeface="Osaka"/>
            </a:endParaRPr>
          </a:p>
          <a:p>
            <a:pPr marL="1600200" lvl="3" indent="-228600" fontAlgn="base">
              <a:spcBef>
                <a:spcPct val="20000"/>
              </a:spcBef>
              <a:spcAft>
                <a:spcPct val="0"/>
              </a:spcAft>
              <a:buFont typeface="Wingdings" pitchFamily="2" charset="2"/>
              <a:buChar char="q"/>
            </a:pPr>
            <a:endParaRPr kumimoji="1" lang="en-US" altLang="ja-JP" sz="1400" kern="0" dirty="0">
              <a:solidFill>
                <a:srgbClr val="000000"/>
              </a:solidFill>
              <a:latin typeface="Times"/>
              <a:ea typeface="Osaka"/>
            </a:endParaRPr>
          </a:p>
          <a:p>
            <a:pPr marL="1600200" lvl="3" indent="-228600" fontAlgn="base">
              <a:spcBef>
                <a:spcPct val="20000"/>
              </a:spcBef>
              <a:spcAft>
                <a:spcPct val="0"/>
              </a:spcAft>
              <a:buFont typeface="Wingdings" pitchFamily="2" charset="2"/>
              <a:buChar char="q"/>
            </a:pPr>
            <a:endParaRPr kumimoji="1" lang="en-US" altLang="ja-JP" sz="1000" kern="0" dirty="0">
              <a:solidFill>
                <a:srgbClr val="000000"/>
              </a:solidFill>
              <a:latin typeface="Times"/>
              <a:ea typeface="Osaka"/>
            </a:endParaRPr>
          </a:p>
        </p:txBody>
      </p:sp>
      <p:sp>
        <p:nvSpPr>
          <p:cNvPr id="4" name="Прямоугольник 3"/>
          <p:cNvSpPr/>
          <p:nvPr/>
        </p:nvSpPr>
        <p:spPr>
          <a:xfrm>
            <a:off x="668490" y="3789040"/>
            <a:ext cx="8280920" cy="2062103"/>
          </a:xfrm>
          <a:prstGeom prst="rect">
            <a:avLst/>
          </a:prstGeom>
        </p:spPr>
        <p:txBody>
          <a:bodyPr wrap="square">
            <a:spAutoFit/>
          </a:bodyPr>
          <a:lstStyle/>
          <a:p>
            <a:pPr marL="342900" lvl="0" indent="-342900" fontAlgn="base">
              <a:spcBef>
                <a:spcPct val="20000"/>
              </a:spcBef>
              <a:spcAft>
                <a:spcPct val="0"/>
              </a:spcAft>
              <a:buFontTx/>
              <a:buChar char="•"/>
            </a:pPr>
            <a:endParaRPr kumimoji="1" lang="en-US" altLang="ja-JP" sz="2000" dirty="0">
              <a:solidFill>
                <a:srgbClr val="0205FB"/>
              </a:solidFill>
              <a:latin typeface="Times" charset="0"/>
              <a:ea typeface="Osaka" charset="-128"/>
            </a:endParaRPr>
          </a:p>
          <a:p>
            <a:pPr marL="342900" lvl="0" indent="-342900" fontAlgn="base">
              <a:spcBef>
                <a:spcPct val="20000"/>
              </a:spcBef>
              <a:spcAft>
                <a:spcPct val="0"/>
              </a:spcAft>
              <a:buFontTx/>
              <a:buChar char="•"/>
            </a:pPr>
            <a:r>
              <a:rPr kumimoji="1" lang="en-US" altLang="ja-JP" sz="2000" dirty="0">
                <a:solidFill>
                  <a:srgbClr val="0205FB"/>
                </a:solidFill>
                <a:latin typeface="Times" charset="0"/>
                <a:ea typeface="Osaka" charset="-128"/>
              </a:rPr>
              <a:t>Friction pressure welding</a:t>
            </a:r>
            <a:endParaRPr kumimoji="1" lang="en-US" altLang="ja-JP" sz="1600" dirty="0">
              <a:solidFill>
                <a:srgbClr val="000000"/>
              </a:solidFill>
              <a:latin typeface="Times" charset="0"/>
              <a:ea typeface="Osaka" charset="-128"/>
            </a:endParaRPr>
          </a:p>
          <a:p>
            <a:pPr marL="742950" lvl="1" indent="-285750" fontAlgn="base">
              <a:spcBef>
                <a:spcPct val="20000"/>
              </a:spcBef>
              <a:spcAft>
                <a:spcPct val="0"/>
              </a:spcAft>
              <a:buFontTx/>
              <a:buChar char="–"/>
            </a:pPr>
            <a:r>
              <a:rPr kumimoji="1" lang="en-US" altLang="ja-JP" dirty="0">
                <a:solidFill>
                  <a:srgbClr val="000000"/>
                </a:solidFill>
                <a:latin typeface="Times" charset="0"/>
                <a:ea typeface="Osaka" charset="-128"/>
              </a:rPr>
              <a:t>Diffusion rates of Fe, Cr and Ni into </a:t>
            </a:r>
            <a:r>
              <a:rPr kumimoji="1" lang="en-US" altLang="ja-JP" dirty="0" err="1">
                <a:solidFill>
                  <a:srgbClr val="000000"/>
                </a:solidFill>
                <a:latin typeface="Times" charset="0"/>
                <a:ea typeface="Osaka" charset="-128"/>
              </a:rPr>
              <a:t>Ti</a:t>
            </a:r>
            <a:r>
              <a:rPr kumimoji="1" lang="en-US" altLang="ja-JP" dirty="0">
                <a:solidFill>
                  <a:srgbClr val="000000"/>
                </a:solidFill>
                <a:latin typeface="Times" charset="0"/>
                <a:ea typeface="Osaka" charset="-128"/>
              </a:rPr>
              <a:t> are less than the rates by HIP.</a:t>
            </a:r>
          </a:p>
          <a:p>
            <a:pPr marL="1143000" lvl="2" indent="-228600" fontAlgn="base">
              <a:spcBef>
                <a:spcPct val="20000"/>
              </a:spcBef>
              <a:spcAft>
                <a:spcPct val="0"/>
              </a:spcAft>
              <a:buFont typeface="Wingdings" pitchFamily="2" charset="2"/>
              <a:buChar char="Ø"/>
            </a:pPr>
            <a:r>
              <a:rPr kumimoji="1" lang="en-US" altLang="ja-JP" sz="1600" dirty="0">
                <a:solidFill>
                  <a:srgbClr val="000000"/>
                </a:solidFill>
                <a:latin typeface="Times" charset="0"/>
                <a:ea typeface="Osaka" charset="-128"/>
              </a:rPr>
              <a:t>Need to measure the strength of the joint.</a:t>
            </a:r>
            <a:endParaRPr kumimoji="1" lang="en-US" altLang="ja-JP" sz="1400" dirty="0">
              <a:solidFill>
                <a:srgbClr val="000000"/>
              </a:solidFill>
              <a:latin typeface="Times" charset="0"/>
              <a:ea typeface="Osaka" charset="-128"/>
            </a:endParaRPr>
          </a:p>
          <a:p>
            <a:pPr marL="742950" lvl="1" indent="-285750" fontAlgn="base">
              <a:spcBef>
                <a:spcPct val="20000"/>
              </a:spcBef>
              <a:spcAft>
                <a:spcPct val="0"/>
              </a:spcAft>
              <a:buFontTx/>
              <a:buChar char="–"/>
            </a:pPr>
            <a:r>
              <a:rPr kumimoji="1" lang="en-US" altLang="ja-JP" dirty="0">
                <a:solidFill>
                  <a:srgbClr val="000000"/>
                </a:solidFill>
                <a:latin typeface="Times" charset="0"/>
                <a:ea typeface="Osaka" charset="-128"/>
              </a:rPr>
              <a:t>The manufacturing method of the samples is under investigation.</a:t>
            </a:r>
          </a:p>
          <a:p>
            <a:pPr lvl="1" fontAlgn="base">
              <a:spcBef>
                <a:spcPct val="20000"/>
              </a:spcBef>
              <a:spcAft>
                <a:spcPct val="0"/>
              </a:spcAft>
            </a:pPr>
            <a:r>
              <a:rPr kumimoji="1" lang="en-US" altLang="ja-JP" b="1" kern="0" dirty="0">
                <a:latin typeface="Times"/>
                <a:ea typeface="Osaka"/>
              </a:rPr>
              <a:t>–&gt;&gt;</a:t>
            </a:r>
            <a:r>
              <a:rPr kumimoji="1" lang="en-US" altLang="ja-JP" b="1" kern="0" dirty="0">
                <a:solidFill>
                  <a:srgbClr val="FF0000"/>
                </a:solidFill>
                <a:latin typeface="Times"/>
                <a:ea typeface="Osaka"/>
              </a:rPr>
              <a:t> degradation of strength at low temperature</a:t>
            </a:r>
            <a:endParaRPr kumimoji="1" lang="en-US" altLang="ja-JP" dirty="0">
              <a:solidFill>
                <a:srgbClr val="000000"/>
              </a:solidFill>
              <a:latin typeface="Times" charset="0"/>
              <a:ea typeface="Osaka" charset="-128"/>
            </a:endParaRPr>
          </a:p>
        </p:txBody>
      </p:sp>
      <p:sp>
        <p:nvSpPr>
          <p:cNvPr id="5" name="Прямоугольник 4"/>
          <p:cNvSpPr/>
          <p:nvPr/>
        </p:nvSpPr>
        <p:spPr>
          <a:xfrm>
            <a:off x="323528" y="6356351"/>
            <a:ext cx="1853952" cy="461665"/>
          </a:xfrm>
          <a:prstGeom prst="rect">
            <a:avLst/>
          </a:prstGeom>
        </p:spPr>
        <p:txBody>
          <a:bodyPr wrap="square">
            <a:spAutoFit/>
          </a:bodyPr>
          <a:lstStyle/>
          <a:p>
            <a:pPr lvl="0"/>
            <a:r>
              <a:rPr lang="en-US" sz="800" dirty="0">
                <a:solidFill>
                  <a:prstClr val="black">
                    <a:lumMod val="50000"/>
                    <a:lumOff val="50000"/>
                  </a:prstClr>
                </a:solidFill>
                <a:latin typeface="Baskerville Old Face" panose="02020602080505020303" pitchFamily="18" charset="0"/>
                <a:hlinkClick r:id="rId2"/>
              </a:rPr>
              <a:t>Sabirov B, JINR</a:t>
            </a:r>
          </a:p>
          <a:p>
            <a:pPr lvl="0"/>
            <a:r>
              <a:rPr lang="en-US" sz="800" dirty="0">
                <a:solidFill>
                  <a:prstClr val="black">
                    <a:lumMod val="50000"/>
                    <a:lumOff val="50000"/>
                  </a:prstClr>
                </a:solidFill>
                <a:latin typeface="Baskerville Old Face" panose="02020602080505020303" pitchFamily="18" charset="0"/>
                <a:hlinkClick r:id="rId2"/>
              </a:rPr>
              <a:t>New Trends in High-Energy Physics</a:t>
            </a:r>
            <a:endParaRPr lang="en-US" sz="800" dirty="0">
              <a:solidFill>
                <a:prstClr val="black">
                  <a:lumMod val="50000"/>
                  <a:lumOff val="50000"/>
                </a:prstClr>
              </a:solidFill>
              <a:latin typeface="Baskerville Old Face" panose="02020602080505020303" pitchFamily="18" charset="0"/>
            </a:endParaRPr>
          </a:p>
          <a:p>
            <a:pPr lvl="0"/>
            <a:r>
              <a:rPr lang="en-US" sz="800" b="1" dirty="0">
                <a:solidFill>
                  <a:prstClr val="black">
                    <a:lumMod val="50000"/>
                    <a:lumOff val="50000"/>
                  </a:prstClr>
                </a:solidFill>
                <a:latin typeface="Baskerville Old Face" panose="02020602080505020303" pitchFamily="18" charset="0"/>
              </a:rPr>
              <a:t>2-8 October 2016, Montenegro</a:t>
            </a:r>
          </a:p>
        </p:txBody>
      </p:sp>
    </p:spTree>
    <p:extLst>
      <p:ext uri="{BB962C8B-B14F-4D97-AF65-F5344CB8AC3E}">
        <p14:creationId xmlns:p14="http://schemas.microsoft.com/office/powerpoint/2010/main" val="26151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6678" y="1114331"/>
            <a:ext cx="4104457" cy="1200329"/>
          </a:xfrm>
          <a:prstGeom prst="rect">
            <a:avLst/>
          </a:prstGeom>
        </p:spPr>
        <p:txBody>
          <a:bodyPr wrap="square">
            <a:spAutoFit/>
          </a:bodyPr>
          <a:lstStyle/>
          <a:p>
            <a:r>
              <a:rPr lang="en-US" b="1" dirty="0">
                <a:solidFill>
                  <a:schemeClr val="accent1"/>
                </a:solidFill>
              </a:rPr>
              <a:t>As starting of technological research to produce bimetallic  billets of tube type parallel circuit for explosion welding was used.</a:t>
            </a:r>
            <a:endParaRPr lang="ru-RU" b="1" dirty="0">
              <a:solidFill>
                <a:schemeClr val="accent1"/>
              </a:solidFill>
            </a:endParaRPr>
          </a:p>
        </p:txBody>
      </p:sp>
      <p:sp>
        <p:nvSpPr>
          <p:cNvPr id="6" name="Прямоугольник 5"/>
          <p:cNvSpPr/>
          <p:nvPr/>
        </p:nvSpPr>
        <p:spPr>
          <a:xfrm>
            <a:off x="8695496" y="6519445"/>
            <a:ext cx="288032" cy="338554"/>
          </a:xfrm>
          <a:prstGeom prst="rect">
            <a:avLst/>
          </a:prstGeom>
        </p:spPr>
        <p:txBody>
          <a:bodyPr wrap="square">
            <a:spAutoFit/>
          </a:bodyPr>
          <a:lstStyle/>
          <a:p>
            <a:r>
              <a:rPr lang="en-US" sz="1600" dirty="0">
                <a:cs typeface="Times New Roman"/>
              </a:rPr>
              <a:t>5</a:t>
            </a:r>
            <a:endParaRPr lang="ru-RU" sz="1600" dirty="0"/>
          </a:p>
        </p:txBody>
      </p:sp>
      <p:sp>
        <p:nvSpPr>
          <p:cNvPr id="2" name="Прямоугольник 1"/>
          <p:cNvSpPr/>
          <p:nvPr/>
        </p:nvSpPr>
        <p:spPr>
          <a:xfrm>
            <a:off x="4519032" y="142544"/>
            <a:ext cx="4464496" cy="2923877"/>
          </a:xfrm>
          <a:prstGeom prst="rect">
            <a:avLst/>
          </a:prstGeom>
        </p:spPr>
        <p:txBody>
          <a:bodyPr wrap="square">
            <a:spAutoFit/>
          </a:bodyPr>
          <a:lstStyle/>
          <a:p>
            <a:r>
              <a:rPr lang="en-US" sz="1400" dirty="0">
                <a:latin typeface="Arial" panose="020B0604020202020204" pitchFamily="34" charset="0"/>
                <a:ea typeface="Calibri" panose="020F0502020204030204" pitchFamily="34" charset="0"/>
              </a:rPr>
              <a:t>A batch </a:t>
            </a:r>
            <a:r>
              <a:rPr lang="en-US" sz="1400" dirty="0" err="1">
                <a:latin typeface="Arial" panose="020B0604020202020204" pitchFamily="34" charset="0"/>
                <a:ea typeface="Calibri" panose="020F0502020204030204" pitchFamily="34" charset="0"/>
              </a:rPr>
              <a:t>Ti</a:t>
            </a:r>
            <a:r>
              <a:rPr lang="en-US" sz="1400" dirty="0">
                <a:latin typeface="Arial" panose="020B0604020202020204" pitchFamily="34" charset="0"/>
                <a:ea typeface="Calibri" panose="020F0502020204030204" pitchFamily="34" charset="0"/>
              </a:rPr>
              <a:t> + SS transition elements of the materials complying with the </a:t>
            </a:r>
            <a:r>
              <a:rPr lang="en-US" sz="1400" dirty="0" err="1">
                <a:latin typeface="Arial" panose="020B0604020202020204" pitchFamily="34" charset="0"/>
                <a:ea typeface="Calibri" panose="020F0502020204030204" pitchFamily="34" charset="0"/>
              </a:rPr>
              <a:t>cryomodule</a:t>
            </a:r>
            <a:r>
              <a:rPr lang="en-US" sz="1400" dirty="0">
                <a:latin typeface="Arial" panose="020B0604020202020204" pitchFamily="34" charset="0"/>
                <a:ea typeface="Calibri" panose="020F0502020204030204" pitchFamily="34" charset="0"/>
              </a:rPr>
              <a:t> specification (316L stainless steel and G2 titanium) were made by the explosion welding method and tested under extreme conditions at INFN (Pisa, Italy) and FNAL (Batavia, </a:t>
            </a:r>
            <a:r>
              <a:rPr lang="en-US" sz="1400" dirty="0" err="1">
                <a:latin typeface="Arial" panose="020B0604020202020204" pitchFamily="34" charset="0"/>
                <a:ea typeface="Calibri" panose="020F0502020204030204" pitchFamily="34" charset="0"/>
              </a:rPr>
              <a:t>Unated</a:t>
            </a:r>
            <a:r>
              <a:rPr lang="en-US" sz="1400" dirty="0">
                <a:latin typeface="Arial" panose="020B0604020202020204" pitchFamily="34" charset="0"/>
                <a:ea typeface="Calibri" panose="020F0502020204030204" pitchFamily="34" charset="0"/>
              </a:rPr>
              <a:t> States): thermal cycling at the liquid nitrogen temperature (77 K) and liquid Helium temperature (2K), tests in vacuum and at the pressure of 6 </a:t>
            </a:r>
            <a:r>
              <a:rPr lang="en-US" sz="1400" dirty="0" err="1">
                <a:latin typeface="Arial" panose="020B0604020202020204" pitchFamily="34" charset="0"/>
                <a:ea typeface="Calibri" panose="020F0502020204030204" pitchFamily="34" charset="0"/>
              </a:rPr>
              <a:t>atm</a:t>
            </a:r>
            <a:r>
              <a:rPr lang="en-US" sz="1400" dirty="0">
                <a:latin typeface="Arial" panose="020B0604020202020204" pitchFamily="34" charset="0"/>
                <a:ea typeface="Calibri" panose="020F0502020204030204" pitchFamily="34" charset="0"/>
              </a:rPr>
              <a:t>, exposure to ultrasound at various temperatures and for various time. The results of the all tests are within the limits of  5·10</a:t>
            </a:r>
            <a:r>
              <a:rPr lang="en-US" sz="1400" baseline="30000" dirty="0">
                <a:latin typeface="Arial" panose="020B0604020202020204" pitchFamily="34" charset="0"/>
                <a:ea typeface="Calibri" panose="020F0502020204030204" pitchFamily="34" charset="0"/>
              </a:rPr>
              <a:t>-10</a:t>
            </a:r>
            <a:r>
              <a:rPr lang="en-US" sz="1400" dirty="0">
                <a:latin typeface="Arial" panose="020B0604020202020204" pitchFamily="34" charset="0"/>
                <a:ea typeface="Calibri" panose="020F0502020204030204" pitchFamily="34" charset="0"/>
              </a:rPr>
              <a:t> ÷ 2·10</a:t>
            </a:r>
            <a:r>
              <a:rPr lang="en-US" sz="1400" baseline="30000" dirty="0">
                <a:latin typeface="Arial" panose="020B0604020202020204" pitchFamily="34" charset="0"/>
                <a:ea typeface="Calibri" panose="020F0502020204030204" pitchFamily="34" charset="0"/>
              </a:rPr>
              <a:t>-11 </a:t>
            </a:r>
            <a:r>
              <a:rPr lang="en-US" sz="1400" dirty="0">
                <a:latin typeface="Arial" panose="020B0604020202020204" pitchFamily="34" charset="0"/>
                <a:ea typeface="Calibri" panose="020F0502020204030204" pitchFamily="34" charset="0"/>
              </a:rPr>
              <a:t>Pa·m</a:t>
            </a:r>
            <a:r>
              <a:rPr lang="en-US" sz="1400" baseline="30000" dirty="0">
                <a:latin typeface="Arial" panose="020B0604020202020204" pitchFamily="34" charset="0"/>
                <a:ea typeface="Calibri" panose="020F0502020204030204" pitchFamily="34" charset="0"/>
              </a:rPr>
              <a:t>3</a:t>
            </a:r>
            <a:r>
              <a:rPr lang="en-US" sz="1400" dirty="0">
                <a:latin typeface="Arial" panose="020B0604020202020204" pitchFamily="34" charset="0"/>
                <a:ea typeface="Calibri" panose="020F0502020204030204" pitchFamily="34" charset="0"/>
              </a:rPr>
              <a:t>/s. </a:t>
            </a:r>
            <a:r>
              <a:rPr lang="en-US" sz="1400" dirty="0" err="1">
                <a:latin typeface="Arial" panose="020B0604020202020204" pitchFamily="34" charset="0"/>
                <a:ea typeface="Calibri" panose="020F0502020204030204" pitchFamily="34" charset="0"/>
              </a:rPr>
              <a:t>Macroanalysis</a:t>
            </a:r>
            <a:r>
              <a:rPr lang="en-US" sz="1400" dirty="0">
                <a:latin typeface="Arial" panose="020B0604020202020204" pitchFamily="34" charset="0"/>
                <a:ea typeface="Calibri" panose="020F0502020204030204" pitchFamily="34" charset="0"/>
              </a:rPr>
              <a:t>, microanalysis and a shear test were also carried out. The shear strength was found to be ~250 MPa</a:t>
            </a:r>
            <a:r>
              <a:rPr lang="en-US" sz="1600" dirty="0">
                <a:latin typeface="Arial" panose="020B0604020202020204" pitchFamily="34" charset="0"/>
                <a:ea typeface="Calibri" panose="020F0502020204030204" pitchFamily="34" charset="0"/>
              </a:rPr>
              <a:t>.   </a:t>
            </a:r>
            <a:endParaRPr lang="ru-RU" sz="1600" dirty="0"/>
          </a:p>
        </p:txBody>
      </p:sp>
      <p:sp>
        <p:nvSpPr>
          <p:cNvPr id="9" name="Прямоугольник 8"/>
          <p:cNvSpPr/>
          <p:nvPr/>
        </p:nvSpPr>
        <p:spPr>
          <a:xfrm>
            <a:off x="89765" y="6457889"/>
            <a:ext cx="1781944" cy="461665"/>
          </a:xfrm>
          <a:prstGeom prst="rect">
            <a:avLst/>
          </a:prstGeom>
        </p:spPr>
        <p:txBody>
          <a:bodyPr wrap="square">
            <a:spAutoFit/>
          </a:bodyPr>
          <a:lstStyle/>
          <a:p>
            <a:pPr lvl="0"/>
            <a:r>
              <a:rPr lang="en-US" sz="800" dirty="0">
                <a:solidFill>
                  <a:prstClr val="black">
                    <a:lumMod val="50000"/>
                    <a:lumOff val="50000"/>
                  </a:prstClr>
                </a:solidFill>
                <a:latin typeface="Baskerville Old Face" panose="02020602080505020303" pitchFamily="18" charset="0"/>
                <a:hlinkClick r:id="rId2"/>
              </a:rPr>
              <a:t>Sabirov B, JINR</a:t>
            </a:r>
          </a:p>
          <a:p>
            <a:pPr lvl="0"/>
            <a:r>
              <a:rPr lang="en-US" sz="800" dirty="0">
                <a:solidFill>
                  <a:prstClr val="black">
                    <a:lumMod val="50000"/>
                    <a:lumOff val="50000"/>
                  </a:prstClr>
                </a:solidFill>
                <a:latin typeface="Baskerville Old Face" panose="02020602080505020303" pitchFamily="18" charset="0"/>
                <a:hlinkClick r:id="rId2"/>
              </a:rPr>
              <a:t>New Trends in High-Energy Physics</a:t>
            </a:r>
            <a:endParaRPr lang="en-US" sz="800" dirty="0">
              <a:solidFill>
                <a:prstClr val="black">
                  <a:lumMod val="50000"/>
                  <a:lumOff val="50000"/>
                </a:prstClr>
              </a:solidFill>
              <a:latin typeface="Baskerville Old Face" panose="02020602080505020303" pitchFamily="18" charset="0"/>
            </a:endParaRPr>
          </a:p>
          <a:p>
            <a:pPr lvl="0"/>
            <a:r>
              <a:rPr lang="en-US" sz="800" b="1" dirty="0">
                <a:solidFill>
                  <a:prstClr val="black">
                    <a:lumMod val="50000"/>
                    <a:lumOff val="50000"/>
                  </a:prstClr>
                </a:solidFill>
                <a:latin typeface="Baskerville Old Face" panose="02020602080505020303" pitchFamily="18" charset="0"/>
              </a:rPr>
              <a:t>2-8 October 2016, Montenegro</a:t>
            </a:r>
          </a:p>
        </p:txBody>
      </p:sp>
      <p:sp>
        <p:nvSpPr>
          <p:cNvPr id="11" name="Прямоугольник 10"/>
          <p:cNvSpPr/>
          <p:nvPr/>
        </p:nvSpPr>
        <p:spPr>
          <a:xfrm>
            <a:off x="89765" y="6018767"/>
            <a:ext cx="8583164" cy="461665"/>
          </a:xfrm>
          <a:prstGeom prst="rect">
            <a:avLst/>
          </a:prstGeom>
        </p:spPr>
        <p:txBody>
          <a:bodyPr wrap="square">
            <a:spAutoFit/>
          </a:bodyPr>
          <a:lstStyle/>
          <a:p>
            <a:r>
              <a:rPr lang="en-US" sz="1200" i="1" dirty="0">
                <a:solidFill>
                  <a:prstClr val="black"/>
                </a:solidFill>
                <a:latin typeface="Arial" pitchFamily="34" charset="0"/>
                <a:ea typeface="Times New Roman" pitchFamily="18" charset="0"/>
                <a:cs typeface="Times New Roman" pitchFamily="18" charset="0"/>
              </a:rPr>
              <a:t>I.Malkov et al., “Investigation of the Possibility of Production the Bimetallic Tube Transition Element by Explosion Welding for the </a:t>
            </a:r>
            <a:r>
              <a:rPr lang="en-US" sz="1200" i="1" dirty="0" err="1">
                <a:solidFill>
                  <a:prstClr val="black"/>
                </a:solidFill>
                <a:latin typeface="Arial" pitchFamily="34" charset="0"/>
                <a:ea typeface="Times New Roman" pitchFamily="18" charset="0"/>
                <a:cs typeface="Times New Roman" pitchFamily="18" charset="0"/>
              </a:rPr>
              <a:t>Cryomodule</a:t>
            </a:r>
            <a:r>
              <a:rPr lang="en-US" sz="1200" i="1" dirty="0">
                <a:solidFill>
                  <a:prstClr val="black"/>
                </a:solidFill>
                <a:latin typeface="Arial" pitchFamily="34" charset="0"/>
                <a:ea typeface="Times New Roman" pitchFamily="18" charset="0"/>
                <a:cs typeface="Times New Roman" pitchFamily="18" charset="0"/>
              </a:rPr>
              <a:t> of the International Linear Collider”</a:t>
            </a:r>
            <a:r>
              <a:rPr lang="en-US" sz="1200" dirty="0">
                <a:solidFill>
                  <a:prstClr val="black"/>
                </a:solidFill>
                <a:latin typeface="Arial" pitchFamily="34" charset="0"/>
                <a:ea typeface="Times New Roman" pitchFamily="18" charset="0"/>
                <a:cs typeface="Times New Roman" pitchFamily="18" charset="0"/>
              </a:rPr>
              <a:t>, JINR, E13-2008-109, </a:t>
            </a:r>
            <a:r>
              <a:rPr lang="en-US" sz="1200" dirty="0" err="1">
                <a:solidFill>
                  <a:prstClr val="black"/>
                </a:solidFill>
                <a:latin typeface="Arial" pitchFamily="34" charset="0"/>
                <a:ea typeface="Times New Roman" pitchFamily="18" charset="0"/>
                <a:cs typeface="Times New Roman" pitchFamily="18" charset="0"/>
              </a:rPr>
              <a:t>Dubna</a:t>
            </a:r>
            <a:r>
              <a:rPr lang="en-US" sz="1200" dirty="0">
                <a:solidFill>
                  <a:prstClr val="black"/>
                </a:solidFill>
                <a:latin typeface="Arial" pitchFamily="34" charset="0"/>
                <a:ea typeface="Times New Roman" pitchFamily="18" charset="0"/>
                <a:cs typeface="Times New Roman" pitchFamily="18" charset="0"/>
              </a:rPr>
              <a:t>, 2008, Russia</a:t>
            </a:r>
            <a:endParaRPr lang="ru-RU" dirty="0"/>
          </a:p>
        </p:txBody>
      </p:sp>
      <p:sp>
        <p:nvSpPr>
          <p:cNvPr id="12" name="Прямоугольник 11"/>
          <p:cNvSpPr/>
          <p:nvPr/>
        </p:nvSpPr>
        <p:spPr>
          <a:xfrm>
            <a:off x="323529" y="5194051"/>
            <a:ext cx="8502554" cy="703847"/>
          </a:xfrm>
          <a:prstGeom prst="rect">
            <a:avLst/>
          </a:prstGeom>
        </p:spPr>
        <p:txBody>
          <a:bodyPr wrap="square">
            <a:spAutoFit/>
          </a:bodyPr>
          <a:lstStyle/>
          <a:p>
            <a:pPr>
              <a:lnSpc>
                <a:spcPct val="150000"/>
              </a:lnSpc>
            </a:pPr>
            <a:r>
              <a:rPr lang="en-US" sz="1400" dirty="0">
                <a:solidFill>
                  <a:srgbClr val="FF0000"/>
                </a:solidFill>
                <a:latin typeface="Arial" panose="020B0604020202020204" pitchFamily="34" charset="0"/>
                <a:ea typeface="Calibri" panose="020F0502020204030204" pitchFamily="34" charset="0"/>
              </a:rPr>
              <a:t>Thus, the dissimilar cylindrical tubes joined together by explosion welding showed reliable strength and tightness of the joint under extreme conditions of ultralow temperatures</a:t>
            </a:r>
            <a:endParaRPr lang="ru-RU" sz="1400" dirty="0">
              <a:solidFill>
                <a:srgbClr val="FF0000"/>
              </a:solidFill>
            </a:endParaRPr>
          </a:p>
        </p:txBody>
      </p:sp>
      <p:pic>
        <p:nvPicPr>
          <p:cNvPr id="13" name="Рисунок 12"/>
          <p:cNvPicPr>
            <a:picLocks noChangeAspect="1"/>
          </p:cNvPicPr>
          <p:nvPr/>
        </p:nvPicPr>
        <p:blipFill>
          <a:blip r:embed="rId3"/>
          <a:stretch>
            <a:fillRect/>
          </a:stretch>
        </p:blipFill>
        <p:spPr>
          <a:xfrm>
            <a:off x="6773193" y="3207030"/>
            <a:ext cx="2334384" cy="1696416"/>
          </a:xfrm>
          <a:prstGeom prst="rect">
            <a:avLst/>
          </a:prstGeom>
        </p:spPr>
      </p:pic>
      <p:sp>
        <p:nvSpPr>
          <p:cNvPr id="15" name="Прямоугольник 14"/>
          <p:cNvSpPr/>
          <p:nvPr/>
        </p:nvSpPr>
        <p:spPr>
          <a:xfrm>
            <a:off x="4519032" y="3105289"/>
            <a:ext cx="2574032" cy="2031325"/>
          </a:xfrm>
          <a:prstGeom prst="rect">
            <a:avLst/>
          </a:prstGeom>
        </p:spPr>
        <p:txBody>
          <a:bodyPr wrap="square">
            <a:spAutoFit/>
          </a:bodyPr>
          <a:lstStyle/>
          <a:p>
            <a:r>
              <a:rPr lang="en-US" dirty="0">
                <a:solidFill>
                  <a:srgbClr val="00B050"/>
                </a:solidFill>
              </a:rPr>
              <a:t>Metal strengthening is observed in the welded joint area. The highest material strengthening occurs in a narrow area ~0.5 mm wide near the titanium-steel interface.</a:t>
            </a:r>
            <a:endParaRPr lang="ru-RU" dirty="0">
              <a:solidFill>
                <a:srgbClr val="00B050"/>
              </a:solidFill>
            </a:endParaRPr>
          </a:p>
        </p:txBody>
      </p:sp>
      <p:sp>
        <p:nvSpPr>
          <p:cNvPr id="16" name="Прямоугольник 15"/>
          <p:cNvSpPr/>
          <p:nvPr/>
        </p:nvSpPr>
        <p:spPr>
          <a:xfrm>
            <a:off x="203446" y="0"/>
            <a:ext cx="4219453" cy="1200329"/>
          </a:xfrm>
          <a:prstGeom prst="rect">
            <a:avLst/>
          </a:prstGeom>
        </p:spPr>
        <p:txBody>
          <a:bodyPr wrap="square">
            <a:spAutoFit/>
          </a:bodyPr>
          <a:lstStyle/>
          <a:p>
            <a:r>
              <a:rPr lang="ru-RU" b="1" dirty="0">
                <a:solidFill>
                  <a:srgbClr val="0070C0"/>
                </a:solidFill>
              </a:rPr>
              <a:t>С</a:t>
            </a:r>
            <a:r>
              <a:rPr lang="en-US" b="1" dirty="0" err="1">
                <a:solidFill>
                  <a:srgbClr val="0070C0"/>
                </a:solidFill>
              </a:rPr>
              <a:t>olleagues</a:t>
            </a:r>
            <a:r>
              <a:rPr lang="en-US" b="1" dirty="0">
                <a:solidFill>
                  <a:srgbClr val="0070C0"/>
                </a:solidFill>
              </a:rPr>
              <a:t> from the Russian Federal Nuclear Centre (VNIIEF, </a:t>
            </a:r>
            <a:r>
              <a:rPr lang="en-US" b="1" dirty="0" err="1">
                <a:solidFill>
                  <a:srgbClr val="0070C0"/>
                </a:solidFill>
              </a:rPr>
              <a:t>Sarov</a:t>
            </a:r>
            <a:r>
              <a:rPr lang="en-US" b="1" dirty="0">
                <a:solidFill>
                  <a:srgbClr val="0070C0"/>
                </a:solidFill>
              </a:rPr>
              <a:t>)  have mastered a method of welding dissimilar materials by explosion.</a:t>
            </a:r>
            <a:endParaRPr lang="ru-RU"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096646"/>
            <a:ext cx="2472223" cy="266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7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676456" y="6381328"/>
            <a:ext cx="333400" cy="288032"/>
          </a:xfrm>
        </p:spPr>
        <p:txBody>
          <a:bodyPr/>
          <a:lstStyle/>
          <a:p>
            <a:fld id="{4EED94CE-8335-46F7-9792-18FE2A61BFB8}" type="slidenum">
              <a:rPr lang="ru-RU" b="1" smtClean="0">
                <a:latin typeface="Arial" pitchFamily="34" charset="0"/>
                <a:cs typeface="Arial" pitchFamily="34" charset="0"/>
              </a:rPr>
              <a:t>6</a:t>
            </a:fld>
            <a:endParaRPr lang="ru-RU" b="1" dirty="0">
              <a:latin typeface="Arial" pitchFamily="34" charset="0"/>
              <a:cs typeface="Arial" pitchFamily="34" charset="0"/>
            </a:endParaRPr>
          </a:p>
        </p:txBody>
      </p:sp>
      <p:sp>
        <p:nvSpPr>
          <p:cNvPr id="4" name="Прямоугольник 3"/>
          <p:cNvSpPr/>
          <p:nvPr/>
        </p:nvSpPr>
        <p:spPr>
          <a:xfrm>
            <a:off x="5283911" y="404663"/>
            <a:ext cx="3635896" cy="2031325"/>
          </a:xfrm>
          <a:prstGeom prst="rect">
            <a:avLst/>
          </a:prstGeom>
        </p:spPr>
        <p:txBody>
          <a:bodyPr wrap="square">
            <a:spAutoFit/>
          </a:bodyPr>
          <a:lstStyle/>
          <a:p>
            <a:r>
              <a:rPr lang="en-US" b="1" dirty="0">
                <a:solidFill>
                  <a:schemeClr val="accent1"/>
                </a:solidFill>
              </a:rPr>
              <a:t>We choose the technology that assumed production of bimetal billet of tube type of Grade 2 titanium (China) and stainless steel TP316/TP316L (Austria) applying joint sleeve from stainless steel 12Cr18Ni10Ti (Russia). </a:t>
            </a:r>
            <a:endParaRPr lang="ru-RU" b="1" dirty="0">
              <a:solidFill>
                <a:schemeClr val="accent1"/>
              </a:solidFill>
            </a:endParaRPr>
          </a:p>
        </p:txBody>
      </p:sp>
      <p:sp>
        <p:nvSpPr>
          <p:cNvPr id="5" name="Прямоугольник 4"/>
          <p:cNvSpPr/>
          <p:nvPr/>
        </p:nvSpPr>
        <p:spPr>
          <a:xfrm>
            <a:off x="5283911" y="2276872"/>
            <a:ext cx="3635896" cy="1200329"/>
          </a:xfrm>
          <a:prstGeom prst="rect">
            <a:avLst/>
          </a:prstGeom>
        </p:spPr>
        <p:txBody>
          <a:bodyPr wrap="square">
            <a:spAutoFit/>
          </a:bodyPr>
          <a:lstStyle/>
          <a:p>
            <a:r>
              <a:rPr lang="en-US" b="1" dirty="0">
                <a:solidFill>
                  <a:schemeClr val="accent1"/>
                </a:solidFill>
              </a:rPr>
              <a:t>To produce this variant of bimetallic transition sample we used parallel scheme of explosion welding as in the first case . </a:t>
            </a:r>
            <a:endParaRPr lang="ru-RU" b="1" dirty="0">
              <a:solidFill>
                <a:schemeClr val="accent1"/>
              </a:solidFill>
            </a:endParaRPr>
          </a:p>
        </p:txBody>
      </p:sp>
      <p:sp>
        <p:nvSpPr>
          <p:cNvPr id="6" name="Rectangle 1"/>
          <p:cNvSpPr>
            <a:spLocks noChangeArrowheads="1"/>
          </p:cNvSpPr>
          <p:nvPr/>
        </p:nvSpPr>
        <p:spPr bwMode="auto">
          <a:xfrm>
            <a:off x="0" y="5013176"/>
            <a:ext cx="7740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Рисунок 6" descr="Безымянный_Ti+SS in Cryomodule"/>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3524250" cy="2552700"/>
          </a:xfrm>
          <a:prstGeom prst="rect">
            <a:avLst/>
          </a:prstGeom>
          <a:noFill/>
          <a:ln>
            <a:noFill/>
          </a:ln>
        </p:spPr>
      </p:pic>
      <p:sp>
        <p:nvSpPr>
          <p:cNvPr id="3" name="Прямоугольник 2"/>
          <p:cNvSpPr/>
          <p:nvPr/>
        </p:nvSpPr>
        <p:spPr>
          <a:xfrm>
            <a:off x="395536" y="3002825"/>
            <a:ext cx="3668266" cy="854080"/>
          </a:xfrm>
          <a:prstGeom prst="rect">
            <a:avLst/>
          </a:prstGeom>
        </p:spPr>
        <p:txBody>
          <a:bodyPr wrap="square">
            <a:spAutoFit/>
          </a:bodyPr>
          <a:lstStyle/>
          <a:p>
            <a:pPr>
              <a:lnSpc>
                <a:spcPct val="150000"/>
              </a:lnSpc>
              <a:spcAft>
                <a:spcPts val="0"/>
              </a:spcAft>
            </a:pPr>
            <a:r>
              <a:rPr lang="ru-RU" sz="1100" b="1" dirty="0">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latin typeface="Arial" panose="020B0604020202020204" pitchFamily="34" charset="0"/>
                <a:ea typeface="Calibri" panose="020F0502020204030204" pitchFamily="34" charset="0"/>
                <a:cs typeface="Times New Roman" panose="02020603050405020304" pitchFamily="18" charset="0"/>
              </a:rPr>
              <a:t>Cryomodule</a:t>
            </a:r>
            <a:r>
              <a:rPr lang="en-US" sz="1100" i="1" dirty="0">
                <a:latin typeface="Arial" panose="020B0604020202020204" pitchFamily="34" charset="0"/>
                <a:ea typeface="Calibri" panose="020F0502020204030204" pitchFamily="34" charset="0"/>
                <a:cs typeface="Times New Roman" panose="02020603050405020304" pitchFamily="18" charset="0"/>
              </a:rPr>
              <a:t> assembly with the built-in </a:t>
            </a:r>
            <a:r>
              <a:rPr lang="en-US" sz="1100" i="1" dirty="0" err="1">
                <a:latin typeface="Arial" panose="020B0604020202020204" pitchFamily="34" charset="0"/>
                <a:ea typeface="Calibri" panose="020F0502020204030204" pitchFamily="34" charset="0"/>
                <a:cs typeface="Times New Roman" panose="02020603050405020304" pitchFamily="18" charset="0"/>
              </a:rPr>
              <a:t>Ti+SS</a:t>
            </a:r>
            <a:r>
              <a:rPr lang="en-US" sz="1100" i="1" dirty="0">
                <a:latin typeface="Arial" panose="020B0604020202020204" pitchFamily="34" charset="0"/>
                <a:ea typeface="Calibri" panose="020F0502020204030204" pitchFamily="34" charset="0"/>
                <a:cs typeface="Times New Roman" panose="02020603050405020304" pitchFamily="18" charset="0"/>
              </a:rPr>
              <a:t> transition element ( art image of a </a:t>
            </a:r>
            <a:r>
              <a:rPr lang="en-US" sz="1100" i="1" dirty="0" err="1">
                <a:latin typeface="Arial" panose="020B0604020202020204" pitchFamily="34" charset="0"/>
                <a:ea typeface="Calibri" panose="020F0502020204030204" pitchFamily="34" charset="0"/>
                <a:cs typeface="Times New Roman" panose="02020603050405020304" pitchFamily="18" charset="0"/>
              </a:rPr>
              <a:t>cryomodule</a:t>
            </a:r>
            <a:r>
              <a:rPr lang="en-US" sz="1100" i="1" dirty="0">
                <a:latin typeface="Arial" panose="020B0604020202020204" pitchFamily="34" charset="0"/>
                <a:ea typeface="Calibri" panose="020F0502020204030204" pitchFamily="34" charset="0"/>
                <a:cs typeface="Times New Roman" panose="02020603050405020304" pitchFamily="18" charset="0"/>
              </a:rPr>
              <a:t> from published the Siemens global calendar 2009)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99904" y="5530153"/>
            <a:ext cx="8376552" cy="646331"/>
          </a:xfrm>
          <a:prstGeom prst="rect">
            <a:avLst/>
          </a:prstGeom>
        </p:spPr>
        <p:txBody>
          <a:bodyPr wrap="square">
            <a:spAutoFit/>
          </a:bodyPr>
          <a:lstStyle/>
          <a:p>
            <a:pPr marL="342900" lvl="0" indent="-342900" algn="just">
              <a:spcAft>
                <a:spcPts val="0"/>
              </a:spcAft>
              <a:buFont typeface="+mj-lt"/>
              <a:buAutoNum type="arabicPeriod"/>
              <a:tabLst>
                <a:tab pos="737870" algn="l"/>
              </a:tabLst>
            </a:pPr>
            <a:r>
              <a:rPr lang="en-US" sz="1200" i="1" dirty="0">
                <a:latin typeface="Times New Roman" panose="02020603050405020304" pitchFamily="18" charset="0"/>
                <a:ea typeface="Calibri" panose="020F0502020204030204" pitchFamily="34" charset="0"/>
                <a:cs typeface="Times New Roman" panose="02020603050405020304" pitchFamily="18" charset="0"/>
              </a:rPr>
              <a:t>Sabirov B.</a:t>
            </a:r>
            <a:r>
              <a:rPr lang="en-US" sz="1200" dirty="0">
                <a:latin typeface="Times New Roman" panose="02020603050405020304" pitchFamily="18" charset="0"/>
                <a:ea typeface="Calibri" panose="020F0502020204030204" pitchFamily="34" charset="0"/>
                <a:cs typeface="Times New Roman" panose="02020603050405020304" pitchFamily="18" charset="0"/>
              </a:rPr>
              <a:t> Explosion Welding: New Design of the ILC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Cryomodule</a:t>
            </a:r>
            <a:r>
              <a:rPr lang="en-US" sz="1200" dirty="0">
                <a:latin typeface="Times New Roman" panose="02020603050405020304" pitchFamily="18" charset="0"/>
                <a:ea typeface="Calibri" panose="020F0502020204030204" pitchFamily="34" charset="0"/>
                <a:cs typeface="Times New Roman" panose="02020603050405020304" pitchFamily="18" charset="0"/>
              </a:rPr>
              <a:t>// JINR News, 3/2010, p.16,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Dubna</a:t>
            </a:r>
            <a:r>
              <a:rPr lang="en-US" sz="1200" dirty="0">
                <a:latin typeface="Times New Roman" panose="02020603050405020304" pitchFamily="18" charset="0"/>
                <a:ea typeface="Calibri" panose="020F0502020204030204" pitchFamily="34" charset="0"/>
                <a:cs typeface="Times New Roman" panose="02020603050405020304" pitchFamily="18" charset="0"/>
              </a:rPr>
              <a:t>, 2010.</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737870" algn="l"/>
              </a:tabLst>
            </a:pPr>
            <a:r>
              <a:rPr lang="en-US" sz="1200" i="1" dirty="0" err="1">
                <a:latin typeface="Times New Roman" panose="02020603050405020304" pitchFamily="18" charset="0"/>
                <a:ea typeface="Calibri" panose="020F0502020204030204" pitchFamily="34" charset="0"/>
                <a:cs typeface="Times New Roman" panose="02020603050405020304" pitchFamily="18" charset="0"/>
              </a:rPr>
              <a:t>Soyars</a:t>
            </a:r>
            <a:r>
              <a:rPr lang="en-US" sz="1200" i="1" dirty="0">
                <a:latin typeface="Times New Roman" panose="02020603050405020304" pitchFamily="18" charset="0"/>
                <a:ea typeface="Calibri" panose="020F0502020204030204" pitchFamily="34" charset="0"/>
                <a:cs typeface="Times New Roman" panose="02020603050405020304" pitchFamily="18" charset="0"/>
              </a:rPr>
              <a:t> W. et al.</a:t>
            </a:r>
            <a:r>
              <a:rPr lang="en-US" sz="1200" dirty="0">
                <a:latin typeface="Times New Roman" panose="02020603050405020304" pitchFamily="18" charset="0"/>
                <a:ea typeface="Calibri" panose="020F0502020204030204" pitchFamily="34" charset="0"/>
                <a:cs typeface="Times New Roman" panose="02020603050405020304" pitchFamily="18" charset="0"/>
              </a:rPr>
              <a:t> Superfluid Helium Testing of a Stainless Steel to Titanium Piping Transition Joint// Cryogenic Engineering Conference, 2009,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Tuscon</a:t>
            </a:r>
            <a:r>
              <a:rPr lang="en-US" sz="1200" dirty="0">
                <a:latin typeface="Times New Roman" panose="02020603050405020304" pitchFamily="18" charset="0"/>
                <a:ea typeface="Calibri" panose="020F0502020204030204" pitchFamily="34" charset="0"/>
                <a:cs typeface="Times New Roman" panose="02020603050405020304" pitchFamily="18" charset="0"/>
              </a:rPr>
              <a:t>, Arizona, USA.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536964" y="6386526"/>
            <a:ext cx="1685528" cy="461665"/>
          </a:xfrm>
          <a:prstGeom prst="rect">
            <a:avLst/>
          </a:prstGeom>
        </p:spPr>
        <p:txBody>
          <a:bodyPr wrap="square">
            <a:spAutoFit/>
          </a:bodyPr>
          <a:lstStyle/>
          <a:p>
            <a:pPr lvl="0"/>
            <a:r>
              <a:rPr lang="en-US" sz="800" dirty="0">
                <a:solidFill>
                  <a:prstClr val="black">
                    <a:lumMod val="50000"/>
                    <a:lumOff val="50000"/>
                  </a:prstClr>
                </a:solidFill>
                <a:latin typeface="Baskerville Old Face" panose="02020602080505020303" pitchFamily="18" charset="0"/>
                <a:hlinkClick r:id="rId3"/>
              </a:rPr>
              <a:t>Sabirov B, JINR</a:t>
            </a:r>
          </a:p>
          <a:p>
            <a:pPr lvl="0"/>
            <a:r>
              <a:rPr lang="en-US" sz="800" dirty="0">
                <a:solidFill>
                  <a:prstClr val="black">
                    <a:lumMod val="50000"/>
                    <a:lumOff val="50000"/>
                  </a:prstClr>
                </a:solidFill>
                <a:latin typeface="Baskerville Old Face" panose="02020602080505020303" pitchFamily="18" charset="0"/>
                <a:hlinkClick r:id="rId3"/>
              </a:rPr>
              <a:t>New Trends in High-Energy Physics</a:t>
            </a:r>
            <a:endParaRPr lang="en-US" sz="800" dirty="0">
              <a:solidFill>
                <a:prstClr val="black">
                  <a:lumMod val="50000"/>
                  <a:lumOff val="50000"/>
                </a:prstClr>
              </a:solidFill>
              <a:latin typeface="Baskerville Old Face" panose="02020602080505020303" pitchFamily="18" charset="0"/>
            </a:endParaRPr>
          </a:p>
          <a:p>
            <a:pPr lvl="0"/>
            <a:r>
              <a:rPr lang="en-US" sz="800" b="1" dirty="0">
                <a:solidFill>
                  <a:prstClr val="black">
                    <a:lumMod val="50000"/>
                    <a:lumOff val="50000"/>
                  </a:prstClr>
                </a:solidFill>
                <a:latin typeface="Baskerville Old Face" panose="02020602080505020303" pitchFamily="18" charset="0"/>
              </a:rPr>
              <a:t>2-8 October 2016, Montenegro</a:t>
            </a:r>
          </a:p>
        </p:txBody>
      </p:sp>
    </p:spTree>
    <p:extLst>
      <p:ext uri="{BB962C8B-B14F-4D97-AF65-F5344CB8AC3E}">
        <p14:creationId xmlns:p14="http://schemas.microsoft.com/office/powerpoint/2010/main" val="310036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244408" y="6356350"/>
            <a:ext cx="442392" cy="365125"/>
          </a:xfrm>
        </p:spPr>
        <p:txBody>
          <a:bodyPr/>
          <a:lstStyle/>
          <a:p>
            <a:fld id="{4EED94CE-8335-46F7-9792-18FE2A61BFB8}" type="slidenum">
              <a:rPr lang="ru-RU" b="1" smtClean="0">
                <a:latin typeface="Arial" pitchFamily="34" charset="0"/>
                <a:cs typeface="Arial" pitchFamily="34" charset="0"/>
              </a:rPr>
              <a:t>7</a:t>
            </a:fld>
            <a:endParaRPr lang="ru-RU" b="1" dirty="0">
              <a:latin typeface="Arial" pitchFamily="34" charset="0"/>
              <a:cs typeface="Arial" pitchFamily="34" charset="0"/>
            </a:endParaRPr>
          </a:p>
        </p:txBody>
      </p:sp>
      <p:sp>
        <p:nvSpPr>
          <p:cNvPr id="8" name="Rectangle 7"/>
          <p:cNvSpPr>
            <a:spLocks noChangeArrowheads="1"/>
          </p:cNvSpPr>
          <p:nvPr/>
        </p:nvSpPr>
        <p:spPr bwMode="auto">
          <a:xfrm>
            <a:off x="0" y="12687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Прямоугольник 9"/>
          <p:cNvSpPr/>
          <p:nvPr/>
        </p:nvSpPr>
        <p:spPr>
          <a:xfrm>
            <a:off x="683568" y="131421"/>
            <a:ext cx="8064896" cy="586699"/>
          </a:xfrm>
          <a:prstGeom prst="rect">
            <a:avLst/>
          </a:prstGeom>
        </p:spPr>
        <p:txBody>
          <a:bodyPr wrap="square">
            <a:spAutoFit/>
          </a:bodyPr>
          <a:lstStyle/>
          <a:p>
            <a:pPr algn="just">
              <a:lnSpc>
                <a:spcPct val="150000"/>
              </a:lnSpc>
              <a:spcAft>
                <a:spcPts val="0"/>
              </a:spcAft>
            </a:pPr>
            <a:r>
              <a:rPr lang="en-US" sz="2400" b="1" dirty="0">
                <a:solidFill>
                  <a:schemeClr val="accent6">
                    <a:lumMod val="50000"/>
                  </a:schemeClr>
                </a:solidFill>
                <a:latin typeface="Arial" panose="020B0604020202020204" pitchFamily="34" charset="0"/>
                <a:ea typeface="Calibri" panose="020F0502020204030204" pitchFamily="34" charset="0"/>
                <a:cs typeface="Times New Roman" panose="02020603050405020304" pitchFamily="18" charset="0"/>
              </a:rPr>
              <a:t>Redesign of the IV-generation </a:t>
            </a:r>
            <a:r>
              <a:rPr lang="en-US" sz="2400" b="1" dirty="0" err="1">
                <a:solidFill>
                  <a:schemeClr val="accent6">
                    <a:lumMod val="50000"/>
                  </a:schemeClr>
                </a:solidFill>
                <a:latin typeface="Arial" panose="020B0604020202020204" pitchFamily="34" charset="0"/>
                <a:ea typeface="Calibri" panose="020F0502020204030204" pitchFamily="34" charset="0"/>
                <a:cs typeface="Times New Roman" panose="02020603050405020304" pitchFamily="18" charset="0"/>
              </a:rPr>
              <a:t>cryomodule</a:t>
            </a:r>
            <a:r>
              <a:rPr lang="en-US" sz="2400" b="1" dirty="0">
                <a:solidFill>
                  <a:schemeClr val="accent6">
                    <a:lumMod val="50000"/>
                  </a:schemeClr>
                </a:solidFill>
                <a:latin typeface="Arial" panose="020B0604020202020204" pitchFamily="34" charset="0"/>
                <a:ea typeface="Calibri" panose="020F0502020204030204" pitchFamily="34" charset="0"/>
                <a:cs typeface="Times New Roman" panose="02020603050405020304" pitchFamily="18" charset="0"/>
              </a:rPr>
              <a:t> for the ILC.</a:t>
            </a:r>
            <a:endParaRPr lang="ru-RU"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611560" y="815532"/>
            <a:ext cx="8424936" cy="1477328"/>
          </a:xfrm>
          <a:prstGeom prst="rect">
            <a:avLst/>
          </a:prstGeom>
        </p:spPr>
        <p:txBody>
          <a:bodyPr wrap="square">
            <a:spAutoFit/>
          </a:bodyPr>
          <a:lstStyle/>
          <a:p>
            <a:pPr algn="just">
              <a:lnSpc>
                <a:spcPct val="150000"/>
              </a:lnSpc>
              <a:spcAft>
                <a:spcPts val="0"/>
              </a:spcAft>
            </a:pPr>
            <a:r>
              <a:rPr lang="en-US" sz="1200" dirty="0">
                <a:solidFill>
                  <a:schemeClr val="accent4"/>
                </a:solidFill>
                <a:latin typeface="Arial" panose="020B0604020202020204" pitchFamily="34" charset="0"/>
                <a:ea typeface="Calibri" panose="020F0502020204030204" pitchFamily="34" charset="0"/>
                <a:cs typeface="Times New Roman" panose="02020603050405020304" pitchFamily="18" charset="0"/>
              </a:rPr>
              <a:t>Based on the results achieved in welding bimetallic tube elements by the explosion method, the collaboration set about a more complicated task of redesigning the fourth-generation </a:t>
            </a:r>
            <a:r>
              <a:rPr lang="en-US" sz="1200" dirty="0" err="1">
                <a:solidFill>
                  <a:schemeClr val="accent4"/>
                </a:solidFill>
                <a:latin typeface="Arial" panose="020B0604020202020204" pitchFamily="34" charset="0"/>
                <a:ea typeface="Calibri" panose="020F0502020204030204" pitchFamily="34" charset="0"/>
                <a:cs typeface="Times New Roman" panose="02020603050405020304" pitchFamily="18" charset="0"/>
              </a:rPr>
              <a:t>cryomodule</a:t>
            </a:r>
            <a:r>
              <a:rPr lang="en-US" sz="1200" dirty="0">
                <a:solidFill>
                  <a:schemeClr val="accent4"/>
                </a:solidFill>
                <a:latin typeface="Arial" panose="020B0604020202020204" pitchFamily="34" charset="0"/>
                <a:ea typeface="Calibri" panose="020F0502020204030204" pitchFamily="34" charset="0"/>
                <a:cs typeface="Times New Roman" panose="02020603050405020304" pitchFamily="18" charset="0"/>
              </a:rPr>
              <a:t> by replacing the titanium shell of the helium Dewar vessel with the stainless steel shell. This design must considerably facilitate the construction of the </a:t>
            </a:r>
            <a:r>
              <a:rPr lang="en-US" sz="1200" dirty="0" err="1">
                <a:solidFill>
                  <a:schemeClr val="accent4"/>
                </a:solidFill>
                <a:latin typeface="Arial" panose="020B0604020202020204" pitchFamily="34" charset="0"/>
                <a:ea typeface="Calibri" panose="020F0502020204030204" pitchFamily="34" charset="0"/>
                <a:cs typeface="Times New Roman" panose="02020603050405020304" pitchFamily="18" charset="0"/>
              </a:rPr>
              <a:t>cryomodule</a:t>
            </a:r>
            <a:r>
              <a:rPr lang="en-US" sz="1200" dirty="0">
                <a:solidFill>
                  <a:schemeClr val="accent4"/>
                </a:solidFill>
                <a:latin typeface="Arial" panose="020B0604020202020204" pitchFamily="34" charset="0"/>
                <a:ea typeface="Calibri" panose="020F0502020204030204" pitchFamily="34" charset="0"/>
                <a:cs typeface="Times New Roman" panose="02020603050405020304" pitchFamily="18" charset="0"/>
              </a:rPr>
              <a:t> and, what is most important, substantially reduce the cost of the accelerator. We began with making an adapter by explosion welding the niobium pipe directly to the stainless steel (SS) disc.</a:t>
            </a:r>
            <a:endParaRPr lang="ru-RU" sz="1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611560" y="2161732"/>
            <a:ext cx="8352928" cy="1200329"/>
          </a:xfrm>
          <a:prstGeom prst="rect">
            <a:avLst/>
          </a:prstGeom>
        </p:spPr>
        <p:txBody>
          <a:bodyPr wrap="square">
            <a:spAutoFit/>
          </a:bodyPr>
          <a:lstStyle/>
          <a:p>
            <a:pPr>
              <a:lnSpc>
                <a:spcPct val="150000"/>
              </a:lnSpc>
              <a:spcAft>
                <a:spcPts val="0"/>
              </a:spcAft>
            </a:pPr>
            <a:r>
              <a:rPr lang="en-US" sz="1200" dirty="0">
                <a:solidFill>
                  <a:srgbClr val="00B050"/>
                </a:solidFill>
                <a:latin typeface="Arial" panose="020B0604020202020204" pitchFamily="34" charset="0"/>
                <a:ea typeface="Calibri" panose="020F0502020204030204" pitchFamily="34" charset="0"/>
                <a:cs typeface="Times New Roman" panose="02020603050405020304" pitchFamily="18" charset="0"/>
              </a:rPr>
              <a:t>Colleagues from the Russian Federal Nuclear Center (</a:t>
            </a:r>
            <a:r>
              <a:rPr lang="en-US" sz="1200"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Sarov</a:t>
            </a:r>
            <a:r>
              <a:rPr lang="en-US" sz="1200" dirty="0">
                <a:solidFill>
                  <a:srgbClr val="00B050"/>
                </a:solidFill>
                <a:latin typeface="Arial" panose="020B0604020202020204" pitchFamily="34" charset="0"/>
                <a:ea typeface="Calibri" panose="020F0502020204030204" pitchFamily="34" charset="0"/>
                <a:cs typeface="Times New Roman" panose="02020603050405020304" pitchFamily="18" charset="0"/>
              </a:rPr>
              <a:t>) did the research and development work that resulted in making a batch of SS-</a:t>
            </a:r>
            <a:r>
              <a:rPr lang="en-US" sz="1200"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Nb</a:t>
            </a:r>
            <a:r>
              <a:rPr lang="en-US" sz="1200" dirty="0">
                <a:solidFill>
                  <a:srgbClr val="00B050"/>
                </a:solidFill>
                <a:latin typeface="Arial" panose="020B0604020202020204" pitchFamily="34" charset="0"/>
                <a:ea typeface="Calibri" panose="020F0502020204030204" pitchFamily="34" charset="0"/>
                <a:cs typeface="Times New Roman" panose="02020603050405020304" pitchFamily="18" charset="0"/>
              </a:rPr>
              <a:t> adapters by the  explosion bonding technique (EBT). The manufactured adapters have demonstrated excellent mechanical behavior at room and liquid Nitrogen and Helium temperatures, during high-pressure tests and thermal cycling</a:t>
            </a:r>
            <a:r>
              <a:rPr lang="en-US" sz="12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a:t>
            </a:r>
            <a:endParaRPr lang="ru-RU"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descr="1 Nb+SS Joint Sample"/>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84984"/>
            <a:ext cx="3539490" cy="2614930"/>
          </a:xfrm>
          <a:prstGeom prst="rect">
            <a:avLst/>
          </a:prstGeom>
          <a:noFill/>
          <a:ln>
            <a:noFill/>
          </a:ln>
        </p:spPr>
      </p:pic>
      <p:sp>
        <p:nvSpPr>
          <p:cNvPr id="5" name="Прямоугольник 4"/>
          <p:cNvSpPr/>
          <p:nvPr/>
        </p:nvSpPr>
        <p:spPr>
          <a:xfrm>
            <a:off x="539552" y="6396335"/>
            <a:ext cx="1656184" cy="461665"/>
          </a:xfrm>
          <a:prstGeom prst="rect">
            <a:avLst/>
          </a:prstGeom>
        </p:spPr>
        <p:txBody>
          <a:bodyPr wrap="square">
            <a:spAutoFit/>
          </a:bodyPr>
          <a:lstStyle/>
          <a:p>
            <a:pPr lvl="0"/>
            <a:r>
              <a:rPr lang="en-US" sz="800" dirty="0">
                <a:solidFill>
                  <a:prstClr val="black">
                    <a:lumMod val="50000"/>
                    <a:lumOff val="50000"/>
                  </a:prstClr>
                </a:solidFill>
                <a:latin typeface="Baskerville Old Face" panose="02020602080505020303" pitchFamily="18" charset="0"/>
                <a:hlinkClick r:id="rId3"/>
              </a:rPr>
              <a:t>Sabirov B, JINR</a:t>
            </a:r>
          </a:p>
          <a:p>
            <a:pPr lvl="0"/>
            <a:r>
              <a:rPr lang="en-US" sz="800" dirty="0">
                <a:solidFill>
                  <a:prstClr val="black">
                    <a:lumMod val="50000"/>
                    <a:lumOff val="50000"/>
                  </a:prstClr>
                </a:solidFill>
                <a:latin typeface="Baskerville Old Face" panose="02020602080505020303" pitchFamily="18" charset="0"/>
                <a:hlinkClick r:id="rId3"/>
              </a:rPr>
              <a:t>New Trends in High-Energy Physics</a:t>
            </a:r>
            <a:endParaRPr lang="en-US" sz="800" dirty="0">
              <a:solidFill>
                <a:prstClr val="black">
                  <a:lumMod val="50000"/>
                  <a:lumOff val="50000"/>
                </a:prstClr>
              </a:solidFill>
              <a:latin typeface="Baskerville Old Face" panose="02020602080505020303" pitchFamily="18" charset="0"/>
            </a:endParaRPr>
          </a:p>
          <a:p>
            <a:pPr lvl="0"/>
            <a:r>
              <a:rPr lang="en-US" sz="800" b="1" dirty="0">
                <a:solidFill>
                  <a:prstClr val="black">
                    <a:lumMod val="50000"/>
                    <a:lumOff val="50000"/>
                  </a:prstClr>
                </a:solidFill>
                <a:latin typeface="Baskerville Old Face" panose="02020602080505020303" pitchFamily="18" charset="0"/>
              </a:rPr>
              <a:t>2-8 October 2016, Montenegro</a:t>
            </a:r>
          </a:p>
        </p:txBody>
      </p:sp>
      <p:sp>
        <p:nvSpPr>
          <p:cNvPr id="6" name="Прямоугольник 5"/>
          <p:cNvSpPr/>
          <p:nvPr/>
        </p:nvSpPr>
        <p:spPr>
          <a:xfrm>
            <a:off x="1367644" y="5822070"/>
            <a:ext cx="1864613" cy="346249"/>
          </a:xfrm>
          <a:prstGeom prst="rect">
            <a:avLst/>
          </a:prstGeom>
        </p:spPr>
        <p:txBody>
          <a:bodyPr wrap="none">
            <a:spAutoFit/>
          </a:bodyPr>
          <a:lstStyle/>
          <a:p>
            <a:pPr algn="just">
              <a:lnSpc>
                <a:spcPct val="150000"/>
              </a:lnSpc>
              <a:spcAft>
                <a:spcPts val="0"/>
              </a:spcAft>
            </a:pPr>
            <a:r>
              <a:rPr lang="en-US" sz="1100" i="1" dirty="0" err="1">
                <a:latin typeface="Arial" panose="020B0604020202020204" pitchFamily="34" charset="0"/>
                <a:ea typeface="Calibri" panose="020F0502020204030204" pitchFamily="34" charset="0"/>
                <a:cs typeface="Times New Roman" panose="02020603050405020304" pitchFamily="18" charset="0"/>
              </a:rPr>
              <a:t>Nb</a:t>
            </a:r>
            <a:r>
              <a:rPr lang="en-US" sz="1100" i="1" dirty="0">
                <a:latin typeface="Arial" panose="020B0604020202020204" pitchFamily="34" charset="0"/>
                <a:ea typeface="Calibri" panose="020F0502020204030204" pitchFamily="34" charset="0"/>
                <a:cs typeface="Times New Roman" panose="02020603050405020304" pitchFamily="18" charset="0"/>
              </a:rPr>
              <a:t> + SS transition element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4441199" y="2979862"/>
            <a:ext cx="4572000" cy="1447512"/>
          </a:xfrm>
          <a:prstGeom prst="rect">
            <a:avLst/>
          </a:prstGeom>
        </p:spPr>
        <p:txBody>
          <a:bodyPr>
            <a:spAutoFit/>
          </a:bodyPr>
          <a:lstStyle/>
          <a:p>
            <a:pPr>
              <a:lnSpc>
                <a:spcPct val="150000"/>
              </a:lnSpc>
            </a:pPr>
            <a:r>
              <a:rPr lang="en-US" sz="1200" dirty="0">
                <a:latin typeface="Arial" panose="020B0604020202020204" pitchFamily="34" charset="0"/>
                <a:ea typeface="Calibri" panose="020F0502020204030204" pitchFamily="34" charset="0"/>
              </a:rPr>
              <a:t> </a:t>
            </a:r>
            <a:r>
              <a:rPr lang="en-US" sz="1200" i="1" u="sng" dirty="0">
                <a:latin typeface="Arial" panose="020B0604020202020204" pitchFamily="34" charset="0"/>
                <a:ea typeface="Calibri" panose="020F0502020204030204" pitchFamily="34" charset="0"/>
              </a:rPr>
              <a:t>the leak rate measured at room temperature was ≈10</a:t>
            </a:r>
            <a:r>
              <a:rPr lang="en-US" sz="1200" i="1" u="sng" baseline="30000" dirty="0">
                <a:latin typeface="Arial" panose="020B0604020202020204" pitchFamily="34" charset="0"/>
                <a:ea typeface="Calibri" panose="020F0502020204030204" pitchFamily="34" charset="0"/>
              </a:rPr>
              <a:t>−9</a:t>
            </a:r>
            <a:r>
              <a:rPr lang="en-US" sz="1200" i="1" u="sng" dirty="0">
                <a:latin typeface="Arial" panose="020B0604020202020204" pitchFamily="34" charset="0"/>
                <a:ea typeface="Calibri" panose="020F0502020204030204" pitchFamily="34" charset="0"/>
              </a:rPr>
              <a:t> atm</a:t>
            </a:r>
            <a:r>
              <a:rPr lang="en-US" sz="1200" b="1" i="1" u="sng" dirty="0">
                <a:latin typeface="Arial" panose="020B0604020202020204" pitchFamily="34" charset="0"/>
                <a:ea typeface="Calibri" panose="020F0502020204030204" pitchFamily="34" charset="0"/>
              </a:rPr>
              <a:t>∙</a:t>
            </a:r>
            <a:r>
              <a:rPr lang="en-US" sz="1200" i="1" u="sng" dirty="0">
                <a:latin typeface="Arial" panose="020B0604020202020204" pitchFamily="34" charset="0"/>
                <a:ea typeface="Calibri" panose="020F0502020204030204" pitchFamily="34" charset="0"/>
              </a:rPr>
              <a:t>cm</a:t>
            </a:r>
            <a:r>
              <a:rPr lang="en-US" sz="1200" i="1" u="sng" baseline="30000" dirty="0">
                <a:latin typeface="Arial" panose="020B0604020202020204" pitchFamily="34" charset="0"/>
                <a:ea typeface="Calibri" panose="020F0502020204030204" pitchFamily="34" charset="0"/>
              </a:rPr>
              <a:t>3</a:t>
            </a:r>
            <a:r>
              <a:rPr lang="en-US" sz="1200" i="1" u="sng" dirty="0">
                <a:latin typeface="Arial" panose="020B0604020202020204" pitchFamily="34" charset="0"/>
                <a:ea typeface="Calibri" panose="020F0502020204030204" pitchFamily="34" charset="0"/>
              </a:rPr>
              <a:t>∙s</a:t>
            </a:r>
            <a:r>
              <a:rPr lang="en-US" sz="1200" i="1" u="sng" baseline="30000" dirty="0">
                <a:latin typeface="Arial" panose="020B0604020202020204" pitchFamily="34" charset="0"/>
                <a:ea typeface="Calibri" panose="020F0502020204030204" pitchFamily="34" charset="0"/>
              </a:rPr>
              <a:t>−1</a:t>
            </a:r>
            <a:r>
              <a:rPr lang="en-US" sz="1200" i="1" u="sng" dirty="0">
                <a:latin typeface="Arial" panose="020B0604020202020204" pitchFamily="34" charset="0"/>
                <a:ea typeface="Calibri" panose="020F0502020204030204" pitchFamily="34" charset="0"/>
              </a:rPr>
              <a:t> for all specimens; the metallographic analysis revealed no deviations from the structure of the welded components; </a:t>
            </a:r>
            <a:r>
              <a:rPr lang="en-US" sz="1200" i="1" u="sng" dirty="0" err="1">
                <a:latin typeface="Arial" panose="020B0604020202020204" pitchFamily="34" charset="0"/>
                <a:ea typeface="Calibri" panose="020F0502020204030204" pitchFamily="34" charset="0"/>
              </a:rPr>
              <a:t>microhardness</a:t>
            </a:r>
            <a:r>
              <a:rPr lang="en-US" sz="1200" i="1" u="sng" dirty="0">
                <a:latin typeface="Arial" panose="020B0604020202020204" pitchFamily="34" charset="0"/>
                <a:ea typeface="Calibri" panose="020F0502020204030204" pitchFamily="34" charset="0"/>
              </a:rPr>
              <a:t> of ≈4.4 </a:t>
            </a:r>
            <a:r>
              <a:rPr lang="en-US" sz="1200" i="1" u="sng" dirty="0" err="1">
                <a:latin typeface="Arial" panose="020B0604020202020204" pitchFamily="34" charset="0"/>
                <a:ea typeface="Calibri" panose="020F0502020204030204" pitchFamily="34" charset="0"/>
              </a:rPr>
              <a:t>GPa</a:t>
            </a:r>
            <a:r>
              <a:rPr lang="en-US" sz="1200" i="1" u="sng" dirty="0">
                <a:latin typeface="Arial" panose="020B0604020202020204" pitchFamily="34" charset="0"/>
                <a:ea typeface="Calibri" panose="020F0502020204030204" pitchFamily="34" charset="0"/>
              </a:rPr>
              <a:t> was formed in a narrow </a:t>
            </a:r>
            <a:r>
              <a:rPr lang="en-US" sz="1200" i="1" u="sng" dirty="0" err="1">
                <a:latin typeface="Arial" panose="020B0604020202020204" pitchFamily="34" charset="0"/>
                <a:ea typeface="Calibri" panose="020F0502020204030204" pitchFamily="34" charset="0"/>
              </a:rPr>
              <a:t>Nb</a:t>
            </a:r>
            <a:r>
              <a:rPr lang="en-US" sz="1200" i="1" u="sng" dirty="0">
                <a:latin typeface="Arial" panose="020B0604020202020204" pitchFamily="34" charset="0"/>
                <a:ea typeface="Calibri" panose="020F0502020204030204" pitchFamily="34" charset="0"/>
              </a:rPr>
              <a:t>–SS contact zone 0.2–0.25 mm wide</a:t>
            </a:r>
            <a:endParaRPr lang="ru-RU" sz="1200" i="1" u="sng" dirty="0"/>
          </a:p>
        </p:txBody>
      </p:sp>
      <p:sp>
        <p:nvSpPr>
          <p:cNvPr id="11" name="Прямоугольник 10"/>
          <p:cNvSpPr/>
          <p:nvPr/>
        </p:nvSpPr>
        <p:spPr>
          <a:xfrm>
            <a:off x="4464496" y="4517866"/>
            <a:ext cx="4572000" cy="1477328"/>
          </a:xfrm>
          <a:prstGeom prst="rect">
            <a:avLst/>
          </a:prstGeom>
        </p:spPr>
        <p:txBody>
          <a:bodyPr>
            <a:spAutoFit/>
          </a:bodyPr>
          <a:lstStyle/>
          <a:p>
            <a:pPr>
              <a:lnSpc>
                <a:spcPct val="150000"/>
              </a:lnSpc>
            </a:pPr>
            <a:r>
              <a:rPr lang="en-US" sz="1200" dirty="0">
                <a:solidFill>
                  <a:srgbClr val="FF0000"/>
                </a:solidFill>
                <a:latin typeface="Arial" panose="020B0604020202020204" pitchFamily="34" charset="0"/>
                <a:ea typeface="Calibri" panose="020F0502020204030204" pitchFamily="34" charset="0"/>
              </a:rPr>
              <a:t>The samples were subjected to </a:t>
            </a:r>
            <a:r>
              <a:rPr lang="en-US" sz="1200" dirty="0" err="1">
                <a:solidFill>
                  <a:srgbClr val="FF0000"/>
                </a:solidFill>
                <a:latin typeface="Arial" panose="020B0604020202020204" pitchFamily="34" charset="0"/>
                <a:ea typeface="Calibri" panose="020F0502020204030204" pitchFamily="34" charset="0"/>
              </a:rPr>
              <a:t>crusial</a:t>
            </a:r>
            <a:r>
              <a:rPr lang="en-US" sz="1200" dirty="0">
                <a:solidFill>
                  <a:srgbClr val="FF0000"/>
                </a:solidFill>
                <a:latin typeface="Arial" panose="020B0604020202020204" pitchFamily="34" charset="0"/>
                <a:ea typeface="Calibri" panose="020F0502020204030204" pitchFamily="34" charset="0"/>
              </a:rPr>
              <a:t> tests with imitation of their installing to the working position. To this end, niobium rings were electron beam welded to both ends of the niobium pipes. In the sample a large leak occurred in several places of the </a:t>
            </a:r>
            <a:r>
              <a:rPr lang="en-US" sz="1200" dirty="0" err="1">
                <a:solidFill>
                  <a:srgbClr val="FF0000"/>
                </a:solidFill>
                <a:latin typeface="Arial" panose="020B0604020202020204" pitchFamily="34" charset="0"/>
                <a:ea typeface="Calibri" panose="020F0502020204030204" pitchFamily="34" charset="0"/>
              </a:rPr>
              <a:t>Nb</a:t>
            </a:r>
            <a:r>
              <a:rPr lang="en-US" sz="1200" dirty="0">
                <a:solidFill>
                  <a:srgbClr val="FF0000"/>
                </a:solidFill>
                <a:latin typeface="Arial" panose="020B0604020202020204" pitchFamily="34" charset="0"/>
                <a:ea typeface="Calibri" panose="020F0502020204030204" pitchFamily="34" charset="0"/>
              </a:rPr>
              <a:t>–SS joint after the first 3–4 thermal cycles in liquid nitrogen.  </a:t>
            </a:r>
            <a:endParaRPr lang="ru-RU" dirty="0">
              <a:solidFill>
                <a:srgbClr val="FF0000"/>
              </a:solidFill>
            </a:endParaRPr>
          </a:p>
        </p:txBody>
      </p:sp>
    </p:spTree>
    <p:extLst>
      <p:ext uri="{BB962C8B-B14F-4D97-AF65-F5344CB8AC3E}">
        <p14:creationId xmlns:p14="http://schemas.microsoft.com/office/powerpoint/2010/main" val="101069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532440" y="6430595"/>
            <a:ext cx="261392" cy="427405"/>
          </a:xfrm>
        </p:spPr>
        <p:txBody>
          <a:bodyPr/>
          <a:lstStyle/>
          <a:p>
            <a:fld id="{4EED94CE-8335-46F7-9792-18FE2A61BFB8}" type="slidenum">
              <a:rPr lang="ru-RU" b="1" smtClean="0">
                <a:latin typeface="Arial Black" panose="020B0A04020102020204" pitchFamily="34" charset="0"/>
              </a:rPr>
              <a:t>8</a:t>
            </a:fld>
            <a:endParaRPr lang="ru-RU" b="1" dirty="0">
              <a:latin typeface="Arial Black" panose="020B0A04020102020204" pitchFamily="34" charset="0"/>
            </a:endParaRPr>
          </a:p>
        </p:txBody>
      </p:sp>
      <p:sp>
        <p:nvSpPr>
          <p:cNvPr id="3" name="Прямоугольник 2"/>
          <p:cNvSpPr/>
          <p:nvPr/>
        </p:nvSpPr>
        <p:spPr>
          <a:xfrm>
            <a:off x="179512" y="6273225"/>
            <a:ext cx="1656184" cy="468143"/>
          </a:xfrm>
          <a:prstGeom prst="rect">
            <a:avLst/>
          </a:prstGeom>
        </p:spPr>
        <p:txBody>
          <a:bodyPr wrap="square">
            <a:spAutoFit/>
          </a:bodyPr>
          <a:lstStyle/>
          <a:p>
            <a:pPr lvl="0"/>
            <a:r>
              <a:rPr lang="en-US" sz="800" dirty="0">
                <a:solidFill>
                  <a:prstClr val="black">
                    <a:lumMod val="50000"/>
                    <a:lumOff val="50000"/>
                  </a:prstClr>
                </a:solidFill>
                <a:latin typeface="Baskerville Old Face" panose="02020602080505020303" pitchFamily="18" charset="0"/>
                <a:hlinkClick r:id="rId2"/>
              </a:rPr>
              <a:t>Sabirov B, JINR</a:t>
            </a:r>
          </a:p>
          <a:p>
            <a:pPr lvl="0"/>
            <a:r>
              <a:rPr lang="en-US" sz="800" dirty="0">
                <a:solidFill>
                  <a:prstClr val="black">
                    <a:lumMod val="50000"/>
                    <a:lumOff val="50000"/>
                  </a:prstClr>
                </a:solidFill>
                <a:latin typeface="Baskerville Old Face" panose="02020602080505020303" pitchFamily="18" charset="0"/>
                <a:hlinkClick r:id="rId2"/>
              </a:rPr>
              <a:t>New Trends in High-Energy Physics</a:t>
            </a:r>
            <a:endParaRPr lang="en-US" sz="800" dirty="0">
              <a:solidFill>
                <a:prstClr val="black">
                  <a:lumMod val="50000"/>
                  <a:lumOff val="50000"/>
                </a:prstClr>
              </a:solidFill>
              <a:latin typeface="Baskerville Old Face" panose="02020602080505020303" pitchFamily="18" charset="0"/>
            </a:endParaRPr>
          </a:p>
          <a:p>
            <a:pPr lvl="0"/>
            <a:r>
              <a:rPr lang="en-US" sz="800" b="1" dirty="0">
                <a:solidFill>
                  <a:prstClr val="black">
                    <a:lumMod val="50000"/>
                    <a:lumOff val="50000"/>
                  </a:prstClr>
                </a:solidFill>
                <a:latin typeface="Baskerville Old Face" panose="02020602080505020303" pitchFamily="18" charset="0"/>
              </a:rPr>
              <a:t>2-8 October 2016, Montenegro</a:t>
            </a:r>
          </a:p>
        </p:txBody>
      </p:sp>
      <p:sp>
        <p:nvSpPr>
          <p:cNvPr id="4" name="Прямоугольник 3"/>
          <p:cNvSpPr/>
          <p:nvPr/>
        </p:nvSpPr>
        <p:spPr>
          <a:xfrm>
            <a:off x="323528" y="116633"/>
            <a:ext cx="8352928" cy="1200329"/>
          </a:xfrm>
          <a:prstGeom prst="rect">
            <a:avLst/>
          </a:prstGeom>
        </p:spPr>
        <p:txBody>
          <a:bodyPr wrap="square">
            <a:spAutoFit/>
          </a:bodyPr>
          <a:lstStyle/>
          <a:p>
            <a:pPr indent="450215" algn="just">
              <a:lnSpc>
                <a:spcPct val="150000"/>
              </a:lnSpc>
              <a:spcAft>
                <a:spcPts val="0"/>
              </a:spcAft>
            </a:pPr>
            <a:r>
              <a:rPr lang="en-US"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This is because the welded joint experienced various internal stresses, first, due to the explosion welding, then due to the thermal load  at the electron beam welding(niobium melting point is 2460C), and ultimately due to the thermal load at a very low helium temperature of 2K. Superposition of all these residual stresses resulted in plastic deformation, failure of welds, and consequently occurrence of a leak.</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27496" y="1531479"/>
            <a:ext cx="8352928" cy="2123658"/>
          </a:xfrm>
          <a:prstGeom prst="rect">
            <a:avLst/>
          </a:prstGeom>
        </p:spPr>
        <p:txBody>
          <a:bodyPr wrap="square">
            <a:spAutoFit/>
          </a:bodyPr>
          <a:lstStyle/>
          <a:p>
            <a:pPr indent="450215" algn="ctr">
              <a:spcAft>
                <a:spcPts val="0"/>
              </a:spcAft>
            </a:pPr>
            <a:r>
              <a:rPr lang="en-US" sz="2400" b="1" dirty="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Neutron-Diffraction Investigation of Internal Residual Stresses Resulting from Explosion Welding.</a:t>
            </a:r>
            <a:endParaRPr lang="ru-RU" sz="1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1200" dirty="0">
                <a:solidFill>
                  <a:srgbClr val="0070C0"/>
                </a:solidFill>
                <a:latin typeface="Arial" panose="020B0604020202020204" pitchFamily="34" charset="0"/>
                <a:ea typeface="Calibri" panose="020F0502020204030204" pitchFamily="34" charset="0"/>
              </a:rPr>
              <a:t>It is well known that many production processes like machining, forging, stamping, rolling, welding, etc., can result in a strong field of residual mechanical internal stresses in the material or product due to its plastic deformation.   Measurements were carried out with the POLDI stress diffractometer on the neutron beam from the ISIS reactor of the Paul </a:t>
            </a:r>
            <a:r>
              <a:rPr lang="en-US" sz="1200" dirty="0" err="1">
                <a:solidFill>
                  <a:srgbClr val="0070C0"/>
                </a:solidFill>
                <a:latin typeface="Arial" panose="020B0604020202020204" pitchFamily="34" charset="0"/>
                <a:ea typeface="Calibri" panose="020F0502020204030204" pitchFamily="34" charset="0"/>
              </a:rPr>
              <a:t>Scherrer</a:t>
            </a:r>
            <a:r>
              <a:rPr lang="en-US" sz="1200" dirty="0">
                <a:solidFill>
                  <a:srgbClr val="0070C0"/>
                </a:solidFill>
                <a:latin typeface="Arial" panose="020B0604020202020204" pitchFamily="34" charset="0"/>
                <a:ea typeface="Calibri" panose="020F0502020204030204" pitchFamily="34" charset="0"/>
              </a:rPr>
              <a:t> Institute (Switzerland). </a:t>
            </a:r>
            <a:endParaRPr lang="en-US" sz="1200" dirty="0">
              <a:latin typeface="Arial" panose="020B0604020202020204" pitchFamily="34" charset="0"/>
            </a:endParaRPr>
          </a:p>
          <a:p>
            <a:endParaRPr lang="en-US" sz="1200" dirty="0">
              <a:latin typeface="Arial" panose="020B0604020202020204" pitchFamily="34" charset="0"/>
            </a:endParaRPr>
          </a:p>
        </p:txBody>
      </p:sp>
      <p:sp>
        <p:nvSpPr>
          <p:cNvPr id="6" name="Rectangle 2"/>
          <p:cNvSpPr>
            <a:spLocks noChangeArrowheads="1"/>
          </p:cNvSpPr>
          <p:nvPr/>
        </p:nvSpPr>
        <p:spPr bwMode="auto">
          <a:xfrm>
            <a:off x="531465" y="3335764"/>
            <a:ext cx="81449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50000"/>
              </a:lnSpc>
              <a:spcBef>
                <a:spcPct val="0"/>
              </a:spcBef>
              <a:spcAft>
                <a:spcPct val="0"/>
              </a:spcAft>
              <a:buClrTx/>
              <a:buSzTx/>
              <a:buFontTx/>
              <a:buNone/>
              <a:tabLst/>
            </a:pPr>
            <a:r>
              <a:rPr lang="en-US" altLang="ru-RU" sz="1200" dirty="0">
                <a:solidFill>
                  <a:srgbClr val="0070C0"/>
                </a:solidFill>
                <a:latin typeface="Arial" panose="020B0604020202020204" pitchFamily="34" charset="0"/>
                <a:ea typeface="Calibri" panose="020F0502020204030204" pitchFamily="34" charset="0"/>
                <a:cs typeface="Arial" panose="020B0604020202020204" pitchFamily="34" charset="0"/>
              </a:rPr>
              <a:t>W</a:t>
            </a:r>
            <a:r>
              <a:rPr kumimoji="0" lang="en-US" altLang="ru-RU" sz="1200" b="0"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e only give the ultimate result of residual stress measurements in the bimetallic </a:t>
            </a:r>
            <a:r>
              <a:rPr kumimoji="0" lang="en-US" altLang="ru-RU" sz="1200" b="0" i="0" u="none" strike="noStrike" cap="none" normalizeH="0" baseline="0" dirty="0" err="1">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Ti+SS</a:t>
            </a:r>
            <a:r>
              <a:rPr kumimoji="0" lang="en-US" altLang="ru-RU" sz="1200" b="0"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 tube in the process of scanning the titanium-to-stainless . </a:t>
            </a:r>
            <a:endParaRPr kumimoji="0" lang="ru-RU" altLang="ru-RU" sz="600" b="0" i="0" u="none" strike="noStrike" cap="none" normalizeH="0" baseline="0" dirty="0">
              <a:ln>
                <a:noFill/>
              </a:ln>
              <a:solidFill>
                <a:srgbClr val="0070C0"/>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10" name="Рисунок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7929" y="3797429"/>
            <a:ext cx="3876675" cy="2512695"/>
          </a:xfrm>
          <a:prstGeom prst="rect">
            <a:avLst/>
          </a:prstGeom>
          <a:noFill/>
          <a:ln>
            <a:noFill/>
          </a:ln>
        </p:spPr>
      </p:pic>
      <p:sp>
        <p:nvSpPr>
          <p:cNvPr id="8" name="Прямоугольник 7"/>
          <p:cNvSpPr/>
          <p:nvPr/>
        </p:nvSpPr>
        <p:spPr>
          <a:xfrm>
            <a:off x="463182" y="3899471"/>
            <a:ext cx="4256207" cy="1200329"/>
          </a:xfrm>
          <a:prstGeom prst="rect">
            <a:avLst/>
          </a:prstGeom>
        </p:spPr>
        <p:txBody>
          <a:bodyPr wrap="square">
            <a:spAutoFit/>
          </a:bodyPr>
          <a:lstStyle/>
          <a:p>
            <a:pPr>
              <a:lnSpc>
                <a:spcPct val="150000"/>
              </a:lnSpc>
            </a:pPr>
            <a:r>
              <a:rPr lang="en-US" sz="1200" dirty="0">
                <a:solidFill>
                  <a:srgbClr val="0070C0"/>
                </a:solidFill>
                <a:latin typeface="Arial" panose="020B0604020202020204" pitchFamily="34" charset="0"/>
                <a:ea typeface="Times New Roman" panose="02020603050405020304" pitchFamily="18" charset="0"/>
              </a:rPr>
              <a:t>The residual stresses in the bimetallic </a:t>
            </a:r>
            <a:r>
              <a:rPr lang="en-US" sz="1200" dirty="0" err="1">
                <a:solidFill>
                  <a:srgbClr val="0070C0"/>
                </a:solidFill>
                <a:latin typeface="Arial" panose="020B0604020202020204" pitchFamily="34" charset="0"/>
                <a:ea typeface="Times New Roman" panose="02020603050405020304" pitchFamily="18" charset="0"/>
              </a:rPr>
              <a:t>Ti</a:t>
            </a:r>
            <a:r>
              <a:rPr lang="en-US" sz="1200" dirty="0">
                <a:solidFill>
                  <a:srgbClr val="0070C0"/>
                </a:solidFill>
                <a:latin typeface="Arial" panose="020B0604020202020204" pitchFamily="34" charset="0"/>
                <a:ea typeface="Times New Roman" panose="02020603050405020304" pitchFamily="18" charset="0"/>
              </a:rPr>
              <a:t> + SS tube measured during the scanning of the titanium–stainless steel joint are shown in Fig.</a:t>
            </a:r>
            <a:r>
              <a:rPr lang="en-US" sz="1200" dirty="0">
                <a:solidFill>
                  <a:srgbClr val="0070C0"/>
                </a:solidFill>
                <a:latin typeface="Arial" panose="020B0604020202020204" pitchFamily="34" charset="0"/>
                <a:ea typeface="Calibri" panose="020F0502020204030204" pitchFamily="34" charset="0"/>
              </a:rPr>
              <a:t> The residual stress is quite considerable, amounting to ~1000 MPa.</a:t>
            </a:r>
            <a:endParaRPr lang="ru-RU" dirty="0">
              <a:solidFill>
                <a:srgbClr val="0070C0"/>
              </a:solidFill>
            </a:endParaRPr>
          </a:p>
        </p:txBody>
      </p:sp>
      <p:sp>
        <p:nvSpPr>
          <p:cNvPr id="7" name="Прямоугольник 6"/>
          <p:cNvSpPr/>
          <p:nvPr/>
        </p:nvSpPr>
        <p:spPr>
          <a:xfrm>
            <a:off x="899592" y="5436377"/>
            <a:ext cx="3942184" cy="623248"/>
          </a:xfrm>
          <a:prstGeom prst="rect">
            <a:avLst/>
          </a:prstGeom>
        </p:spPr>
        <p:txBody>
          <a:bodyPr wrap="square">
            <a:spAutoFit/>
          </a:bodyPr>
          <a:lstStyle/>
          <a:p>
            <a:pPr indent="450215">
              <a:lnSpc>
                <a:spcPct val="150000"/>
              </a:lnSpc>
              <a:spcAft>
                <a:spcPts val="0"/>
              </a:spcAft>
            </a:pPr>
            <a:r>
              <a:rPr lang="en-US" sz="1100" i="1" dirty="0">
                <a:latin typeface="Arial" panose="020B0604020202020204" pitchFamily="34" charset="0"/>
                <a:ea typeface="Calibri" panose="020F0502020204030204" pitchFamily="34" charset="0"/>
                <a:cs typeface="Times New Roman" panose="02020603050405020304" pitchFamily="18" charset="0"/>
              </a:rPr>
              <a:t>Measured (points) and fitted (lines) of the (311) peak      residual stresses vs </a:t>
            </a:r>
            <a:r>
              <a:rPr lang="en-US" sz="1100" i="1" dirty="0" err="1">
                <a:latin typeface="Arial" panose="020B0604020202020204" pitchFamily="34" charset="0"/>
                <a:ea typeface="Calibri" panose="020F0502020204030204" pitchFamily="34" charset="0"/>
                <a:cs typeface="Times New Roman" panose="02020603050405020304" pitchFamily="18" charset="0"/>
              </a:rPr>
              <a:t>rcorr</a:t>
            </a:r>
            <a:r>
              <a:rPr lang="en-US" sz="1100" i="1" dirty="0">
                <a:latin typeface="Arial" panose="020B0604020202020204" pitchFamily="34" charset="0"/>
                <a:ea typeface="Calibri" panose="020F0502020204030204" pitchFamily="34" charset="0"/>
                <a:cs typeface="Times New Roman" panose="02020603050405020304" pitchFamily="18" charset="0"/>
              </a:rPr>
              <a:t> for the cross-section AB.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526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460432" y="6356350"/>
            <a:ext cx="226368" cy="365125"/>
          </a:xfrm>
        </p:spPr>
        <p:txBody>
          <a:bodyPr/>
          <a:lstStyle/>
          <a:p>
            <a:fld id="{4EED94CE-8335-46F7-9792-18FE2A61BFB8}" type="slidenum">
              <a:rPr lang="ru-RU" b="1" smtClean="0"/>
              <a:t>9</a:t>
            </a:fld>
            <a:endParaRPr lang="ru-RU" b="1" dirty="0"/>
          </a:p>
        </p:txBody>
      </p:sp>
      <p:sp>
        <p:nvSpPr>
          <p:cNvPr id="4" name="Прямоугольник 3"/>
          <p:cNvSpPr/>
          <p:nvPr/>
        </p:nvSpPr>
        <p:spPr>
          <a:xfrm>
            <a:off x="107504" y="6356350"/>
            <a:ext cx="1709936" cy="461665"/>
          </a:xfrm>
          <a:prstGeom prst="rect">
            <a:avLst/>
          </a:prstGeom>
        </p:spPr>
        <p:txBody>
          <a:bodyPr wrap="square">
            <a:spAutoFit/>
          </a:bodyPr>
          <a:lstStyle/>
          <a:p>
            <a:pPr lvl="0"/>
            <a:r>
              <a:rPr lang="en-US" sz="800" dirty="0">
                <a:solidFill>
                  <a:prstClr val="black">
                    <a:lumMod val="50000"/>
                    <a:lumOff val="50000"/>
                  </a:prstClr>
                </a:solidFill>
                <a:latin typeface="Baskerville Old Face" panose="02020602080505020303" pitchFamily="18" charset="0"/>
                <a:hlinkClick r:id="rId2"/>
              </a:rPr>
              <a:t>Sabirov B, JINR</a:t>
            </a:r>
          </a:p>
          <a:p>
            <a:pPr lvl="0"/>
            <a:r>
              <a:rPr lang="en-US" sz="800" dirty="0">
                <a:solidFill>
                  <a:prstClr val="black">
                    <a:lumMod val="50000"/>
                    <a:lumOff val="50000"/>
                  </a:prstClr>
                </a:solidFill>
                <a:latin typeface="Baskerville Old Face" panose="02020602080505020303" pitchFamily="18" charset="0"/>
                <a:hlinkClick r:id="rId2"/>
              </a:rPr>
              <a:t>New Trends in High-Energy Physics</a:t>
            </a:r>
            <a:endParaRPr lang="en-US" sz="800" dirty="0">
              <a:solidFill>
                <a:prstClr val="black">
                  <a:lumMod val="50000"/>
                  <a:lumOff val="50000"/>
                </a:prstClr>
              </a:solidFill>
              <a:latin typeface="Baskerville Old Face" panose="02020602080505020303" pitchFamily="18" charset="0"/>
            </a:endParaRPr>
          </a:p>
          <a:p>
            <a:pPr lvl="0"/>
            <a:r>
              <a:rPr lang="en-US" sz="800" b="1" dirty="0">
                <a:solidFill>
                  <a:prstClr val="black">
                    <a:lumMod val="50000"/>
                    <a:lumOff val="50000"/>
                  </a:prstClr>
                </a:solidFill>
                <a:latin typeface="Baskerville Old Face" panose="02020602080505020303" pitchFamily="18" charset="0"/>
              </a:rPr>
              <a:t>2-8 October 2016, Montenegro</a:t>
            </a:r>
          </a:p>
        </p:txBody>
      </p:sp>
      <p:sp>
        <p:nvSpPr>
          <p:cNvPr id="5" name="Прямоугольник 4"/>
          <p:cNvSpPr/>
          <p:nvPr/>
        </p:nvSpPr>
        <p:spPr>
          <a:xfrm>
            <a:off x="2339752" y="260648"/>
            <a:ext cx="5397631" cy="461665"/>
          </a:xfrm>
          <a:prstGeom prst="rect">
            <a:avLst/>
          </a:prstGeom>
        </p:spPr>
        <p:txBody>
          <a:bodyPr wrap="none">
            <a:spAutoFit/>
          </a:bodyPr>
          <a:lstStyle/>
          <a:p>
            <a:r>
              <a:rPr lang="en-US" sz="2400" b="1" dirty="0">
                <a:solidFill>
                  <a:schemeClr val="accent2">
                    <a:lumMod val="75000"/>
                  </a:schemeClr>
                </a:solidFill>
                <a:latin typeface="Arial" panose="020B0604020202020204" pitchFamily="34" charset="0"/>
                <a:ea typeface="Calibri" panose="020F0502020204030204" pitchFamily="34" charset="0"/>
              </a:rPr>
              <a:t>Improvement of </a:t>
            </a:r>
            <a:r>
              <a:rPr lang="en-US" sz="2400" b="1" dirty="0" err="1">
                <a:solidFill>
                  <a:schemeClr val="accent2">
                    <a:lumMod val="75000"/>
                  </a:schemeClr>
                </a:solidFill>
                <a:latin typeface="Arial" panose="020B0604020202020204" pitchFamily="34" charset="0"/>
                <a:ea typeface="Calibri" panose="020F0502020204030204" pitchFamily="34" charset="0"/>
              </a:rPr>
              <a:t>cryomodule</a:t>
            </a:r>
            <a:r>
              <a:rPr lang="en-US" sz="2400" b="1" dirty="0">
                <a:solidFill>
                  <a:schemeClr val="accent2">
                    <a:lumMod val="75000"/>
                  </a:schemeClr>
                </a:solidFill>
                <a:latin typeface="Arial" panose="020B0604020202020204" pitchFamily="34" charset="0"/>
                <a:ea typeface="Calibri" panose="020F0502020204030204" pitchFamily="34" charset="0"/>
              </a:rPr>
              <a:t> design</a:t>
            </a:r>
            <a:endParaRPr lang="ru-RU" sz="2400" dirty="0">
              <a:solidFill>
                <a:schemeClr val="accent2">
                  <a:lumMod val="75000"/>
                </a:schemeClr>
              </a:solidFill>
            </a:endParaRPr>
          </a:p>
        </p:txBody>
      </p:sp>
      <p:pic>
        <p:nvPicPr>
          <p:cNvPr id="6" name="Рисунок 5" descr="fi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08720"/>
            <a:ext cx="2304256" cy="4032448"/>
          </a:xfrm>
          <a:prstGeom prst="rect">
            <a:avLst/>
          </a:prstGeom>
          <a:noFill/>
          <a:ln>
            <a:noFill/>
          </a:ln>
        </p:spPr>
      </p:pic>
      <p:sp>
        <p:nvSpPr>
          <p:cNvPr id="7" name="Прямоугольник 6"/>
          <p:cNvSpPr/>
          <p:nvPr/>
        </p:nvSpPr>
        <p:spPr>
          <a:xfrm>
            <a:off x="2627784" y="1052736"/>
            <a:ext cx="6260672" cy="3970318"/>
          </a:xfrm>
          <a:prstGeom prst="rect">
            <a:avLst/>
          </a:prstGeom>
        </p:spPr>
        <p:txBody>
          <a:bodyPr wrap="square">
            <a:spAutoFit/>
          </a:bodyPr>
          <a:lstStyle/>
          <a:p>
            <a:r>
              <a:rPr lang="en-US" sz="1400" dirty="0">
                <a:solidFill>
                  <a:schemeClr val="accent4"/>
                </a:solidFill>
                <a:latin typeface="Arial" panose="020B0604020202020204" pitchFamily="34" charset="0"/>
                <a:ea typeface="Times New Roman" panose="02020603050405020304" pitchFamily="18" charset="0"/>
                <a:cs typeface="Arial" panose="020B0604020202020204" pitchFamily="34" charset="0"/>
              </a:rPr>
              <a:t>Based on our experience of   manufacturing </a:t>
            </a:r>
            <a:r>
              <a:rPr lang="en-US" sz="1400" dirty="0" err="1">
                <a:solidFill>
                  <a:schemeClr val="accent4"/>
                </a:solidFill>
                <a:latin typeface="Arial" panose="020B0604020202020204" pitchFamily="34" charset="0"/>
                <a:ea typeface="Times New Roman" panose="02020603050405020304" pitchFamily="18" charset="0"/>
                <a:cs typeface="Arial" panose="020B0604020202020204" pitchFamily="34" charset="0"/>
              </a:rPr>
              <a:t>Nb+SS</a:t>
            </a:r>
            <a:r>
              <a:rPr lang="en-US" sz="1400" dirty="0">
                <a:solidFill>
                  <a:schemeClr val="accent4"/>
                </a:solidFill>
                <a:latin typeface="Arial" panose="020B0604020202020204" pitchFamily="34" charset="0"/>
                <a:ea typeface="Times New Roman" panose="02020603050405020304" pitchFamily="18" charset="0"/>
                <a:cs typeface="Arial" panose="020B0604020202020204" pitchFamily="34" charset="0"/>
              </a:rPr>
              <a:t> adapters and neutron diffraction investigations them a new design, including a minimal titanium intermediate layer, has been developed and two pilot samples built in collaboration with </a:t>
            </a:r>
            <a:r>
              <a:rPr lang="en-US" sz="1400" dirty="0" err="1">
                <a:solidFill>
                  <a:schemeClr val="accent4"/>
                </a:solidFill>
                <a:latin typeface="Arial" panose="020B0604020202020204" pitchFamily="34" charset="0"/>
                <a:ea typeface="Times New Roman" panose="02020603050405020304" pitchFamily="18" charset="0"/>
                <a:cs typeface="Arial" panose="020B0604020202020204" pitchFamily="34" charset="0"/>
              </a:rPr>
              <a:t>wellknown</a:t>
            </a:r>
            <a:r>
              <a:rPr lang="en-US" sz="1400" dirty="0">
                <a:solidFill>
                  <a:schemeClr val="accent4"/>
                </a:solidFill>
                <a:latin typeface="Arial" panose="020B0604020202020204" pitchFamily="34" charset="0"/>
                <a:ea typeface="Times New Roman" panose="02020603050405020304" pitchFamily="18" charset="0"/>
                <a:cs typeface="Arial" panose="020B0604020202020204" pitchFamily="34" charset="0"/>
              </a:rPr>
              <a:t> Paton Welding Institute in Kiev (Ukraine). </a:t>
            </a:r>
            <a:endParaRPr lang="en-US" sz="1400" dirty="0">
              <a:solidFill>
                <a:schemeClr val="accent4"/>
              </a:solidFill>
              <a:latin typeface="Arial" panose="020B0604020202020204" pitchFamily="34" charset="0"/>
              <a:ea typeface="Calibri" panose="020F0502020204030204" pitchFamily="34" charset="0"/>
              <a:cs typeface="Arial" panose="020B0604020202020204" pitchFamily="34" charset="0"/>
            </a:endParaRPr>
          </a:p>
          <a:p>
            <a:endParaRPr lang="en-US" sz="1400" dirty="0">
              <a:solidFill>
                <a:schemeClr val="accent4"/>
              </a:solidFill>
              <a:latin typeface="Arial" panose="020B0604020202020204" pitchFamily="34" charset="0"/>
              <a:ea typeface="Times New Roman" panose="02020603050405020304" pitchFamily="18" charset="0"/>
              <a:cs typeface="Arial" panose="020B0604020202020204" pitchFamily="34" charset="0"/>
            </a:endParaRPr>
          </a:p>
          <a:p>
            <a:r>
              <a:rPr lang="en-US" sz="1400" dirty="0">
                <a:solidFill>
                  <a:schemeClr val="accent4"/>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accent4"/>
                </a:solidFill>
                <a:latin typeface="Arial" panose="020B0604020202020204" pitchFamily="34" charset="0"/>
                <a:ea typeface="Calibri" panose="020F0502020204030204" pitchFamily="34" charset="0"/>
                <a:cs typeface="Arial" panose="020B0604020202020204" pitchFamily="34" charset="0"/>
              </a:rPr>
              <a:t>In this connection the following adapter manufacture procedure was proposed. First, the stainless steel disc is clad with titanium on both sided by explosion welding, the resulting </a:t>
            </a:r>
            <a:r>
              <a:rPr lang="en-US" sz="1400" dirty="0" err="1">
                <a:solidFill>
                  <a:schemeClr val="accent4"/>
                </a:solidFill>
                <a:latin typeface="Arial" panose="020B0604020202020204" pitchFamily="34" charset="0"/>
                <a:ea typeface="Calibri" panose="020F0502020204030204" pitchFamily="34" charset="0"/>
                <a:cs typeface="Arial" panose="020B0604020202020204" pitchFamily="34" charset="0"/>
              </a:rPr>
              <a:t>trimetal</a:t>
            </a:r>
            <a:r>
              <a:rPr lang="en-US" sz="1400" dirty="0">
                <a:solidFill>
                  <a:schemeClr val="accent4"/>
                </a:solidFill>
                <a:latin typeface="Arial" panose="020B0604020202020204" pitchFamily="34" charset="0"/>
                <a:ea typeface="Calibri" panose="020F0502020204030204" pitchFamily="34" charset="0"/>
                <a:cs typeface="Arial" panose="020B0604020202020204" pitchFamily="34" charset="0"/>
              </a:rPr>
              <a:t> is shaped as required (by </a:t>
            </a:r>
            <a:r>
              <a:rPr lang="en-US" sz="1400" dirty="0" err="1">
                <a:solidFill>
                  <a:schemeClr val="accent4"/>
                </a:solidFill>
                <a:latin typeface="Arial" panose="020B0604020202020204" pitchFamily="34" charset="0"/>
                <a:ea typeface="Calibri" panose="020F0502020204030204" pitchFamily="34" charset="0"/>
                <a:cs typeface="Arial" panose="020B0604020202020204" pitchFamily="34" charset="0"/>
              </a:rPr>
              <a:t>planishing</a:t>
            </a:r>
            <a:r>
              <a:rPr lang="en-US" sz="1400" dirty="0">
                <a:solidFill>
                  <a:schemeClr val="accent4"/>
                </a:solidFill>
                <a:latin typeface="Arial" panose="020B0604020202020204" pitchFamily="34" charset="0"/>
                <a:ea typeface="Calibri" panose="020F0502020204030204" pitchFamily="34" charset="0"/>
                <a:cs typeface="Arial" panose="020B0604020202020204" pitchFamily="34" charset="0"/>
              </a:rPr>
              <a:t> and turning to the size), and a hole is cut for the niobium pipe. The niobium pipe is inserted in the hole and electron-beam welded to titanium. </a:t>
            </a:r>
          </a:p>
          <a:p>
            <a:pPr lvl="0"/>
            <a:r>
              <a:rPr lang="uk-UA" sz="1400" dirty="0">
                <a:solidFill>
                  <a:schemeClr val="accent4"/>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accent4"/>
                </a:solidFill>
                <a:latin typeface="Arial" panose="020B0604020202020204" pitchFamily="34" charset="0"/>
                <a:ea typeface="Times New Roman" panose="02020603050405020304" pitchFamily="18" charset="0"/>
                <a:cs typeface="Arial" panose="020B0604020202020204" pitchFamily="34" charset="0"/>
              </a:rPr>
              <a:t>Advantages of this design are: a)</a:t>
            </a:r>
            <a:r>
              <a:rPr lang="uk-UA" sz="1400" dirty="0">
                <a:solidFill>
                  <a:schemeClr val="accent4"/>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accent4"/>
                </a:solidFill>
                <a:latin typeface="Arial" panose="020B0604020202020204" pitchFamily="34" charset="0"/>
                <a:ea typeface="Times New Roman" panose="02020603050405020304" pitchFamily="18" charset="0"/>
                <a:cs typeface="Arial" panose="020B0604020202020204" pitchFamily="34" charset="0"/>
              </a:rPr>
              <a:t>explosion welding of flat pieces is technologically much simpler than welding of pipes and allows joints with quality as much stable as possible;</a:t>
            </a:r>
            <a:endParaRPr lang="en-US" sz="1400" dirty="0">
              <a:solidFill>
                <a:schemeClr val="accent4"/>
              </a:solidFill>
              <a:latin typeface="Arial" panose="020B0604020202020204" pitchFamily="34" charset="0"/>
              <a:ea typeface="Calibri" panose="020F0502020204030204" pitchFamily="34" charset="0"/>
              <a:cs typeface="Arial" panose="020B0604020202020204" pitchFamily="34" charset="0"/>
            </a:endParaRPr>
          </a:p>
          <a:p>
            <a:pPr lvl="0"/>
            <a:r>
              <a:rPr lang="en-US" sz="1400" dirty="0">
                <a:solidFill>
                  <a:schemeClr val="accent4"/>
                </a:solidFill>
                <a:latin typeface="Arial" panose="020B0604020202020204" pitchFamily="34" charset="0"/>
                <a:ea typeface="Calibri" panose="020F0502020204030204" pitchFamily="34" charset="0"/>
                <a:cs typeface="Arial" panose="020B0604020202020204" pitchFamily="34" charset="0"/>
              </a:rPr>
              <a:t>b) the effect of the difference in the linear expansion coefficients of the ensemble components is eliminated.</a:t>
            </a:r>
          </a:p>
          <a:p>
            <a:pPr lvl="0"/>
            <a:r>
              <a:rPr lang="en-US" sz="1400" dirty="0">
                <a:solidFill>
                  <a:schemeClr val="accent4"/>
                </a:solidFill>
                <a:latin typeface="Arial" panose="020B0604020202020204" pitchFamily="34" charset="0"/>
                <a:ea typeface="Calibri" panose="020F0502020204030204" pitchFamily="34" charset="0"/>
                <a:cs typeface="Arial" panose="020B0604020202020204" pitchFamily="34" charset="0"/>
              </a:rPr>
              <a:t>c) expenditure of titanium and niobium decreases;</a:t>
            </a:r>
          </a:p>
          <a:p>
            <a:pPr lvl="0"/>
            <a:r>
              <a:rPr lang="en-US" sz="1400" dirty="0">
                <a:solidFill>
                  <a:schemeClr val="accent4"/>
                </a:solidFill>
                <a:latin typeface="Arial" panose="020B0604020202020204" pitchFamily="34" charset="0"/>
                <a:ea typeface="Calibri" panose="020F0502020204030204" pitchFamily="34" charset="0"/>
                <a:cs typeface="Arial" panose="020B0604020202020204" pitchFamily="34" charset="0"/>
              </a:rPr>
              <a:t>d) possible formation of intermetallic compounds in the explosion weld steel–titanium joint does not affect helium tightness</a:t>
            </a:r>
            <a:endParaRPr lang="ru-RU" sz="1400" dirty="0">
              <a:solidFill>
                <a:schemeClr val="accent4"/>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0290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12606</TotalTime>
  <Words>2124</Words>
  <Application>Microsoft Office PowerPoint</Application>
  <PresentationFormat>Экран (4:3)</PresentationFormat>
  <Paragraphs>130</Paragraphs>
  <Slides>12</Slides>
  <Notes>1</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12</vt:i4>
      </vt:variant>
    </vt:vector>
  </HeadingPairs>
  <TitlesOfParts>
    <vt:vector size="27" baseType="lpstr">
      <vt:lpstr>SimSun</vt:lpstr>
      <vt:lpstr>Algerian</vt:lpstr>
      <vt:lpstr>Arial</vt:lpstr>
      <vt:lpstr>Arial Black</vt:lpstr>
      <vt:lpstr>Arial Rounded MT Bold</vt:lpstr>
      <vt:lpstr>Baskerville Old Face</vt:lpstr>
      <vt:lpstr>Calibri</vt:lpstr>
      <vt:lpstr>Colonna MT</vt:lpstr>
      <vt:lpstr>Monotype Corsiva</vt:lpstr>
      <vt:lpstr>Osaka</vt:lpstr>
      <vt:lpstr>Script MT Bold</vt:lpstr>
      <vt:lpstr>Times</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Zver</dc:creator>
  <cp:lastModifiedBy>User</cp:lastModifiedBy>
  <cp:revision>427</cp:revision>
  <dcterms:created xsi:type="dcterms:W3CDTF">2011-08-10T12:13:09Z</dcterms:created>
  <dcterms:modified xsi:type="dcterms:W3CDTF">2016-10-06T13:53:25Z</dcterms:modified>
</cp:coreProperties>
</file>