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9" r:id="rId3"/>
    <p:sldId id="390" r:id="rId4"/>
    <p:sldId id="348" r:id="rId5"/>
    <p:sldId id="353" r:id="rId6"/>
    <p:sldId id="383" r:id="rId7"/>
    <p:sldId id="388" r:id="rId8"/>
    <p:sldId id="370" r:id="rId9"/>
    <p:sldId id="342" r:id="rId10"/>
    <p:sldId id="384" r:id="rId11"/>
    <p:sldId id="373" r:id="rId12"/>
    <p:sldId id="346" r:id="rId13"/>
    <p:sldId id="364" r:id="rId14"/>
    <p:sldId id="350" r:id="rId15"/>
    <p:sldId id="381" r:id="rId16"/>
    <p:sldId id="386" r:id="rId17"/>
    <p:sldId id="361" r:id="rId18"/>
    <p:sldId id="387" r:id="rId19"/>
    <p:sldId id="380" r:id="rId20"/>
    <p:sldId id="365" r:id="rId21"/>
    <p:sldId id="378" r:id="rId22"/>
    <p:sldId id="379" r:id="rId23"/>
    <p:sldId id="366" r:id="rId24"/>
    <p:sldId id="385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C31"/>
    <a:srgbClr val="E1D5E7"/>
    <a:srgbClr val="0385DD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3537" autoAdjust="0"/>
  </p:normalViewPr>
  <p:slideViewPr>
    <p:cSldViewPr>
      <p:cViewPr varScale="1">
        <p:scale>
          <a:sx n="70" d="100"/>
          <a:sy n="70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83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A346-A256-45F9-962A-F5B19A946E48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11ED-EA0C-47B7-A3F8-56772683E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6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EEFB29E-9601-4413-B1D1-1DABDC3E385F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91C030-74A4-4BC9-A343-D0F3A588A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1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0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9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5FC4-C4FF-4AA1-A08A-3FD96956A5CD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29th CBM Collaboration Meeting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D2FA-9CD9-4A8C-9657-37709E421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1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08DD-877A-44BD-8414-E851EBBEEEB1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C3FB-9212-41E3-A78C-A28C9F646D1F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1A00-700D-4E07-B4AD-4FA383D92DE1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5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DBE0-BB0F-486F-83F2-4F8EBC8DD17F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388-2FB7-4F93-86EC-4DB3F32D5761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61E5-BC20-4ED4-A36A-05D2AE3C2670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09C6-2E15-419D-8B4A-2CCD9992AE14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A2B-97B7-4433-92EF-1016269E5E97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6F40-30DF-46DE-80D2-1CB3F9047A2D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BE3-AE93-441A-90EE-8609D2CB3CDD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27th CBM Collaboration Meeting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4CB-7964-491B-A3FD-ACECD28687A1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27th CBM Collaboration Meeting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t-jds.jinr.ru/record/69336?ln=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63722" y="137893"/>
            <a:ext cx="7848872" cy="147218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Current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Status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of the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Geometry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D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atabase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for the CBM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Experiment 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84332" y="2204865"/>
            <a:ext cx="7416824" cy="337731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Akishina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E.P.</a:t>
            </a:r>
            <a:r>
              <a:rPr lang="en-US" sz="2400" u="sng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</a:rPr>
              <a:t>Alexandrov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 E.I.</a:t>
            </a:r>
            <a:r>
              <a:rPr lang="en-US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</a:rPr>
              <a:t>Alexandrov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 I.N.</a:t>
            </a:r>
            <a:r>
              <a:rPr lang="en-US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</a:p>
          <a:p>
            <a:r>
              <a:rPr lang="en-US" sz="2400" u="sng" dirty="0" err="1">
                <a:solidFill>
                  <a:srgbClr val="002060"/>
                </a:solidFill>
                <a:latin typeface="Cambria" panose="02040503050406030204" pitchFamily="18" charset="0"/>
              </a:rPr>
              <a:t>Filozova</a:t>
            </a:r>
            <a:r>
              <a:rPr lang="ru-RU" sz="2400" u="sng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I.A.</a:t>
            </a:r>
            <a:r>
              <a:rPr lang="en-US" sz="2400" u="sng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1,4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</a:rPr>
              <a:t>Friese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 V.</a:t>
            </a:r>
            <a:r>
              <a:rPr lang="en-US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, Ivanov V.V.</a:t>
            </a:r>
            <a:r>
              <a:rPr lang="en-US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1,3</a:t>
            </a:r>
          </a:p>
          <a:p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LIT, JINR,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Dubna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GSI, Darmstadt</a:t>
            </a:r>
          </a:p>
          <a:p>
            <a:r>
              <a:rPr lang="en-US" sz="20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MEPhi,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Moscow</a:t>
            </a:r>
          </a:p>
          <a:p>
            <a:r>
              <a:rPr lang="en-US" sz="20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Dubna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State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University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486916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0" y="6211708"/>
            <a:ext cx="1528774" cy="53816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468946" y="5229200"/>
            <a:ext cx="2702992" cy="1520674"/>
            <a:chOff x="3079404" y="2340310"/>
            <a:chExt cx="3456384" cy="1908659"/>
          </a:xfrm>
        </p:grpSpPr>
        <p:pic>
          <p:nvPicPr>
            <p:cNvPr id="8" name="Picture 4" descr="http://teachers.jinr.ru/images/stories/jinr-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65" y="2340310"/>
              <a:ext cx="2376263" cy="1580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79404" y="3920612"/>
              <a:ext cx="3456384" cy="32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3882"/>
                  </a:solidFill>
                  <a:latin typeface="Arial" pitchFamily="34" charset="0"/>
                  <a:cs typeface="Arial" pitchFamily="34" charset="0"/>
                </a:rPr>
                <a:t>Joint Institute for Nuclear Research</a:t>
              </a:r>
              <a:endParaRPr lang="ru-RU" sz="11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7" y="4843708"/>
            <a:ext cx="1012320" cy="13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129530"/>
            <a:ext cx="7992888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Geometry Database. Use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Cases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t>10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50136" y="2260317"/>
            <a:ext cx="3289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The Geometry DB is used: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to provide interfaces to view, retrieve and update modules and setups</a:t>
            </a:r>
            <a:endParaRPr lang="ru-RU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to store setups as combination of setup modules,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magnetic fields </a:t>
            </a:r>
            <a:r>
              <a:rPr lang="en-US" sz="2000" dirty="0">
                <a:latin typeface="Cambria" panose="02040503050406030204" pitchFamily="18" charset="0"/>
              </a:rPr>
              <a:t>and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to store setup modules as ROOT files and Transformation matrix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" y="1109957"/>
            <a:ext cx="5732472" cy="57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0733" y="6187626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65240" y="-134743"/>
            <a:ext cx="8099248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Current Status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of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Development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62435"/>
              </p:ext>
            </p:extLst>
          </p:nvPr>
        </p:nvGraphicFramePr>
        <p:xfrm>
          <a:off x="1187624" y="1023625"/>
          <a:ext cx="6264696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xmlns="" val="46048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Function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47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Load Geometry</a:t>
                      </a:r>
                      <a:endParaRPr lang="ru-RU" sz="1800" b="1" dirty="0">
                        <a:solidFill>
                          <a:srgbClr val="006C3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17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Download Geometry</a:t>
                      </a:r>
                      <a:endParaRPr lang="ru-RU" sz="1800" b="1" dirty="0">
                        <a:solidFill>
                          <a:srgbClr val="006C3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90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Web View</a:t>
                      </a:r>
                      <a:endParaRPr lang="ru-RU" sz="1800" b="1" dirty="0">
                        <a:solidFill>
                          <a:srgbClr val="006C3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97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Add/Edit/Delete Geometry Module </a:t>
                      </a:r>
                      <a:endParaRPr lang="ru-RU" sz="1800" b="1" dirty="0">
                        <a:solidFill>
                          <a:srgbClr val="006C3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841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ambria" panose="02040503050406030204" pitchFamily="18" charset="0"/>
                        </a:rPr>
                        <a:t>Add/Edit/Delete Setup Module </a:t>
                      </a:r>
                      <a:endParaRPr lang="ru-RU" sz="1800" b="1" dirty="0" smtClean="0">
                        <a:solidFill>
                          <a:srgbClr val="0066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Add/Edit/Delete Setup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60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Approve Setup</a:t>
                      </a:r>
                      <a:endParaRPr lang="it-IT" sz="1800" b="1" dirty="0">
                        <a:solidFill>
                          <a:srgbClr val="006C3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Add/Edit/Delete Field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3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6C31"/>
                          </a:solidFill>
                          <a:latin typeface="Cambria" panose="02040503050406030204" pitchFamily="18" charset="0"/>
                        </a:rPr>
                        <a:t>Add/Edit/Delete Material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86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Cambria" panose="02040503050406030204" pitchFamily="18" charset="0"/>
                        </a:rPr>
                        <a:t>Authorization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5473708"/>
            <a:ext cx="29523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C31"/>
                </a:solidFill>
              </a:rPr>
              <a:t>Implemented</a:t>
            </a:r>
            <a:endParaRPr lang="ru-RU" b="1" dirty="0">
              <a:solidFill>
                <a:srgbClr val="006C3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24630"/>
            <a:ext cx="2952328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Partially Implemented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140418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04991" y="217540"/>
            <a:ext cx="5142130" cy="57824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Component Diagram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0" y="924580"/>
            <a:ext cx="7763290" cy="5324822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3373565" y="2492896"/>
            <a:ext cx="2520280" cy="18131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cript </a:t>
            </a:r>
            <a:r>
              <a:rPr lang="en-US" dirty="0">
                <a:solidFill>
                  <a:srgbClr val="7030A0"/>
                </a:solidFill>
              </a:rPr>
              <a:t>for automatic data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 convert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5201" y="6174716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147377"/>
            <a:ext cx="827746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The implementation of GUI and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API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39552" y="1412777"/>
            <a:ext cx="8067148" cy="494357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>
                <a:latin typeface="Cambria" panose="02040503050406030204" pitchFamily="18" charset="0"/>
              </a:rPr>
              <a:t>All </a:t>
            </a:r>
            <a:r>
              <a:rPr lang="en-US" sz="2400" dirty="0" smtClean="0">
                <a:latin typeface="Cambria" panose="02040503050406030204" pitchFamily="18" charset="0"/>
              </a:rPr>
              <a:t>type</a:t>
            </a:r>
            <a:r>
              <a:rPr lang="en-US" sz="2400" dirty="0">
                <a:latin typeface="Cambria" panose="02040503050406030204" pitchFamily="18" charset="0"/>
              </a:rPr>
              <a:t>s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of Users can view the information from Geometry Database.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82296" indent="0" algn="just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Lead </a:t>
            </a:r>
            <a:r>
              <a:rPr lang="en-US" sz="2400" b="1" dirty="0">
                <a:latin typeface="Cambria" panose="02040503050406030204" pitchFamily="18" charset="0"/>
              </a:rPr>
              <a:t>Developer </a:t>
            </a:r>
            <a:r>
              <a:rPr lang="en-US" sz="2400" dirty="0">
                <a:latin typeface="Cambria" panose="02040503050406030204" pitchFamily="18" charset="0"/>
              </a:rPr>
              <a:t>and </a:t>
            </a:r>
            <a:r>
              <a:rPr lang="en-US" sz="2400" b="1" dirty="0">
                <a:latin typeface="Cambria" panose="02040503050406030204" pitchFamily="18" charset="0"/>
              </a:rPr>
              <a:t>Developer</a:t>
            </a:r>
            <a:r>
              <a:rPr lang="en-US" sz="2400" dirty="0">
                <a:latin typeface="Cambria" panose="02040503050406030204" pitchFamily="18" charset="0"/>
              </a:rPr>
              <a:t> use Database to update data files corresponding to any object of Geometry DB. They can use:</a:t>
            </a:r>
          </a:p>
          <a:p>
            <a:pPr marL="82296" indent="0" algn="just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GUI (Graphical User 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Interface)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implemented </a:t>
            </a:r>
            <a:r>
              <a:rPr lang="en-US" sz="2400" dirty="0">
                <a:latin typeface="Cambria" panose="02040503050406030204" pitchFamily="18" charset="0"/>
              </a:rPr>
              <a:t>as </a:t>
            </a:r>
            <a:r>
              <a:rPr lang="en-US" sz="2400" dirty="0" smtClean="0">
                <a:latin typeface="Cambria" panose="02040503050406030204" pitchFamily="18" charset="0"/>
              </a:rPr>
              <a:t>Web-interface.</a:t>
            </a:r>
            <a:endParaRPr lang="en-US" sz="2400" dirty="0">
              <a:latin typeface="Cambria" panose="020405030504060302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API (Application Programming Interface)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implemented as macros of the ROOT environment. Any macro can be used as executable file or can be called from other ROOT macros.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82296" indent="0" algn="just">
              <a:buNone/>
            </a:pPr>
            <a:endParaRPr lang="en-US" sz="2400" dirty="0"/>
          </a:p>
          <a:p>
            <a:pPr marL="82296" indent="0" algn="just">
              <a:buNone/>
            </a:pP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8028384" cy="8501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Web-interface. View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Mode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pPr/>
              <a:t>14</a:t>
            </a:fld>
            <a:endParaRPr lang="ru-RU" sz="14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5" b="80282"/>
          <a:stretch/>
        </p:blipFill>
        <p:spPr bwMode="auto">
          <a:xfrm>
            <a:off x="1259632" y="908720"/>
            <a:ext cx="7776864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75" y="1930822"/>
            <a:ext cx="779102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979712" y="2636912"/>
            <a:ext cx="864096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074043" y="2413844"/>
            <a:ext cx="792088" cy="136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5"/>
          </p:cNvCxnSpPr>
          <p:nvPr/>
        </p:nvCxnSpPr>
        <p:spPr>
          <a:xfrm>
            <a:off x="3750132" y="2530758"/>
            <a:ext cx="317812" cy="3941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358032" y="3063023"/>
            <a:ext cx="443535" cy="136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2" idx="5"/>
          </p:cNvCxnSpPr>
          <p:nvPr/>
        </p:nvCxnSpPr>
        <p:spPr>
          <a:xfrm>
            <a:off x="3736613" y="3179675"/>
            <a:ext cx="835387" cy="15454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358032" y="4221088"/>
            <a:ext cx="443535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5" idx="4"/>
          </p:cNvCxnSpPr>
          <p:nvPr/>
        </p:nvCxnSpPr>
        <p:spPr>
          <a:xfrm>
            <a:off x="3579800" y="4365104"/>
            <a:ext cx="170332" cy="11521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9632" y="49752"/>
            <a:ext cx="8172400" cy="8501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Web-interface. Configure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Access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47864" y="6409134"/>
            <a:ext cx="5775920" cy="476250"/>
          </a:xfrm>
        </p:spPr>
        <p:txBody>
          <a:bodyPr/>
          <a:lstStyle/>
          <a:p>
            <a:r>
              <a:rPr lang="en-US" dirty="0"/>
              <a:t>International Conference “Mathematical Modeling and Computational Physics, 2017”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78F6A8-1EBB-4B31-9540-051D250404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5" b="80282"/>
          <a:stretch/>
        </p:blipFill>
        <p:spPr bwMode="auto">
          <a:xfrm>
            <a:off x="1169368" y="836712"/>
            <a:ext cx="7776864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A21B9A-140B-42FB-B50A-D391F29D9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25039" r="20075" b="12393"/>
          <a:stretch/>
        </p:blipFill>
        <p:spPr>
          <a:xfrm>
            <a:off x="1169368" y="1052547"/>
            <a:ext cx="7776864" cy="56168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8" y="4005064"/>
            <a:ext cx="2219325" cy="2209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" y="366267"/>
            <a:ext cx="8867775" cy="3514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54" y="4542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√</a:t>
            </a:r>
            <a:endParaRPr lang="ru-RU" b="1" dirty="0">
              <a:solidFill>
                <a:srgbClr val="00B05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699792" y="3583827"/>
            <a:ext cx="1368152" cy="678283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067944" y="4269830"/>
            <a:ext cx="2880320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</a:rPr>
              <a:t>To the Form for Setup Compiling</a:t>
            </a:r>
            <a:endParaRPr lang="ru-RU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683568" y="-278670"/>
            <a:ext cx="8028384" cy="12821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Web-interface. Edit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Mode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2307" y="6138169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600" y="130622"/>
            <a:ext cx="8172400" cy="8501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Web-interface. Setup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Compiling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8BF184-2185-43E0-A755-0BCC09D3A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5039" r="20862" b="11722"/>
          <a:stretch/>
        </p:blipFill>
        <p:spPr>
          <a:xfrm>
            <a:off x="780351" y="817614"/>
            <a:ext cx="7200800" cy="5441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0150" y="6232101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5800" y="6170"/>
            <a:ext cx="8172400" cy="85010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Web-interface. Add/Edit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Material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4" y="854824"/>
            <a:ext cx="2219325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7057" y="17008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√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25" y="860465"/>
            <a:ext cx="6048375" cy="2419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3339167"/>
            <a:ext cx="8801100" cy="2952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1399" y="6215747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576" y="-99590"/>
            <a:ext cx="8172400" cy="85010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Web-interface. Add/Edit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Setup Module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" y="581123"/>
            <a:ext cx="2219325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6311" y="23100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√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5" y="2790923"/>
            <a:ext cx="84772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Causes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of Low Efficiency of  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the </a:t>
            </a:r>
            <a:r>
              <a:rPr lang="en-GB" b="1" dirty="0">
                <a:solidFill>
                  <a:srgbClr val="002060"/>
                </a:solidFill>
                <a:latin typeface="Cambria" panose="02040503050406030204" pitchFamily="18" charset="0"/>
              </a:rPr>
              <a:t>Geometry Files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management </a:t>
            </a:r>
            <a:r>
              <a:rPr lang="en-GB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 </a:t>
            </a:r>
            <a:r>
              <a:rPr lang="en-GB" b="1" dirty="0">
                <a:solidFill>
                  <a:srgbClr val="002060"/>
                </a:solidFill>
                <a:latin typeface="Cambria" panose="02040503050406030204" pitchFamily="18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current approach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en-US" sz="2400" dirty="0">
                <a:latin typeface="Cambria" panose="02040503050406030204" pitchFamily="18" charset="0"/>
              </a:rPr>
              <a:t>O</a:t>
            </a:r>
            <a:r>
              <a:rPr lang="en-US" sz="2400" dirty="0" smtClean="0">
                <a:latin typeface="Cambria" panose="02040503050406030204" pitchFamily="18" charset="0"/>
              </a:rPr>
              <a:t>perational Complexity (low adaptability);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Tendency to the errors (absence of approval procedure and rules of naming of versions).</a:t>
            </a:r>
          </a:p>
          <a:p>
            <a:pPr marL="0" indent="0">
              <a:buNone/>
            </a:pPr>
            <a:endParaRPr lang="en-US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</a:rPr>
              <a:t>Thus, the distribution of the geometry modules  through a database appears a desirable solution.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7183" y="116632"/>
            <a:ext cx="827746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Macros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7183" y="1178604"/>
            <a:ext cx="8277460" cy="532859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Macros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are used by CBM users to obtain information about existing Setups and to load the needed Setup from Local Geometry DB into the memory of applications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82296" indent="0" algn="just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82296" indent="0" algn="just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Requited following variable:</a:t>
            </a:r>
          </a:p>
          <a:p>
            <a:pPr marL="82296" indent="0" algn="just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DBL_ROOT_PATH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– path to data storage</a:t>
            </a:r>
          </a:p>
          <a:p>
            <a:pPr marL="82296" indent="0" algn="just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DBL_FILE_NAME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– name of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sqllite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file</a:t>
            </a:r>
          </a:p>
          <a:p>
            <a:pPr marL="82296" indent="0" algn="just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TMP_PATH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– path to temp directory</a:t>
            </a:r>
          </a:p>
          <a:p>
            <a:pPr marL="82296" indent="0" algn="just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ERROR_MAT_PATH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– path for convert relative path of material file to full path (will remove in future)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3194" y="6260391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NEC’2017.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7068" y="-171400"/>
            <a:ext cx="827746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Get List Macros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33519" y="1124744"/>
            <a:ext cx="8067148" cy="12241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getSetupList</a:t>
            </a:r>
            <a:r>
              <a:rPr lang="en-US" sz="2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0491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NEC’2017.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9314" y="0"/>
            <a:ext cx="827746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Download Macro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56868" y="791139"/>
            <a:ext cx="7848872" cy="33123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82296" indent="0">
              <a:buNone/>
            </a:pPr>
            <a:r>
              <a:rPr lang="en-US" sz="1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downloadSetup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tag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subSetup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82296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Tag – tag of setup</a:t>
            </a:r>
          </a:p>
          <a:p>
            <a:pPr marL="82296" indent="0">
              <a:buNone/>
            </a:pP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subSetup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id of module of setup module</a:t>
            </a:r>
          </a:p>
          <a:p>
            <a:pPr marL="82296" indent="0">
              <a:buNone/>
            </a:pPr>
            <a:r>
              <a:rPr lang="en-US" sz="1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cave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magnet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pipe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mvd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82296" indent="0">
              <a:buNone/>
            </a:pP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sts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rich         </a:t>
            </a: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trd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tof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82296" indent="0">
              <a:buNone/>
            </a:pP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128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psd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256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platform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3" y="4076233"/>
            <a:ext cx="6320457" cy="25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7746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Load Setup Macro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77856" y="836712"/>
            <a:ext cx="8067148" cy="2094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gROOT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LoadMacro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loadSetup.C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pPr marL="82296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TString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fun = 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loadSetup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(\"sis100_electron\")";</a:t>
            </a:r>
          </a:p>
          <a:p>
            <a:pPr marL="82296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gROOT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ProcessLine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fun.Data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D2F784-CDDA-47A3-A80A-16FDAE963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36370"/>
            <a:ext cx="6408712" cy="47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70" y="-10038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Conclusion and Next Steps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078" y="1021153"/>
            <a:ext cx="7920880" cy="2952328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Geometry DB prototype for storing and retrieving the geometry of CBM modules </a:t>
            </a:r>
            <a:r>
              <a:rPr lang="en-US" sz="2600" dirty="0" smtClean="0"/>
              <a:t>has been developed</a:t>
            </a:r>
            <a:r>
              <a:rPr lang="ru-RU" sz="2600" dirty="0" smtClean="0"/>
              <a:t>:</a:t>
            </a:r>
            <a:endParaRPr lang="ru-RU" sz="2600" dirty="0" smtClean="0"/>
          </a:p>
          <a:p>
            <a:r>
              <a:rPr lang="en-US" sz="2600" dirty="0" smtClean="0"/>
              <a:t>DB </a:t>
            </a:r>
            <a:r>
              <a:rPr lang="en-US" sz="2600" dirty="0"/>
              <a:t>(</a:t>
            </a:r>
            <a:r>
              <a:rPr lang="en-US" sz="2600" dirty="0" smtClean="0"/>
              <a:t>PostgreSQL DBMS</a:t>
            </a:r>
            <a:r>
              <a:rPr lang="en-US" sz="2600" dirty="0" smtClean="0"/>
              <a:t>);</a:t>
            </a:r>
            <a:endParaRPr lang="en-US" sz="2600" dirty="0"/>
          </a:p>
          <a:p>
            <a:r>
              <a:rPr lang="en-US" sz="2600" dirty="0"/>
              <a:t>GUI (Graphical User Interface) </a:t>
            </a:r>
            <a:r>
              <a:rPr lang="en-US" sz="2600" dirty="0" smtClean="0"/>
              <a:t>tools;</a:t>
            </a:r>
            <a:endParaRPr lang="en-US" sz="2600" dirty="0"/>
          </a:p>
          <a:p>
            <a:r>
              <a:rPr lang="en-US" sz="2600" dirty="0"/>
              <a:t>API (Application Programming Interface) tools as a set of ROOT macros (Upload and Download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600" smtClean="0"/>
              <a:t>24</a:t>
            </a:fld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24370" y="4208920"/>
            <a:ext cx="6657980" cy="955996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Font typeface="Wingdings" pitchFamily="2" charset="2"/>
              <a:buChar char="Ø"/>
            </a:pPr>
            <a:r>
              <a:rPr lang="en-GB" dirty="0" smtClean="0"/>
              <a:t>Developer Authorization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Waiting of Feedback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87624" y="5765480"/>
            <a:ext cx="6657980" cy="955996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 algn="ctr">
              <a:buNone/>
            </a:pPr>
            <a:r>
              <a:rPr lang="en-GB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394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Geometry Database. 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Initial User Requests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t>3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7638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</a:rPr>
              <a:t>• Store	</a:t>
            </a:r>
            <a:r>
              <a:rPr lang="en-US" sz="2200" dirty="0" smtClean="0">
                <a:latin typeface="Cambria" panose="02040503050406030204" pitchFamily="18" charset="0"/>
              </a:rPr>
              <a:t> and </a:t>
            </a:r>
            <a:r>
              <a:rPr lang="en-US" sz="2200" dirty="0">
                <a:latin typeface="Cambria" panose="02040503050406030204" pitchFamily="18" charset="0"/>
              </a:rPr>
              <a:t>retrieve the geometry of </a:t>
            </a:r>
            <a:r>
              <a:rPr lang="en-US" sz="2200" dirty="0" smtClean="0">
                <a:latin typeface="Cambria" panose="02040503050406030204" pitchFamily="18" charset="0"/>
              </a:rPr>
              <a:t>the </a:t>
            </a:r>
            <a:r>
              <a:rPr lang="en-US" sz="2200" dirty="0">
                <a:latin typeface="Cambria" panose="02040503050406030204" pitchFamily="18" charset="0"/>
              </a:rPr>
              <a:t> CBM modules in </a:t>
            </a:r>
            <a:r>
              <a:rPr lang="en-US" sz="2200" dirty="0" err="1">
                <a:latin typeface="Cambria" panose="02040503050406030204" pitchFamily="18" charset="0"/>
              </a:rPr>
              <a:t>TGeo</a:t>
            </a:r>
            <a:r>
              <a:rPr lang="en-US" sz="2200" dirty="0">
                <a:latin typeface="Cambria" panose="02040503050406030204" pitchFamily="18" charset="0"/>
              </a:rPr>
              <a:t> format (binary</a:t>
            </a:r>
            <a:r>
              <a:rPr lang="en-US" sz="2200" dirty="0" smtClean="0">
                <a:latin typeface="Cambria" panose="02040503050406030204" pitchFamily="18" charset="0"/>
              </a:rPr>
              <a:t>);</a:t>
            </a:r>
            <a:r>
              <a:rPr lang="en-US" sz="2200" dirty="0">
                <a:latin typeface="Cambria" panose="02040503050406030204" pitchFamily="18" charset="0"/>
              </a:rPr>
              <a:t>	</a:t>
            </a:r>
          </a:p>
          <a:p>
            <a:r>
              <a:rPr lang="en-US" sz="2200" dirty="0">
                <a:latin typeface="Cambria" panose="02040503050406030204" pitchFamily="18" charset="0"/>
              </a:rPr>
              <a:t>  • </a:t>
            </a:r>
            <a:r>
              <a:rPr lang="en-US" sz="2200" dirty="0" smtClean="0">
                <a:latin typeface="Cambria" panose="02040503050406030204" pitchFamily="18" charset="0"/>
              </a:rPr>
              <a:t>No need </a:t>
            </a:r>
            <a:r>
              <a:rPr lang="en-US" sz="2200" dirty="0">
                <a:latin typeface="Cambria" panose="02040503050406030204" pitchFamily="18" charset="0"/>
              </a:rPr>
              <a:t>to be more granular (within module geometry) – typical size of </a:t>
            </a:r>
            <a:r>
              <a:rPr lang="en-US" sz="2200" dirty="0" smtClean="0">
                <a:latin typeface="Cambria" panose="02040503050406030204" pitchFamily="18" charset="0"/>
              </a:rPr>
              <a:t>ROOT ﬁle </a:t>
            </a:r>
            <a:r>
              <a:rPr lang="en-US" sz="2200" dirty="0">
                <a:latin typeface="Cambria" panose="02040503050406030204" pitchFamily="18" charset="0"/>
              </a:rPr>
              <a:t>is small (several 10 kB</a:t>
            </a:r>
            <a:r>
              <a:rPr lang="en-US" sz="2200" dirty="0" smtClean="0">
                <a:latin typeface="Cambria" panose="02040503050406030204" pitchFamily="18" charset="0"/>
              </a:rPr>
              <a:t>);</a:t>
            </a:r>
            <a:r>
              <a:rPr lang="en-US" sz="2200" dirty="0">
                <a:latin typeface="Cambria" panose="02040503050406030204" pitchFamily="18" charset="0"/>
              </a:rPr>
              <a:t>	</a:t>
            </a:r>
          </a:p>
          <a:p>
            <a:r>
              <a:rPr lang="en-US" sz="2200" dirty="0">
                <a:latin typeface="Cambria" panose="02040503050406030204" pitchFamily="18" charset="0"/>
              </a:rPr>
              <a:t>  • Two­‐</a:t>
            </a:r>
            <a:r>
              <a:rPr lang="en-US" sz="2200" dirty="0" smtClean="0">
                <a:latin typeface="Cambria" panose="02040503050406030204" pitchFamily="18" charset="0"/>
              </a:rPr>
              <a:t>dimensional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en-US" sz="2200" dirty="0" smtClean="0">
                <a:latin typeface="Cambria" panose="02040503050406030204" pitchFamily="18" charset="0"/>
              </a:rPr>
              <a:t>versioning </a:t>
            </a:r>
            <a:r>
              <a:rPr lang="en-US" sz="2200" dirty="0">
                <a:latin typeface="Cambria" panose="02040503050406030204" pitchFamily="18" charset="0"/>
              </a:rPr>
              <a:t>(time, context</a:t>
            </a:r>
            <a:r>
              <a:rPr lang="en-US" sz="2200" dirty="0" smtClean="0">
                <a:latin typeface="Cambria" panose="02040503050406030204" pitchFamily="18" charset="0"/>
              </a:rPr>
              <a:t>);</a:t>
            </a:r>
            <a:r>
              <a:rPr lang="en-US" sz="2200" dirty="0">
                <a:latin typeface="Cambria" panose="02040503050406030204" pitchFamily="18" charset="0"/>
              </a:rPr>
              <a:t>	</a:t>
            </a:r>
          </a:p>
          <a:p>
            <a:r>
              <a:rPr lang="en-US" sz="2200" dirty="0">
                <a:latin typeface="Cambria" panose="02040503050406030204" pitchFamily="18" charset="0"/>
              </a:rPr>
              <a:t>  • Manage setups (combinations </a:t>
            </a:r>
            <a:r>
              <a:rPr lang="en-US" sz="2200" dirty="0" smtClean="0">
                <a:latin typeface="Cambria" panose="02040503050406030204" pitchFamily="18" charset="0"/>
              </a:rPr>
              <a:t>of module </a:t>
            </a:r>
            <a:r>
              <a:rPr lang="en-US" sz="2200" dirty="0">
                <a:latin typeface="Cambria" panose="02040503050406030204" pitchFamily="18" charset="0"/>
              </a:rPr>
              <a:t> geometries</a:t>
            </a:r>
            <a:r>
              <a:rPr lang="en-US" sz="2200" dirty="0" smtClean="0">
                <a:latin typeface="Cambria" panose="02040503050406030204" pitchFamily="18" charset="0"/>
              </a:rPr>
              <a:t>);</a:t>
            </a:r>
            <a:endParaRPr lang="en-US" sz="22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  • Direct interface to </a:t>
            </a:r>
            <a:r>
              <a:rPr lang="en-US" sz="2200" dirty="0" err="1">
                <a:latin typeface="Cambria" panose="02040503050406030204" pitchFamily="18" charset="0"/>
              </a:rPr>
              <a:t>CBMRoot</a:t>
            </a:r>
            <a:r>
              <a:rPr lang="en-US" sz="2200" dirty="0">
                <a:latin typeface="Cambria" panose="02040503050406030204" pitchFamily="18" charset="0"/>
              </a:rPr>
              <a:t> for geometry </a:t>
            </a:r>
            <a:r>
              <a:rPr lang="en-US" sz="2200" dirty="0" smtClean="0">
                <a:latin typeface="Cambria" panose="02040503050406030204" pitchFamily="18" charset="0"/>
              </a:rPr>
              <a:t>building;</a:t>
            </a:r>
            <a:r>
              <a:rPr lang="en-US" sz="2200" dirty="0">
                <a:latin typeface="Cambria" panose="02040503050406030204" pitchFamily="18" charset="0"/>
              </a:rPr>
              <a:t>	</a:t>
            </a:r>
          </a:p>
          <a:p>
            <a:r>
              <a:rPr lang="en-US" sz="2200" dirty="0">
                <a:latin typeface="Cambria" panose="02040503050406030204" pitchFamily="18" charset="0"/>
              </a:rPr>
              <a:t>  • High availability, good performance for online access (during	 </a:t>
            </a:r>
            <a:r>
              <a:rPr lang="en-US" sz="2200" dirty="0" err="1">
                <a:latin typeface="Cambria" panose="02040503050406030204" pitchFamily="18" charset="0"/>
              </a:rPr>
              <a:t>CBMRoot</a:t>
            </a:r>
            <a:r>
              <a:rPr lang="en-US" sz="2200" dirty="0">
                <a:latin typeface="Cambria" panose="02040503050406030204" pitchFamily="18" charset="0"/>
              </a:rPr>
              <a:t> run</a:t>
            </a:r>
            <a:r>
              <a:rPr lang="en-US" sz="2200" dirty="0" smtClean="0">
                <a:latin typeface="Cambria" panose="02040503050406030204" pitchFamily="18" charset="0"/>
              </a:rPr>
              <a:t>);</a:t>
            </a:r>
            <a:r>
              <a:rPr lang="en-US" sz="2200" dirty="0">
                <a:latin typeface="Cambria" panose="02040503050406030204" pitchFamily="18" charset="0"/>
              </a:rPr>
              <a:t>	</a:t>
            </a:r>
          </a:p>
          <a:p>
            <a:r>
              <a:rPr lang="en-US" sz="2200" dirty="0">
                <a:latin typeface="Cambria" panose="02040503050406030204" pitchFamily="18" charset="0"/>
              </a:rPr>
              <a:t>  • Possibility to create a full </a:t>
            </a:r>
            <a:r>
              <a:rPr lang="en-US" sz="2200" dirty="0" err="1">
                <a:latin typeface="Cambria" panose="02040503050406030204" pitchFamily="18" charset="0"/>
              </a:rPr>
              <a:t>TGeo</a:t>
            </a:r>
            <a:r>
              <a:rPr lang="en-US" sz="2200" dirty="0">
                <a:latin typeface="Cambria" panose="02040503050406030204" pitchFamily="18" charset="0"/>
              </a:rPr>
              <a:t> ﬁle for a given </a:t>
            </a:r>
            <a:r>
              <a:rPr lang="en-US" sz="2200" dirty="0" smtClean="0">
                <a:latin typeface="Cambria" panose="02040503050406030204" pitchFamily="18" charset="0"/>
              </a:rPr>
              <a:t>setup;</a:t>
            </a:r>
            <a:r>
              <a:rPr lang="en-US" sz="2200" dirty="0">
                <a:latin typeface="Cambria" panose="02040503050406030204" pitchFamily="18" charset="0"/>
              </a:rPr>
              <a:t>	</a:t>
            </a:r>
          </a:p>
          <a:p>
            <a:r>
              <a:rPr lang="en-US" sz="2200" dirty="0">
                <a:latin typeface="Cambria" panose="02040503050406030204" pitchFamily="18" charset="0"/>
              </a:rPr>
              <a:t>  (for oﬄine use). Can be also realized </a:t>
            </a:r>
            <a:r>
              <a:rPr lang="en-US" sz="2200" dirty="0" smtClean="0">
                <a:latin typeface="Cambria" panose="02040503050406030204" pitchFamily="18" charset="0"/>
              </a:rPr>
              <a:t>within </a:t>
            </a:r>
            <a:r>
              <a:rPr lang="en-US" sz="2200" dirty="0" err="1">
                <a:latin typeface="Cambria" panose="02040503050406030204" pitchFamily="18" charset="0"/>
              </a:rPr>
              <a:t>CBMRoot</a:t>
            </a:r>
            <a:r>
              <a:rPr lang="en-US" sz="2200" dirty="0">
                <a:latin typeface="Cambria" panose="02040503050406030204" pitchFamily="18" charset="0"/>
              </a:rPr>
              <a:t>.	</a:t>
            </a:r>
          </a:p>
          <a:p>
            <a:r>
              <a:rPr lang="en-US" sz="2200" dirty="0">
                <a:latin typeface="Cambria" panose="02040503050406030204" pitchFamily="18" charset="0"/>
              </a:rPr>
              <a:t>  • Modular access patterns (read/write) </a:t>
            </a:r>
            <a:r>
              <a:rPr lang="en-US" sz="2200" dirty="0" smtClean="0">
                <a:latin typeface="Cambria" panose="02040503050406030204" pitchFamily="18" charset="0"/>
              </a:rPr>
              <a:t>on group/user levels </a:t>
            </a:r>
            <a:r>
              <a:rPr lang="en-US" sz="2200" dirty="0">
                <a:latin typeface="Cambria" panose="02040503050406030204" pitchFamily="18" charset="0"/>
              </a:rPr>
              <a:t>– Interface to Collaboration </a:t>
            </a:r>
            <a:r>
              <a:rPr lang="en-US" sz="2200" dirty="0" smtClean="0">
                <a:latin typeface="Cambria" panose="02040503050406030204" pitchFamily="18" charset="0"/>
              </a:rPr>
              <a:t>Database</a:t>
            </a:r>
            <a:r>
              <a:rPr lang="en-US" sz="2000" dirty="0">
                <a:latin typeface="Cambria" panose="02040503050406030204" pitchFamily="18" charset="0"/>
              </a:rPr>
              <a:t>	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09193" y="1474058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Basis for Geometry DB development: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User Requirements Document</a:t>
            </a:r>
          </a:p>
          <a:p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of Geometry DB for the CBM experiment</a:t>
            </a:r>
          </a:p>
          <a:p>
            <a:pPr algn="just"/>
            <a:endParaRPr lang="en-US" sz="2000" b="1" i="1" dirty="0">
              <a:solidFill>
                <a:srgbClr val="0070C0"/>
              </a:solidFill>
            </a:endParaRPr>
          </a:p>
          <a:p>
            <a:pPr algn="just"/>
            <a:endParaRPr lang="en-US" sz="2000" dirty="0"/>
          </a:p>
          <a:p>
            <a:pPr algn="just"/>
            <a:endParaRPr lang="en-US" sz="2000" i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6046" y="91684"/>
            <a:ext cx="8136904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Geometry DB. User Requirements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pPr/>
              <a:t>4</a:t>
            </a:fld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473" r="31572" b="1851"/>
          <a:stretch/>
        </p:blipFill>
        <p:spPr bwMode="auto">
          <a:xfrm>
            <a:off x="755576" y="1052736"/>
            <a:ext cx="3456384" cy="4953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C9D4AF-4F26-496F-A962-5BC19FE76091}"/>
              </a:ext>
            </a:extLst>
          </p:cNvPr>
          <p:cNvSpPr/>
          <p:nvPr/>
        </p:nvSpPr>
        <p:spPr>
          <a:xfrm>
            <a:off x="4840722" y="3861048"/>
            <a:ext cx="3823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http://lt-jds.jinr.ru/record/69336?ln=en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Basic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Definitions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3837"/>
            <a:ext cx="7975798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Geometry Module</a:t>
            </a:r>
          </a:p>
          <a:p>
            <a:pPr marL="82296" indent="0">
              <a:buNone/>
            </a:pPr>
            <a:r>
              <a:rPr lang="en-US" sz="2400" dirty="0">
                <a:latin typeface="Cambria" panose="02040503050406030204" pitchFamily="18" charset="0"/>
              </a:rPr>
              <a:t>File in ROOT format with content of detector geometry</a:t>
            </a:r>
          </a:p>
          <a:p>
            <a:pPr marL="82296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Setup Module</a:t>
            </a:r>
          </a:p>
          <a:p>
            <a:pPr marL="82296" indent="0">
              <a:buNone/>
            </a:pPr>
            <a:r>
              <a:rPr lang="en-US" sz="2400" dirty="0">
                <a:latin typeface="Cambria" panose="02040503050406030204" pitchFamily="18" charset="0"/>
              </a:rPr>
              <a:t>Geometry module, link to the mother geometry module, its placement in the mother module (transformation matrix or object of </a:t>
            </a:r>
            <a:r>
              <a:rPr lang="en-US" sz="2400" dirty="0" smtClean="0">
                <a:latin typeface="Cambria" panose="02040503050406030204" pitchFamily="18" charset="0"/>
              </a:rPr>
              <a:t>class </a:t>
            </a:r>
            <a:r>
              <a:rPr lang="en-US" sz="2400" dirty="0" err="1" smtClean="0">
                <a:latin typeface="Cambria" panose="02040503050406030204" pitchFamily="18" charset="0"/>
              </a:rPr>
              <a:t>TGeoMatrix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</a:p>
          <a:p>
            <a:pPr marL="82296" indent="0">
              <a:buNone/>
            </a:pPr>
            <a:endParaRPr lang="en-US" sz="2400" b="1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Setup</a:t>
            </a:r>
          </a:p>
          <a:p>
            <a:pPr marL="82296" indent="0">
              <a:buNone/>
            </a:pPr>
            <a:r>
              <a:rPr lang="en-US" sz="2400" dirty="0">
                <a:latin typeface="Cambria" panose="02040503050406030204" pitchFamily="18" charset="0"/>
              </a:rPr>
              <a:t>Combination of setup modules which represents the full CBM geometry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7584" y="314486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CBM Geometry Database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t>6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80505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06148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mbria" panose="02040503050406030204" pitchFamily="18" charset="0"/>
              </a:rPr>
              <a:t>Geometry Database is the </a:t>
            </a:r>
            <a:r>
              <a:rPr lang="en-US" sz="2800" dirty="0">
                <a:latin typeface="Cambria" panose="02040503050406030204" pitchFamily="18" charset="0"/>
              </a:rPr>
              <a:t>informational system to:</a:t>
            </a:r>
          </a:p>
          <a:p>
            <a:endParaRPr lang="ru-RU" sz="2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</a:t>
            </a:r>
            <a:r>
              <a:rPr lang="en-US" sz="2800" dirty="0" smtClean="0">
                <a:latin typeface="Cambria" panose="02040503050406030204" pitchFamily="18" charset="0"/>
              </a:rPr>
              <a:t>tore </a:t>
            </a:r>
            <a:r>
              <a:rPr lang="en-US" sz="2800" dirty="0">
                <a:latin typeface="Cambria" panose="02040503050406030204" pitchFamily="18" charset="0"/>
              </a:rPr>
              <a:t>the modules of CBM;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Load </a:t>
            </a:r>
            <a:r>
              <a:rPr lang="en-US" sz="2800" dirty="0">
                <a:latin typeface="Cambria" panose="02040503050406030204" pitchFamily="18" charset="0"/>
              </a:rPr>
              <a:t>the geometry modules for setup construction;</a:t>
            </a:r>
            <a:endParaRPr lang="ru-RU" sz="2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</a:t>
            </a:r>
            <a:r>
              <a:rPr lang="en-US" sz="2800" dirty="0" smtClean="0">
                <a:latin typeface="Cambria" panose="02040503050406030204" pitchFamily="18" charset="0"/>
              </a:rPr>
              <a:t>onstruct</a:t>
            </a:r>
            <a:r>
              <a:rPr lang="ru-RU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setup from the stored modules;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D</a:t>
            </a:r>
            <a:r>
              <a:rPr lang="en-US" sz="2800" dirty="0" smtClean="0">
                <a:latin typeface="Cambria" panose="02040503050406030204" pitchFamily="18" charset="0"/>
              </a:rPr>
              <a:t>ownload</a:t>
            </a:r>
            <a:r>
              <a:rPr lang="en-US" sz="28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</a:t>
            </a:r>
            <a:r>
              <a:rPr lang="en-US" sz="2800" dirty="0" smtClean="0">
                <a:latin typeface="Cambria" panose="02040503050406030204" pitchFamily="18" charset="0"/>
              </a:rPr>
              <a:t>upport </a:t>
            </a:r>
            <a:r>
              <a:rPr lang="en-US" sz="2800" dirty="0">
                <a:latin typeface="Cambria" panose="02040503050406030204" pitchFamily="18" charset="0"/>
              </a:rPr>
              <a:t>different versions of setup.</a:t>
            </a:r>
          </a:p>
          <a:p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Expected Benefits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u="sng" dirty="0"/>
              <a:t>for CBM employees: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Usability</a:t>
            </a:r>
            <a:r>
              <a:rPr lang="en-US" sz="3200" dirty="0"/>
              <a:t>;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Coding M</a:t>
            </a:r>
            <a:r>
              <a:rPr lang="en-US" sz="3200" dirty="0" smtClean="0"/>
              <a:t>inimizing.</a:t>
            </a:r>
            <a:endParaRPr lang="en-US" sz="3200" dirty="0"/>
          </a:p>
          <a:p>
            <a:pPr marL="0" indent="0">
              <a:buNone/>
            </a:pPr>
            <a:r>
              <a:rPr lang="en-US" sz="3200" u="sng" dirty="0"/>
              <a:t>for </a:t>
            </a:r>
            <a:r>
              <a:rPr lang="en-US" sz="3200" i="1" u="sng" dirty="0"/>
              <a:t>CBM top management: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Business transparency;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Base for monitoring.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82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Setup Structure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2052833" y="4554188"/>
            <a:ext cx="29159" cy="1150676"/>
          </a:xfrm>
          <a:prstGeom prst="line">
            <a:avLst/>
          </a:prstGeom>
          <a:ln w="22225" cmpd="sng">
            <a:solidFill>
              <a:schemeClr val="accent1"/>
            </a:solidFill>
            <a:prstDash val="sysDash"/>
          </a:ln>
          <a:effectLst>
            <a:outerShdw blurRad="50800" dist="50800" dir="5400000" sx="17000" sy="17000" algn="ctr" rotWithShape="0">
              <a:srgbClr val="000000">
                <a:alpha val="43137"/>
              </a:srgbClr>
            </a:outerShdw>
            <a:reflection blurRad="101600" stA="45000" endPos="64000" dist="50800" dir="5400000" sy="-100000" algn="bl" rotWithShape="0"/>
            <a:softEdge rad="228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1D5B51-5BDA-4715-9002-944BD2E76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296609"/>
            <a:ext cx="7954838" cy="4806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6748" y="6211669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66478" y="316288"/>
            <a:ext cx="7848872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Users</a:t>
            </a: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6061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06148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/>
          </a:p>
          <a:p>
            <a:pPr algn="just"/>
            <a:r>
              <a:rPr lang="en-US" sz="2400" b="1" dirty="0"/>
              <a:t>Lead Developer</a:t>
            </a:r>
          </a:p>
          <a:p>
            <a:pPr algn="just"/>
            <a:r>
              <a:rPr lang="en-US" sz="2400" dirty="0"/>
              <a:t>coordinator and responsible person for the entire CBM geometry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Developer</a:t>
            </a:r>
          </a:p>
          <a:p>
            <a:pPr algn="just"/>
            <a:r>
              <a:rPr lang="en-US" sz="2400" dirty="0"/>
              <a:t>the responsible developer for one of modules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CBM user</a:t>
            </a:r>
          </a:p>
          <a:p>
            <a:pPr algn="just"/>
            <a:r>
              <a:rPr lang="en-US" sz="2400" dirty="0"/>
              <a:t>CBM user can only read data. CBM user can be a human using GUI or an application using API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21925"/>
            <a:ext cx="586995" cy="586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3" y="3576059"/>
            <a:ext cx="645029" cy="6450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25144"/>
            <a:ext cx="648072" cy="6480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2143" y="6103543"/>
            <a:ext cx="42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NEC’2017, 25-29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September 2017</a:t>
            </a:r>
          </a:p>
          <a:p>
            <a:pPr algn="ctr"/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Montenegro,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Budva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Becici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14650</TotalTime>
  <Words>920</Words>
  <Application>Microsoft Office PowerPoint</Application>
  <PresentationFormat>Экран (4:3)</PresentationFormat>
  <Paragraphs>213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Cambria</vt:lpstr>
      <vt:lpstr>Courier New</vt:lpstr>
      <vt:lpstr>Verdana</vt:lpstr>
      <vt:lpstr>Wingdings</vt:lpstr>
      <vt:lpstr>Тема Office</vt:lpstr>
      <vt:lpstr>Current Status of the Geometry Database for the CBM Experiment </vt:lpstr>
      <vt:lpstr>The Causes of Low Efficiency of  the Geometry Files management in the current approach </vt:lpstr>
      <vt:lpstr>Geometry Database. Initial User Requests</vt:lpstr>
      <vt:lpstr>Geometry DB. User Requirements</vt:lpstr>
      <vt:lpstr>Basic Definitions</vt:lpstr>
      <vt:lpstr>CBM Geometry Database </vt:lpstr>
      <vt:lpstr>Expected Benefits</vt:lpstr>
      <vt:lpstr>Setup Structure</vt:lpstr>
      <vt:lpstr>Users</vt:lpstr>
      <vt:lpstr>Geometry Database. Use Cases</vt:lpstr>
      <vt:lpstr>Current Status of Development</vt:lpstr>
      <vt:lpstr>Component Diagram</vt:lpstr>
      <vt:lpstr>The implementation of GUI and API</vt:lpstr>
      <vt:lpstr>Web-interface. View Mode</vt:lpstr>
      <vt:lpstr>Web-interface. Configure Access</vt:lpstr>
      <vt:lpstr>Web-interface. Edit Mode</vt:lpstr>
      <vt:lpstr>Web-interface. Setup Compiling</vt:lpstr>
      <vt:lpstr>Web-interface. Add/Edit Material</vt:lpstr>
      <vt:lpstr>Web-interface. Add/Edit Setup Module</vt:lpstr>
      <vt:lpstr>  Macros</vt:lpstr>
      <vt:lpstr>Get List Macros</vt:lpstr>
      <vt:lpstr>Download Macro</vt:lpstr>
      <vt:lpstr>Load Setup Macro</vt:lpstr>
      <vt:lpstr>Conclusion and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Viscount Axion</cp:lastModifiedBy>
  <cp:revision>584</cp:revision>
  <cp:lastPrinted>2015-04-09T11:46:53Z</cp:lastPrinted>
  <dcterms:created xsi:type="dcterms:W3CDTF">2013-02-06T15:05:45Z</dcterms:created>
  <dcterms:modified xsi:type="dcterms:W3CDTF">2017-09-28T21:48:43Z</dcterms:modified>
</cp:coreProperties>
</file>