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71" r:id="rId4"/>
    <p:sldId id="272" r:id="rId5"/>
    <p:sldId id="273" r:id="rId6"/>
    <p:sldId id="277" r:id="rId7"/>
    <p:sldId id="276" r:id="rId8"/>
    <p:sldId id="275" r:id="rId9"/>
    <p:sldId id="278" r:id="rId10"/>
    <p:sldId id="258" r:id="rId11"/>
    <p:sldId id="279" r:id="rId12"/>
    <p:sldId id="280" r:id="rId13"/>
    <p:sldId id="281" r:id="rId14"/>
    <p:sldId id="28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ocuments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Documents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Y:\Desktop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Y:\&#1056;&#1072;&#1073;&#1086;&#1095;&#1080;&#1081;%20&#1089;&#1090;&#1086;&#1083;\&#1047;&#1072;&#1083;%20&#1086;&#1078;&#1080;&#1076;&#1072;&#1085;&#1080;&#1103;\&#1053;&#1048;&#1056;\&#1069;&#1082;&#1089;&#1087;&#1077;&#1088;&#1080;&#1084;&#1077;&#1085;&#1090;&#1099;\&#1047;&#1072;&#1084;&#1077;&#1088;&#1099;%20&#1086;&#1076;&#1085;&#1086;&#1088;%20&#1089;&#1077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</a:t>
            </a:r>
            <a:r>
              <a:rPr lang="ru-RU" dirty="0" smtClean="0"/>
              <a:t>(</a:t>
            </a:r>
            <a:r>
              <a:rPr lang="en-US" dirty="0" smtClean="0"/>
              <a:t>number</a:t>
            </a:r>
            <a:r>
              <a:rPr lang="en-US" baseline="0" dirty="0" smtClean="0"/>
              <a:t> of nodes)</a:t>
            </a:r>
            <a:r>
              <a:rPr lang="en-US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Время, с</c:v>
          </c:tx>
          <c:val>
            <c:numRef>
              <c:f>Hist!$B$81:$F$81</c:f>
              <c:numCache>
                <c:formatCode>0.00</c:formatCode>
                <c:ptCount val="5"/>
                <c:pt idx="0">
                  <c:v>470.3333333333333</c:v>
                </c:pt>
                <c:pt idx="1">
                  <c:v>255.3333333333334</c:v>
                </c:pt>
                <c:pt idx="2">
                  <c:v>179.6666666666666</c:v>
                </c:pt>
                <c:pt idx="3">
                  <c:v>150.3333333333334</c:v>
                </c:pt>
                <c:pt idx="4">
                  <c:v>135.0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858632"/>
        <c:axId val="2116474232"/>
      </c:lineChart>
      <c:catAx>
        <c:axId val="2116858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узлов кластера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16474232"/>
        <c:crosses val="autoZero"/>
        <c:auto val="1"/>
        <c:lblAlgn val="ctr"/>
        <c:lblOffset val="100"/>
        <c:noMultiLvlLbl val="0"/>
      </c:catAx>
      <c:valAx>
        <c:axId val="21164742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116858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Hi-end Cluster: Time(image size)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Блок 128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(LUT!$B$95:$D$95,LUT!$E$95:$G$95)</c:f>
              <c:numCache>
                <c:formatCode>0.00</c:formatCode>
                <c:ptCount val="6"/>
                <c:pt idx="0">
                  <c:v>16.0</c:v>
                </c:pt>
                <c:pt idx="1">
                  <c:v>17.25</c:v>
                </c:pt>
                <c:pt idx="2">
                  <c:v>18.75</c:v>
                </c:pt>
                <c:pt idx="3">
                  <c:v>20.75</c:v>
                </c:pt>
                <c:pt idx="4">
                  <c:v>21.5</c:v>
                </c:pt>
                <c:pt idx="5">
                  <c:v>39.0</c:v>
                </c:pt>
              </c:numCache>
            </c:numRef>
          </c:val>
          <c:smooth val="0"/>
        </c:ser>
        <c:ser>
          <c:idx val="1"/>
          <c:order val="1"/>
          <c:tx>
            <c:v>Блок 64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(LUT!$B$108:$D$108,LUT!$E$108:$G$108)</c:f>
              <c:numCache>
                <c:formatCode>0.00</c:formatCode>
                <c:ptCount val="6"/>
                <c:pt idx="0">
                  <c:v>12.25</c:v>
                </c:pt>
                <c:pt idx="1">
                  <c:v>15.0</c:v>
                </c:pt>
                <c:pt idx="2">
                  <c:v>17.75</c:v>
                </c:pt>
                <c:pt idx="3">
                  <c:v>23.75</c:v>
                </c:pt>
                <c:pt idx="4">
                  <c:v>27.75</c:v>
                </c:pt>
                <c:pt idx="5">
                  <c:v>49.75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25576"/>
        <c:axId val="1877607832"/>
      </c:lineChart>
      <c:catAx>
        <c:axId val="1898825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стороны, тыс. пикс.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77607832"/>
        <c:crosses val="autoZero"/>
        <c:auto val="1"/>
        <c:lblAlgn val="ctr"/>
        <c:lblOffset val="100"/>
        <c:noMultiLvlLbl val="0"/>
      </c:catAx>
      <c:valAx>
        <c:axId val="1877607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98825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Time(number of </a:t>
            </a:r>
            <a:r>
              <a:rPr lang="ru-RU" baseline="0" dirty="0" err="1" smtClean="0"/>
              <a:t>Map</a:t>
            </a:r>
            <a:r>
              <a:rPr lang="en-US" baseline="0" dirty="0" smtClean="0"/>
              <a:t> tasks)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Время, с</c:v>
          </c:tx>
          <c:val>
            <c:numRef>
              <c:f>LUT!$B$17:$F$17</c:f>
              <c:numCache>
                <c:formatCode>0.00</c:formatCode>
                <c:ptCount val="5"/>
                <c:pt idx="0">
                  <c:v>327.25</c:v>
                </c:pt>
                <c:pt idx="1">
                  <c:v>310.5</c:v>
                </c:pt>
                <c:pt idx="2">
                  <c:v>299.5</c:v>
                </c:pt>
                <c:pt idx="3">
                  <c:v>294.3333333333333</c:v>
                </c:pt>
                <c:pt idx="4">
                  <c:v>312.0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593160"/>
        <c:axId val="1913584520"/>
      </c:lineChart>
      <c:catAx>
        <c:axId val="1913593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Количество</a:t>
                </a:r>
                <a:r>
                  <a:rPr lang="ru-RU" baseline="0" dirty="0"/>
                  <a:t> задач </a:t>
                </a:r>
                <a:r>
                  <a:rPr lang="en-US" baseline="0" dirty="0" smtClean="0"/>
                  <a:t>Map</a:t>
                </a:r>
                <a:r>
                  <a:rPr lang="ru-RU" baseline="0" dirty="0" smtClean="0"/>
                  <a:t> на каждом узле</a:t>
                </a:r>
                <a:endParaRPr lang="ru-RU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1913584520"/>
        <c:crosses val="autoZero"/>
        <c:auto val="1"/>
        <c:lblAlgn val="ctr"/>
        <c:lblOffset val="100"/>
        <c:noMultiLvlLbl val="0"/>
      </c:catAx>
      <c:valAx>
        <c:axId val="1913584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913593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Commodity Cluster : Time(size)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Сеть 100 Мбит/с</c:v>
          </c:tx>
          <c:cat>
            <c:numRef>
              <c:f>(Filter!#REF!,Filter!#REF!)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(Filter!$B$9:$D$9,Filter!$E$9:$G$9)</c:f>
              <c:numCache>
                <c:formatCode>0.00</c:formatCode>
                <c:ptCount val="6"/>
                <c:pt idx="0">
                  <c:v>233.75</c:v>
                </c:pt>
                <c:pt idx="1">
                  <c:v>579.5</c:v>
                </c:pt>
                <c:pt idx="2">
                  <c:v>1213.75</c:v>
                </c:pt>
                <c:pt idx="3">
                  <c:v>2176.5</c:v>
                </c:pt>
                <c:pt idx="4">
                  <c:v>3853.5</c:v>
                </c:pt>
                <c:pt idx="5">
                  <c:v>6159.75</c:v>
                </c:pt>
              </c:numCache>
            </c:numRef>
          </c:val>
          <c:smooth val="0"/>
        </c:ser>
        <c:ser>
          <c:idx val="1"/>
          <c:order val="1"/>
          <c:tx>
            <c:v>Сеть 1 Гбит/с</c:v>
          </c:tx>
          <c:cat>
            <c:numRef>
              <c:f>(Filter!#REF!,Filter!#REF!)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(Filter!$K$9:$M$9,Filter!$N$9:$P$9)</c:f>
              <c:numCache>
                <c:formatCode>0.00</c:formatCode>
                <c:ptCount val="6"/>
                <c:pt idx="0">
                  <c:v>179.75</c:v>
                </c:pt>
                <c:pt idx="1">
                  <c:v>471.75</c:v>
                </c:pt>
                <c:pt idx="2">
                  <c:v>1051.5</c:v>
                </c:pt>
                <c:pt idx="3">
                  <c:v>1910.75</c:v>
                </c:pt>
                <c:pt idx="4">
                  <c:v>3512.75</c:v>
                </c:pt>
                <c:pt idx="5">
                  <c:v>5652.0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518888"/>
        <c:axId val="1913509800"/>
      </c:lineChart>
      <c:catAx>
        <c:axId val="1913518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стороны, тыс пикс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3509800"/>
        <c:crosses val="autoZero"/>
        <c:auto val="1"/>
        <c:lblAlgn val="ctr"/>
        <c:lblOffset val="100"/>
        <c:noMultiLvlLbl val="0"/>
      </c:catAx>
      <c:valAx>
        <c:axId val="1913509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913518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Hi-end Cluster: Time(image size)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Блок 128 МБ</c:v>
          </c:tx>
          <c:cat>
            <c:numRef>
              <c:f>(Filter!#REF!,Filter!#REF!)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(Filter!$B$163:$D$163,Filter!$E$163:$G$163)</c:f>
              <c:numCache>
                <c:formatCode>0.00</c:formatCode>
                <c:ptCount val="6"/>
                <c:pt idx="0">
                  <c:v>312.0</c:v>
                </c:pt>
                <c:pt idx="1">
                  <c:v>426.0</c:v>
                </c:pt>
                <c:pt idx="2">
                  <c:v>537.0</c:v>
                </c:pt>
                <c:pt idx="3">
                  <c:v>683.5</c:v>
                </c:pt>
                <c:pt idx="4">
                  <c:v>871.5</c:v>
                </c:pt>
                <c:pt idx="5">
                  <c:v>1492.666666666667</c:v>
                </c:pt>
              </c:numCache>
            </c:numRef>
          </c:val>
          <c:smooth val="0"/>
        </c:ser>
        <c:ser>
          <c:idx val="1"/>
          <c:order val="1"/>
          <c:tx>
            <c:v>Блок 64 МБ</c:v>
          </c:tx>
          <c:cat>
            <c:numRef>
              <c:f>(Filter!#REF!,Filter!#REF!)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(Filter!$B$176:$D$176,Filter!$E$176:$G$176)</c:f>
              <c:numCache>
                <c:formatCode>0.00</c:formatCode>
                <c:ptCount val="6"/>
                <c:pt idx="0">
                  <c:v>165.5</c:v>
                </c:pt>
                <c:pt idx="1">
                  <c:v>221.5</c:v>
                </c:pt>
                <c:pt idx="2">
                  <c:v>328.25</c:v>
                </c:pt>
                <c:pt idx="3">
                  <c:v>426.75</c:v>
                </c:pt>
                <c:pt idx="4">
                  <c:v>773.75</c:v>
                </c:pt>
                <c:pt idx="5">
                  <c:v>1179.25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456408"/>
        <c:axId val="1913447352"/>
      </c:lineChart>
      <c:catAx>
        <c:axId val="1913456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 изображения, тыс пикс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3447352"/>
        <c:crosses val="autoZero"/>
        <c:auto val="1"/>
        <c:lblAlgn val="ctr"/>
        <c:lblOffset val="100"/>
        <c:noMultiLvlLbl val="0"/>
      </c:catAx>
      <c:valAx>
        <c:axId val="1913447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913456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Time(number of Reduce tasks)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Блок 128 МБ</c:v>
          </c:tx>
          <c:cat>
            <c:numRef>
              <c:f>Filter!$X$170:$AC$170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</c:numCache>
            </c:numRef>
          </c:cat>
          <c:val>
            <c:numRef>
              <c:f>Filter!$X$163:$AC$163</c:f>
              <c:numCache>
                <c:formatCode>General</c:formatCode>
                <c:ptCount val="6"/>
                <c:pt idx="0">
                  <c:v>2325.75</c:v>
                </c:pt>
                <c:pt idx="1">
                  <c:v>701.25</c:v>
                </c:pt>
                <c:pt idx="2">
                  <c:v>585.75</c:v>
                </c:pt>
                <c:pt idx="3">
                  <c:v>534.5</c:v>
                </c:pt>
                <c:pt idx="4">
                  <c:v>523.25</c:v>
                </c:pt>
                <c:pt idx="5">
                  <c:v>505.5</c:v>
                </c:pt>
              </c:numCache>
            </c:numRef>
          </c:val>
          <c:smooth val="0"/>
        </c:ser>
        <c:ser>
          <c:idx val="1"/>
          <c:order val="1"/>
          <c:tx>
            <c:v>Блок 64 МБ</c:v>
          </c:tx>
          <c:cat>
            <c:numRef>
              <c:f>Filter!$X$170:$AC$170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</c:numCache>
            </c:numRef>
          </c:cat>
          <c:val>
            <c:numRef>
              <c:f>Filter!$X$176:$AC$176</c:f>
              <c:numCache>
                <c:formatCode>0.00</c:formatCode>
                <c:ptCount val="6"/>
                <c:pt idx="0">
                  <c:v>1968.75</c:v>
                </c:pt>
                <c:pt idx="1">
                  <c:v>475.6666666666668</c:v>
                </c:pt>
                <c:pt idx="2">
                  <c:v>367.5</c:v>
                </c:pt>
                <c:pt idx="3">
                  <c:v>339.0</c:v>
                </c:pt>
                <c:pt idx="4">
                  <c:v>317.5</c:v>
                </c:pt>
                <c:pt idx="5">
                  <c:v>319.5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392936"/>
        <c:axId val="1913381224"/>
      </c:lineChart>
      <c:catAx>
        <c:axId val="1913392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 изображения, тыс пикс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3381224"/>
        <c:crosses val="autoZero"/>
        <c:auto val="1"/>
        <c:lblAlgn val="ctr"/>
        <c:lblOffset val="100"/>
        <c:noMultiLvlLbl val="0"/>
      </c:catAx>
      <c:valAx>
        <c:axId val="1913381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3392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Time(size of neighborhood</a:t>
            </a:r>
            <a:r>
              <a:rPr lang="en-US" baseline="0" dirty="0" smtClean="0"/>
              <a:t> mask)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60000х60000</c:v>
          </c:tx>
          <c:cat>
            <c:numRef>
              <c:f>Filter!$B$280:$E$280</c:f>
              <c:numCache>
                <c:formatCode>General</c:formatCode>
                <c:ptCount val="4"/>
                <c:pt idx="0">
                  <c:v>3.0</c:v>
                </c:pt>
                <c:pt idx="1">
                  <c:v>5.0</c:v>
                </c:pt>
                <c:pt idx="2">
                  <c:v>7.0</c:v>
                </c:pt>
                <c:pt idx="3">
                  <c:v>9.0</c:v>
                </c:pt>
              </c:numCache>
            </c:numRef>
          </c:cat>
          <c:val>
            <c:numRef>
              <c:f>Filter!$B$286:$E$286</c:f>
              <c:numCache>
                <c:formatCode>0.00</c:formatCode>
                <c:ptCount val="4"/>
                <c:pt idx="0">
                  <c:v>1097.25</c:v>
                </c:pt>
                <c:pt idx="1">
                  <c:v>1789.25</c:v>
                </c:pt>
                <c:pt idx="2">
                  <c:v>2624.75</c:v>
                </c:pt>
                <c:pt idx="3">
                  <c:v>3352.25</c:v>
                </c:pt>
              </c:numCache>
            </c:numRef>
          </c:val>
          <c:smooth val="0"/>
        </c:ser>
        <c:ser>
          <c:idx val="1"/>
          <c:order val="1"/>
          <c:tx>
            <c:v>30000х30000</c:v>
          </c:tx>
          <c:val>
            <c:numRef>
              <c:f>(Filter!$F$262,Filter!$P$262,Filter!$F$274,Filter!$P$274)</c:f>
              <c:numCache>
                <c:formatCode>0.00</c:formatCode>
                <c:ptCount val="4"/>
                <c:pt idx="0">
                  <c:v>226.5</c:v>
                </c:pt>
                <c:pt idx="1">
                  <c:v>365.0</c:v>
                </c:pt>
                <c:pt idx="2">
                  <c:v>541.0</c:v>
                </c:pt>
                <c:pt idx="3">
                  <c:v>709.5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3354280"/>
        <c:axId val="1913343656"/>
      </c:lineChart>
      <c:catAx>
        <c:axId val="1913354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</a:t>
                </a:r>
                <a:r>
                  <a:rPr lang="ru-RU" baseline="0"/>
                  <a:t> стороны окна, пикс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13343656"/>
        <c:crosses val="autoZero"/>
        <c:auto val="1"/>
        <c:lblAlgn val="ctr"/>
        <c:lblOffset val="100"/>
        <c:noMultiLvlLbl val="0"/>
      </c:catAx>
      <c:valAx>
        <c:axId val="1913343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</a:t>
                </a:r>
                <a:r>
                  <a:rPr lang="ru-RU" baseline="0"/>
                  <a:t> с</a:t>
                </a:r>
                <a:endParaRPr lang="ru-RU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913354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>
                <a:effectLst/>
              </a:rPr>
              <a:t>Commodity Cluster</a:t>
            </a:r>
            <a:r>
              <a:rPr lang="en-US" sz="1800" b="1" i="0" u="none" strike="noStrike" baseline="0" dirty="0" smtClean="0"/>
              <a:t> : Time(size)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Сеть 100 Мбит/с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(Hist!$J$115:$L$115,Hist!$M$115:$O$115)</c:f>
              <c:numCache>
                <c:formatCode>0.00</c:formatCode>
                <c:ptCount val="6"/>
                <c:pt idx="0">
                  <c:v>31.0</c:v>
                </c:pt>
                <c:pt idx="1">
                  <c:v>54.33333333333334</c:v>
                </c:pt>
                <c:pt idx="2">
                  <c:v>87.66666666666667</c:v>
                </c:pt>
                <c:pt idx="3">
                  <c:v>127.3333333333333</c:v>
                </c:pt>
                <c:pt idx="4">
                  <c:v>193.6666666666666</c:v>
                </c:pt>
                <c:pt idx="5">
                  <c:v>253.6666666666666</c:v>
                </c:pt>
              </c:numCache>
            </c:numRef>
          </c:val>
          <c:smooth val="0"/>
        </c:ser>
        <c:ser>
          <c:idx val="1"/>
          <c:order val="1"/>
          <c:tx>
            <c:v>Сеть 1 Гбит/с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(Hist!$R$115:$T$115,Hist!$U$115:$W$115)</c:f>
              <c:numCache>
                <c:formatCode>0.00</c:formatCode>
                <c:ptCount val="6"/>
                <c:pt idx="0">
                  <c:v>33.5</c:v>
                </c:pt>
                <c:pt idx="1">
                  <c:v>56.25</c:v>
                </c:pt>
                <c:pt idx="2">
                  <c:v>89.0</c:v>
                </c:pt>
                <c:pt idx="3">
                  <c:v>127.25</c:v>
                </c:pt>
                <c:pt idx="4">
                  <c:v>194.0</c:v>
                </c:pt>
                <c:pt idx="5">
                  <c:v>270.75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501944"/>
        <c:axId val="2116915800"/>
      </c:lineChart>
      <c:catAx>
        <c:axId val="1877501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Размер </a:t>
                </a:r>
                <a:r>
                  <a:rPr lang="ru-RU" dirty="0" smtClean="0"/>
                  <a:t>стороны изображения, </a:t>
                </a:r>
                <a:r>
                  <a:rPr lang="ru-RU" dirty="0"/>
                  <a:t>тыс. </a:t>
                </a:r>
                <a:r>
                  <a:rPr lang="ru-RU" dirty="0" err="1"/>
                  <a:t>пикс</a:t>
                </a:r>
                <a:r>
                  <a:rPr lang="ru-RU" dirty="0"/>
                  <a:t>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6915800"/>
        <c:crosses val="autoZero"/>
        <c:auto val="1"/>
        <c:lblAlgn val="ctr"/>
        <c:lblOffset val="100"/>
        <c:noMultiLvlLbl val="0"/>
      </c:catAx>
      <c:valAx>
        <c:axId val="2116915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775019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Hi-end Cluster: Time(image size)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Блок 128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(Hist!$J$233:$L$233,Hist!$M$233:$O$233)</c:f>
              <c:numCache>
                <c:formatCode>0.00</c:formatCode>
                <c:ptCount val="6"/>
                <c:pt idx="0">
                  <c:v>45.25</c:v>
                </c:pt>
                <c:pt idx="1">
                  <c:v>53.25</c:v>
                </c:pt>
                <c:pt idx="2">
                  <c:v>64.0</c:v>
                </c:pt>
                <c:pt idx="3">
                  <c:v>68.5</c:v>
                </c:pt>
                <c:pt idx="4">
                  <c:v>68.5</c:v>
                </c:pt>
                <c:pt idx="5">
                  <c:v>100.5</c:v>
                </c:pt>
              </c:numCache>
            </c:numRef>
          </c:val>
          <c:smooth val="0"/>
        </c:ser>
        <c:ser>
          <c:idx val="1"/>
          <c:order val="1"/>
          <c:tx>
            <c:v>Блок 64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(Hist!$J$245:$L$245,Hist!$M$245:$O$245)</c:f>
              <c:numCache>
                <c:formatCode>0.00</c:formatCode>
                <c:ptCount val="6"/>
                <c:pt idx="0">
                  <c:v>29.25</c:v>
                </c:pt>
                <c:pt idx="1">
                  <c:v>37.0</c:v>
                </c:pt>
                <c:pt idx="2">
                  <c:v>43.25</c:v>
                </c:pt>
                <c:pt idx="3">
                  <c:v>55.5</c:v>
                </c:pt>
                <c:pt idx="4">
                  <c:v>69.25</c:v>
                </c:pt>
                <c:pt idx="5">
                  <c:v>94.0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176696"/>
        <c:axId val="2116722904"/>
      </c:lineChart>
      <c:catAx>
        <c:axId val="1877176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 изображения, тыс. пикс.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6722904"/>
        <c:crosses val="autoZero"/>
        <c:auto val="1"/>
        <c:lblAlgn val="ctr"/>
        <c:lblOffset val="100"/>
        <c:noMultiLvlLbl val="0"/>
      </c:catAx>
      <c:valAx>
        <c:axId val="2116722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77176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Time(block size)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Время, с</c:v>
          </c:tx>
          <c:cat>
            <c:numRef>
              <c:f>Hist!$B$2:$G$2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10.0</c:v>
                </c:pt>
                <c:pt idx="3">
                  <c:v>50.0</c:v>
                </c:pt>
                <c:pt idx="4">
                  <c:v>100.0</c:v>
                </c:pt>
                <c:pt idx="5">
                  <c:v>500.0</c:v>
                </c:pt>
              </c:numCache>
            </c:numRef>
          </c:cat>
          <c:val>
            <c:numRef>
              <c:f>Hist!$B$7:$G$7</c:f>
              <c:numCache>
                <c:formatCode>0.00</c:formatCode>
                <c:ptCount val="6"/>
                <c:pt idx="0">
                  <c:v>230.0</c:v>
                </c:pt>
                <c:pt idx="1">
                  <c:v>130.6666666666666</c:v>
                </c:pt>
                <c:pt idx="2">
                  <c:v>74.0</c:v>
                </c:pt>
                <c:pt idx="3">
                  <c:v>74.66666666666667</c:v>
                </c:pt>
                <c:pt idx="4">
                  <c:v>74.33333333333319</c:v>
                </c:pt>
                <c:pt idx="5">
                  <c:v>74.66666666666667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183832"/>
        <c:axId val="2116941352"/>
      </c:lineChart>
      <c:catAx>
        <c:axId val="2116183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</a:t>
                </a:r>
                <a:r>
                  <a:rPr lang="ru-RU" baseline="0"/>
                  <a:t> блока, тыс пикс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6941352"/>
        <c:crosses val="autoZero"/>
        <c:auto val="1"/>
        <c:lblAlgn val="ctr"/>
        <c:lblOffset val="100"/>
        <c:noMultiLvlLbl val="0"/>
      </c:catAx>
      <c:valAx>
        <c:axId val="2116941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116183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Commodity Cluster : Time(size)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83738843351548"/>
          <c:y val="0.0357243319268636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Сеть 100 Мбит/с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(Hist!$J$18:$L$18,Hist!$M$18:$O$18)</c:f>
              <c:numCache>
                <c:formatCode>0.00</c:formatCode>
                <c:ptCount val="6"/>
                <c:pt idx="0">
                  <c:v>22.75</c:v>
                </c:pt>
                <c:pt idx="1">
                  <c:v>35.33333333333334</c:v>
                </c:pt>
                <c:pt idx="2">
                  <c:v>53.0</c:v>
                </c:pt>
                <c:pt idx="3">
                  <c:v>75.0</c:v>
                </c:pt>
                <c:pt idx="4">
                  <c:v>89.66666666666667</c:v>
                </c:pt>
                <c:pt idx="5">
                  <c:v>115.6</c:v>
                </c:pt>
              </c:numCache>
            </c:numRef>
          </c:val>
          <c:smooth val="0"/>
        </c:ser>
        <c:ser>
          <c:idx val="1"/>
          <c:order val="1"/>
          <c:tx>
            <c:v>Сеть 1 Гбит/с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(Hist!$R$18:$T$18,Hist!$U$18:$W$18)</c:f>
              <c:numCache>
                <c:formatCode>0.00</c:formatCode>
                <c:ptCount val="6"/>
                <c:pt idx="0">
                  <c:v>21.5</c:v>
                </c:pt>
                <c:pt idx="1">
                  <c:v>31.5</c:v>
                </c:pt>
                <c:pt idx="2">
                  <c:v>39.5</c:v>
                </c:pt>
                <c:pt idx="3">
                  <c:v>56.0</c:v>
                </c:pt>
                <c:pt idx="4">
                  <c:v>76.75</c:v>
                </c:pt>
                <c:pt idx="5">
                  <c:v>103.75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4419256"/>
        <c:axId val="1898731496"/>
      </c:lineChart>
      <c:catAx>
        <c:axId val="182441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стороны, тыс. пикс.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8731496"/>
        <c:crosses val="autoZero"/>
        <c:auto val="1"/>
        <c:lblAlgn val="ctr"/>
        <c:lblOffset val="100"/>
        <c:noMultiLvlLbl val="0"/>
      </c:catAx>
      <c:valAx>
        <c:axId val="1898731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24419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Hi-end Cluster: Time(image size)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4485428051002"/>
          <c:y val="0.0535864978902954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Блок 128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(Hist!$B$233:$D$233,Hist!$E$233:$G$233)</c:f>
              <c:numCache>
                <c:formatCode>0.00</c:formatCode>
                <c:ptCount val="6"/>
                <c:pt idx="0">
                  <c:v>19.75</c:v>
                </c:pt>
                <c:pt idx="1">
                  <c:v>17.75</c:v>
                </c:pt>
                <c:pt idx="2">
                  <c:v>17.0</c:v>
                </c:pt>
                <c:pt idx="3">
                  <c:v>21.75</c:v>
                </c:pt>
                <c:pt idx="4">
                  <c:v>22.25</c:v>
                </c:pt>
                <c:pt idx="5">
                  <c:v>27.75</c:v>
                </c:pt>
              </c:numCache>
            </c:numRef>
          </c:val>
          <c:smooth val="0"/>
        </c:ser>
        <c:ser>
          <c:idx val="1"/>
          <c:order val="1"/>
          <c:tx>
            <c:v>Блок 64 МБ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(Hist!$B$245:$D$245,Hist!$E$245:$G$245)</c:f>
              <c:numCache>
                <c:formatCode>0.00</c:formatCode>
                <c:ptCount val="6"/>
                <c:pt idx="0">
                  <c:v>15.0</c:v>
                </c:pt>
                <c:pt idx="1">
                  <c:v>16.25</c:v>
                </c:pt>
                <c:pt idx="2">
                  <c:v>17.5</c:v>
                </c:pt>
                <c:pt idx="3">
                  <c:v>21.0</c:v>
                </c:pt>
                <c:pt idx="4">
                  <c:v>25.25</c:v>
                </c:pt>
                <c:pt idx="5">
                  <c:v>31.0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7598808"/>
        <c:axId val="1898857384"/>
      </c:lineChart>
      <c:catAx>
        <c:axId val="1877598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стороны, тыс. пикс.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8857384"/>
        <c:crosses val="autoZero"/>
        <c:auto val="1"/>
        <c:lblAlgn val="ctr"/>
        <c:lblOffset val="100"/>
        <c:noMultiLvlLbl val="0"/>
      </c:catAx>
      <c:valAx>
        <c:axId val="18988573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77598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Time(number of nodes)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Блочный вариант</c:v>
          </c:tx>
          <c:val>
            <c:numRef>
              <c:f>Hist!$K$6:$O$6</c:f>
              <c:numCache>
                <c:formatCode>0.00</c:formatCode>
                <c:ptCount val="5"/>
                <c:pt idx="0">
                  <c:v>247.3333333333334</c:v>
                </c:pt>
                <c:pt idx="1">
                  <c:v>136.3333333333334</c:v>
                </c:pt>
                <c:pt idx="2">
                  <c:v>98.33333333333319</c:v>
                </c:pt>
                <c:pt idx="3">
                  <c:v>90.66666666666667</c:v>
                </c:pt>
                <c:pt idx="4">
                  <c:v>81.0</c:v>
                </c:pt>
              </c:numCache>
            </c:numRef>
          </c:val>
          <c:smooth val="0"/>
        </c:ser>
        <c:ser>
          <c:idx val="1"/>
          <c:order val="1"/>
          <c:tx>
            <c:v>Поэлементный вариант</c:v>
          </c:tx>
          <c:val>
            <c:numRef>
              <c:f>Hist!$B$81:$F$81</c:f>
              <c:numCache>
                <c:formatCode>0.00</c:formatCode>
                <c:ptCount val="5"/>
                <c:pt idx="0">
                  <c:v>470.3333333333333</c:v>
                </c:pt>
                <c:pt idx="1">
                  <c:v>255.3333333333334</c:v>
                </c:pt>
                <c:pt idx="2">
                  <c:v>179.6666666666666</c:v>
                </c:pt>
                <c:pt idx="3">
                  <c:v>150.3333333333334</c:v>
                </c:pt>
                <c:pt idx="4">
                  <c:v>135.0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995288"/>
        <c:axId val="2116374360"/>
      </c:lineChart>
      <c:catAx>
        <c:axId val="1897995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узлов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16374360"/>
        <c:crosses val="autoZero"/>
        <c:auto val="1"/>
        <c:lblAlgn val="ctr"/>
        <c:lblOffset val="100"/>
        <c:noMultiLvlLbl val="0"/>
      </c:catAx>
      <c:valAx>
        <c:axId val="2116374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97995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Time(number of nodes)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Время, с</c:v>
          </c:tx>
          <c:val>
            <c:numRef>
              <c:f>LUT!$B$6:$F$6</c:f>
              <c:numCache>
                <c:formatCode>0.00</c:formatCode>
                <c:ptCount val="5"/>
                <c:pt idx="0">
                  <c:v>159.3333333333334</c:v>
                </c:pt>
                <c:pt idx="1">
                  <c:v>243.6666666666666</c:v>
                </c:pt>
                <c:pt idx="2">
                  <c:v>395.6666666666668</c:v>
                </c:pt>
                <c:pt idx="3">
                  <c:v>334.3333333333333</c:v>
                </c:pt>
                <c:pt idx="4">
                  <c:v>294.3333333333333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36008"/>
        <c:axId val="2117007288"/>
      </c:lineChart>
      <c:catAx>
        <c:axId val="1898836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узлов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17007288"/>
        <c:crosses val="autoZero"/>
        <c:auto val="1"/>
        <c:lblAlgn val="ctr"/>
        <c:lblOffset val="100"/>
        <c:noMultiLvlLbl val="0"/>
      </c:catAx>
      <c:valAx>
        <c:axId val="2117007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98836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Commodity Cluster : Time(size)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Сеть 100 Мбит/с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(LUT!$I$6:$K$6,LUT!$L$6:$N$6)</c:f>
              <c:numCache>
                <c:formatCode>0.00</c:formatCode>
                <c:ptCount val="6"/>
                <c:pt idx="0">
                  <c:v>49.33333333333334</c:v>
                </c:pt>
                <c:pt idx="1">
                  <c:v>158.0</c:v>
                </c:pt>
                <c:pt idx="2">
                  <c:v>294.3333333333333</c:v>
                </c:pt>
                <c:pt idx="3">
                  <c:v>510.0</c:v>
                </c:pt>
                <c:pt idx="4">
                  <c:v>752.3333333333334</c:v>
                </c:pt>
                <c:pt idx="5">
                  <c:v>1086.333333333333</c:v>
                </c:pt>
              </c:numCache>
            </c:numRef>
          </c:val>
          <c:smooth val="0"/>
        </c:ser>
        <c:ser>
          <c:idx val="1"/>
          <c:order val="1"/>
          <c:tx>
            <c:v>Сеть 1 Гбит/с</c:v>
          </c:tx>
          <c:cat>
            <c:numRef>
              <c:f>(Hist!$J$239:$L$239,Hist!$M$239:$O$239)</c:f>
              <c:numCache>
                <c:formatCode>General</c:formatCode>
                <c:ptCount val="6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</c:numCache>
            </c:numRef>
          </c:cat>
          <c:val>
            <c:numRef>
              <c:f>(LUT!$I$15:$K$15,LUT!$L$15:$N$15)</c:f>
              <c:numCache>
                <c:formatCode>0.00</c:formatCode>
                <c:ptCount val="6"/>
                <c:pt idx="0">
                  <c:v>15.75</c:v>
                </c:pt>
                <c:pt idx="1">
                  <c:v>28.25</c:v>
                </c:pt>
                <c:pt idx="2">
                  <c:v>61.25</c:v>
                </c:pt>
                <c:pt idx="3">
                  <c:v>101.25</c:v>
                </c:pt>
                <c:pt idx="4">
                  <c:v>166.75</c:v>
                </c:pt>
                <c:pt idx="5">
                  <c:v>253.0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050440"/>
        <c:axId val="2116371304"/>
      </c:lineChart>
      <c:catAx>
        <c:axId val="2117050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Размер стороны, тыс пикс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16371304"/>
        <c:crosses val="autoZero"/>
        <c:auto val="1"/>
        <c:lblAlgn val="ctr"/>
        <c:lblOffset val="100"/>
        <c:noMultiLvlLbl val="0"/>
      </c:catAx>
      <c:valAx>
        <c:axId val="2116371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Время, с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117050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8FF9-02AA-E543-82CF-B64EC93F6344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A19E-2086-A64F-958F-C6CCF58DC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4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A19E-2086-A64F-958F-C6CCF58DC2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8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6121-A089-4423-A3B0-9744FF373A43}" type="datetimeFigureOut">
              <a:rPr lang="ru-RU" smtClean="0"/>
              <a:t>07.07.16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2979257"/>
            <a:ext cx="3831772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HYPERSPECTRAL IMAGE STREAM PROCESSING BY DISTRIBUTED COMPUTING</a:t>
            </a:r>
            <a:endParaRPr lang="ru-RU" sz="20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270" y="4666904"/>
            <a:ext cx="3846286" cy="98488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Sergey Popov</a:t>
            </a:r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, </a:t>
            </a:r>
            <a:b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</a:br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Lead Researcher of IPSI RAS &amp;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Professor of Samara University</a:t>
            </a:r>
            <a:endParaRPr lang="en-US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spop@smr.ru</a:t>
            </a:r>
            <a:endParaRPr lang="en-US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Dubna</a:t>
            </a:r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Jule</a:t>
            </a:r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7 2016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41710"/>
              </p:ext>
            </p:extLst>
          </p:nvPr>
        </p:nvGraphicFramePr>
        <p:xfrm>
          <a:off x="5481179" y="1899515"/>
          <a:ext cx="2872850" cy="56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4" imgW="4487710" imgH="887416" progId="CorelDraw.Graphic.16">
                  <p:embed/>
                </p:oleObj>
              </mc:Choice>
              <mc:Fallback>
                <p:oleObj name="CorelDRAW" r:id="rId4" imgW="4487710" imgH="887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179" y="1899515"/>
                        <a:ext cx="2872850" cy="568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EXPERIMENTAL STUDY OF STREAMS PROCESSING </a:t>
            </a:r>
            <a:b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</a:br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(APACHE STORM, IBM INFOSPHERE STREAMS)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85" y="601356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en-US" sz="1600" dirty="0" smtClean="0"/>
              <a:t>Apache Storm</a:t>
            </a:r>
            <a:r>
              <a:rPr lang="ru-RU" sz="1600" dirty="0" smtClean="0"/>
              <a:t>                  </a:t>
            </a:r>
            <a:r>
              <a:rPr lang="en-US" sz="1600" dirty="0" smtClean="0"/>
              <a:t>IBM </a:t>
            </a:r>
            <a:r>
              <a:rPr lang="en-US" sz="1600" dirty="0" err="1" smtClean="0"/>
              <a:t>InfoSphere</a:t>
            </a:r>
            <a:r>
              <a:rPr lang="en-US" sz="1600" dirty="0" smtClean="0"/>
              <a:t> Streams</a:t>
            </a:r>
            <a:endParaRPr lang="ru-RU" sz="1600" dirty="0"/>
          </a:p>
        </p:txBody>
      </p:sp>
      <p:pic>
        <p:nvPicPr>
          <p:cNvPr id="6" name="Picture 12" descr="D:\articles\статья для ко 2\drawing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3570" y="6222882"/>
            <a:ext cx="477837" cy="19050"/>
          </a:xfrm>
          <a:prstGeom prst="rect">
            <a:avLst/>
          </a:prstGeom>
          <a:noFill/>
        </p:spPr>
      </p:pic>
      <p:pic>
        <p:nvPicPr>
          <p:cNvPr id="9" name="Picture 13" descr="D:\articles\статья для ко 2\drawing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6237312"/>
            <a:ext cx="593725" cy="19050"/>
          </a:xfrm>
          <a:prstGeom prst="rect">
            <a:avLst/>
          </a:prstGeom>
          <a:noFill/>
        </p:spPr>
      </p:pic>
      <p:pic>
        <p:nvPicPr>
          <p:cNvPr id="10" name="Picture 4" descr="D:\articles\статья для ко 2\allthr.wmf"/>
          <p:cNvPicPr>
            <a:picLocks noChangeAspect="1" noChangeArrowheads="1"/>
          </p:cNvPicPr>
          <p:nvPr/>
        </p:nvPicPr>
        <p:blipFill rotWithShape="1">
          <a:blip r:embed="rId5"/>
          <a:srcRect t="61692" b="1580"/>
          <a:stretch/>
        </p:blipFill>
        <p:spPr bwMode="auto">
          <a:xfrm>
            <a:off x="539552" y="3990246"/>
            <a:ext cx="8319125" cy="1965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08023" y="1191598"/>
            <a:ext cx="4729501" cy="321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70C0"/>
              </a:buClr>
              <a:buSzPct val="130000"/>
              <a:buFont typeface="Arial"/>
              <a:buChar char="•"/>
            </a:pPr>
            <a:r>
              <a:rPr lang="en-US" sz="2000" b="1" dirty="0" smtClean="0"/>
              <a:t>Cluster:</a:t>
            </a:r>
            <a:r>
              <a:rPr lang="ru-RU" sz="2000" dirty="0" smtClean="0"/>
              <a:t> </a:t>
            </a:r>
            <a:r>
              <a:rPr lang="en-US" sz="2000" dirty="0" smtClean="0"/>
              <a:t>4 nodes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ru-RU" sz="2000" dirty="0" smtClean="0"/>
              <a:t>2 </a:t>
            </a:r>
            <a:r>
              <a:rPr lang="en-US" sz="2000" dirty="0" smtClean="0"/>
              <a:t>processors x </a:t>
            </a:r>
            <a:r>
              <a:rPr lang="ru-RU" sz="2000" dirty="0" smtClean="0"/>
              <a:t>8 </a:t>
            </a:r>
            <a:r>
              <a:rPr lang="en-US" sz="2000" dirty="0" smtClean="0"/>
              <a:t>cores</a:t>
            </a:r>
            <a:r>
              <a:rPr lang="ru-RU" sz="2000" dirty="0" smtClean="0"/>
              <a:t>, </a:t>
            </a:r>
            <a:r>
              <a:rPr lang="en-US" sz="2000" dirty="0" smtClean="0"/>
              <a:t> </a:t>
            </a:r>
            <a:r>
              <a:rPr lang="ru-RU" sz="2000" dirty="0" smtClean="0"/>
              <a:t>96 </a:t>
            </a:r>
            <a:r>
              <a:rPr lang="en-US" sz="2000" dirty="0" smtClean="0"/>
              <a:t>GB</a:t>
            </a:r>
            <a:r>
              <a:rPr lang="ru-RU" sz="2000" dirty="0" smtClean="0"/>
              <a:t> </a:t>
            </a:r>
            <a:r>
              <a:rPr lang="en-US" sz="2000" dirty="0" smtClean="0"/>
              <a:t>memory</a:t>
            </a:r>
            <a:r>
              <a:rPr lang="ru-RU" sz="2000" dirty="0" smtClean="0"/>
              <a:t>) </a:t>
            </a:r>
          </a:p>
          <a:p>
            <a:pPr marL="342900" indent="-342900" algn="l">
              <a:buClr>
                <a:srgbClr val="0070C0"/>
              </a:buClr>
              <a:buSzPct val="130000"/>
              <a:buFont typeface="Arial"/>
              <a:buChar char="•"/>
            </a:pPr>
            <a:r>
              <a:rPr lang="en-US" sz="2000" dirty="0" smtClean="0"/>
              <a:t>Object Detection Task </a:t>
            </a:r>
            <a:r>
              <a:rPr lang="ru-RU" sz="2000" dirty="0" smtClean="0"/>
              <a:t>(</a:t>
            </a:r>
            <a:r>
              <a:rPr lang="en-US" sz="2000" dirty="0" err="1" smtClean="0"/>
              <a:t>OpenCV</a:t>
            </a:r>
            <a:r>
              <a:rPr lang="en-US" sz="2000" dirty="0" smtClean="0"/>
              <a:t> 3.0.0</a:t>
            </a:r>
            <a:r>
              <a:rPr lang="ru-RU" sz="2000" dirty="0" smtClean="0"/>
              <a:t>)</a:t>
            </a:r>
          </a:p>
          <a:p>
            <a:pPr marL="342900" indent="-342900" algn="l">
              <a:buClr>
                <a:srgbClr val="0070C0"/>
              </a:buClr>
              <a:buSzPct val="130000"/>
              <a:buFont typeface="Arial"/>
              <a:buChar char="•"/>
            </a:pPr>
            <a:r>
              <a:rPr lang="en-US" sz="2000" dirty="0" smtClean="0"/>
              <a:t>Frame Size</a:t>
            </a:r>
            <a:r>
              <a:rPr lang="ru-RU" sz="2000" dirty="0" smtClean="0"/>
              <a:t>: 100х100, 640х640, 1920х1080, 4096х3112</a:t>
            </a:r>
          </a:p>
          <a:p>
            <a:pPr marL="266700" indent="-266700" algn="l">
              <a:spcAft>
                <a:spcPts val="600"/>
              </a:spcAft>
              <a:buClr>
                <a:srgbClr val="0070C0"/>
              </a:buClr>
              <a:buSzPct val="130000"/>
            </a:pPr>
            <a:r>
              <a:rPr lang="en-US" sz="2000" b="1" dirty="0" smtClean="0">
                <a:solidFill>
                  <a:srgbClr val="000000"/>
                </a:solidFill>
                <a:latin typeface="Arial-BoldMT"/>
              </a:rPr>
              <a:t>Results</a:t>
            </a:r>
            <a:r>
              <a:rPr lang="ru-RU" sz="2000" b="1" dirty="0" smtClean="0">
                <a:solidFill>
                  <a:srgbClr val="000000"/>
                </a:solidFill>
                <a:latin typeface="Arial-BoldMT"/>
              </a:rPr>
              <a:t>:</a:t>
            </a:r>
          </a:p>
          <a:p>
            <a:pPr marL="342900" indent="-342900" algn="l">
              <a:buClr>
                <a:srgbClr val="0070C0"/>
              </a:buClr>
              <a:buSzPct val="130000"/>
              <a:buFont typeface="Arial"/>
              <a:buChar char="•"/>
            </a:pPr>
            <a:r>
              <a:rPr lang="en-US" sz="2000" dirty="0" smtClean="0"/>
              <a:t>Apache Storm Throughput: </a:t>
            </a:r>
            <a:br>
              <a:rPr lang="en-US" sz="2000" dirty="0" smtClean="0"/>
            </a:br>
            <a:r>
              <a:rPr lang="ru-RU" sz="2000" dirty="0" smtClean="0"/>
              <a:t>24 </a:t>
            </a:r>
            <a:r>
              <a:rPr lang="en-US" sz="2000" dirty="0" smtClean="0"/>
              <a:t>Frames</a:t>
            </a:r>
            <a:r>
              <a:rPr lang="ru-RU" sz="2000" dirty="0" smtClean="0"/>
              <a:t>/</a:t>
            </a:r>
            <a:r>
              <a:rPr lang="en-US" sz="2000" dirty="0" smtClean="0"/>
              <a:t>s for</a:t>
            </a:r>
            <a:r>
              <a:rPr lang="ru-RU" sz="2000" dirty="0" smtClean="0"/>
              <a:t> </a:t>
            </a:r>
            <a:r>
              <a:rPr lang="en-US" sz="2000" dirty="0" err="1" smtClean="0"/>
              <a:t>FullHD</a:t>
            </a:r>
            <a:r>
              <a:rPr lang="en-US" sz="2000" dirty="0" smtClean="0"/>
              <a:t> </a:t>
            </a:r>
            <a:r>
              <a:rPr lang="ru-RU" sz="2000" dirty="0" smtClean="0"/>
              <a:t>(1920</a:t>
            </a:r>
            <a:r>
              <a:rPr lang="en-US" sz="2000" dirty="0" smtClean="0"/>
              <a:t>x1080)</a:t>
            </a:r>
            <a:endParaRPr lang="ru-RU" sz="2000" dirty="0" smtClean="0"/>
          </a:p>
          <a:p>
            <a:pPr algn="l">
              <a:buClr>
                <a:srgbClr val="0070C0"/>
              </a:buClr>
              <a:buSzPct val="130000"/>
            </a:pPr>
            <a:endParaRPr lang="ru-RU" sz="2000" dirty="0" smtClean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13" y="2118426"/>
            <a:ext cx="593699" cy="57606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49" y="1542362"/>
            <a:ext cx="576064" cy="587942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49" y="2190434"/>
            <a:ext cx="576064" cy="587942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049" y="3270554"/>
            <a:ext cx="576064" cy="587942"/>
          </a:xfrm>
          <a:prstGeom prst="rect">
            <a:avLst/>
          </a:prstGeom>
        </p:spPr>
      </p:pic>
      <p:sp>
        <p:nvSpPr>
          <p:cNvPr id="16" name="Облако 15"/>
          <p:cNvSpPr/>
          <p:nvPr/>
        </p:nvSpPr>
        <p:spPr>
          <a:xfrm rot="16200000">
            <a:off x="6808115" y="2028416"/>
            <a:ext cx="2808312" cy="126014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17" name="Прямая со стрелкой 16"/>
          <p:cNvCxnSpPr>
            <a:stCxn id="12" idx="3"/>
            <a:endCxn id="13" idx="1"/>
          </p:cNvCxnSpPr>
          <p:nvPr/>
        </p:nvCxnSpPr>
        <p:spPr>
          <a:xfrm flipV="1">
            <a:off x="5583612" y="1836333"/>
            <a:ext cx="630437" cy="57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  <a:endCxn id="14" idx="1"/>
          </p:cNvCxnSpPr>
          <p:nvPr/>
        </p:nvCxnSpPr>
        <p:spPr>
          <a:xfrm>
            <a:off x="5583612" y="2406458"/>
            <a:ext cx="630437" cy="77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2" idx="3"/>
            <a:endCxn id="15" idx="1"/>
          </p:cNvCxnSpPr>
          <p:nvPr/>
        </p:nvCxnSpPr>
        <p:spPr>
          <a:xfrm>
            <a:off x="5583612" y="2406458"/>
            <a:ext cx="630437" cy="1158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3"/>
          </p:cNvCxnSpPr>
          <p:nvPr/>
        </p:nvCxnSpPr>
        <p:spPr>
          <a:xfrm flipV="1">
            <a:off x="6790113" y="1830394"/>
            <a:ext cx="792088" cy="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4" idx="3"/>
          </p:cNvCxnSpPr>
          <p:nvPr/>
        </p:nvCxnSpPr>
        <p:spPr>
          <a:xfrm flipV="1">
            <a:off x="6790113" y="2478466"/>
            <a:ext cx="792088" cy="5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</p:cNvCxnSpPr>
          <p:nvPr/>
        </p:nvCxnSpPr>
        <p:spPr>
          <a:xfrm flipV="1">
            <a:off x="6790113" y="3558587"/>
            <a:ext cx="936104" cy="5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ARCHITECTURE FOR REMOTE SENSING IMAGING IN THE CLOUD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11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715643"/>
            <a:ext cx="8229600" cy="435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Data</a:t>
            </a:r>
            <a:r>
              <a:rPr lang="ru-RU" altLang="ru-RU" dirty="0" smtClean="0"/>
              <a:t>-</a:t>
            </a:r>
            <a:r>
              <a:rPr lang="en-US" altLang="ru-RU" dirty="0" smtClean="0"/>
              <a:t>as</a:t>
            </a:r>
            <a:r>
              <a:rPr lang="ru-RU" altLang="ru-RU" dirty="0" smtClean="0"/>
              <a:t>-</a:t>
            </a:r>
            <a:r>
              <a:rPr lang="en-US" altLang="ru-RU" dirty="0" smtClean="0"/>
              <a:t>a</a:t>
            </a:r>
            <a:r>
              <a:rPr lang="ru-RU" altLang="ru-RU" dirty="0" smtClean="0"/>
              <a:t>-</a:t>
            </a:r>
            <a:r>
              <a:rPr lang="en-US" altLang="ru-RU" dirty="0" smtClean="0"/>
              <a:t>Service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err="1"/>
              <a:t>Microservices</a:t>
            </a:r>
            <a:r>
              <a:rPr lang="en-US" altLang="ru-RU" dirty="0"/>
              <a:t> Architecture</a:t>
            </a:r>
            <a:endParaRPr lang="en-US" altLang="ru-RU" dirty="0" smtClean="0"/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In-Memory Store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Distributed Image as Logical Unit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Federation of Frame-Services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Coordination via Hierarchical Namespace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Move Code to Data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No UPDATE when Processing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249" y="1125563"/>
            <a:ext cx="428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 principles of development: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82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ARCHITECTURE FOR REMOTE SENSING IMAGING IN THE CLOUD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85" y="1111133"/>
            <a:ext cx="396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Distributed In-Memory Store: </a:t>
            </a:r>
            <a:endParaRPr lang="ru-RU" sz="2400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5416318" cy="91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algn="l">
              <a:buFont typeface="Arial"/>
              <a:buChar char="•"/>
            </a:pPr>
            <a:r>
              <a:rPr lang="en-US" altLang="ru-RU" sz="2000" dirty="0" smtClean="0"/>
              <a:t>Hypercube in Frame Service construct at Startup</a:t>
            </a:r>
          </a:p>
          <a:p>
            <a:pPr marL="173038" indent="-173038" algn="l">
              <a:buFont typeface="Arial"/>
              <a:buChar char="•"/>
            </a:pPr>
            <a:r>
              <a:rPr lang="en-US" altLang="ru-RU" sz="2000" dirty="0" smtClean="0"/>
              <a:t>Plug-In Modules to load data in different formats</a:t>
            </a:r>
            <a:endParaRPr lang="ru-RU" alt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66275" y="997755"/>
            <a:ext cx="2420318" cy="1426535"/>
            <a:chOff x="2298700" y="3162300"/>
            <a:chExt cx="4533900" cy="31369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43200" y="3162300"/>
              <a:ext cx="3581400" cy="3136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98700" y="3314700"/>
              <a:ext cx="22606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/>
                <a:t>connectForData</a:t>
              </a:r>
              <a:endParaRPr lang="ru-RU" sz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2000" y="3314700"/>
              <a:ext cx="22606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/>
                <a:t>connectForTask</a:t>
              </a:r>
              <a:endParaRPr lang="ru-RU" sz="12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22600" y="5549900"/>
              <a:ext cx="9398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HDFS</a:t>
              </a:r>
              <a:endParaRPr lang="ru-RU" sz="11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62400" y="5549900"/>
              <a:ext cx="9398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HDF5</a:t>
              </a:r>
              <a:endParaRPr lang="ru-RU" sz="11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902200" y="5549900"/>
              <a:ext cx="1206500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/>
                <a:t>GeoTIFF</a:t>
              </a:r>
              <a:endParaRPr lang="ru-RU" sz="1100" dirty="0"/>
            </a:p>
          </p:txBody>
        </p:sp>
        <p:pic>
          <p:nvPicPr>
            <p:cNvPr id="15" name="Изображение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00" y="4133850"/>
              <a:ext cx="1287463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559300" y="4260850"/>
              <a:ext cx="1549400" cy="9207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Processes</a:t>
              </a:r>
            </a:p>
            <a:p>
              <a:pPr algn="ctr">
                <a:defRPr/>
              </a:pPr>
              <a:r>
                <a:rPr lang="en-US" sz="1200" dirty="0"/>
                <a:t>Executor</a:t>
              </a:r>
              <a:endParaRPr lang="ru-RU" sz="1200" dirty="0"/>
            </a:p>
          </p:txBody>
        </p:sp>
        <p:cxnSp>
          <p:nvCxnSpPr>
            <p:cNvPr id="17" name="Прямая со стрелкой 16"/>
            <p:cNvCxnSpPr>
              <a:stCxn id="10" idx="2"/>
              <a:endCxn id="15" idx="0"/>
            </p:cNvCxnSpPr>
            <p:nvPr/>
          </p:nvCxnSpPr>
          <p:spPr>
            <a:xfrm>
              <a:off x="3429000" y="3771900"/>
              <a:ext cx="238125" cy="3619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1" idx="2"/>
              <a:endCxn id="16" idx="0"/>
            </p:cNvCxnSpPr>
            <p:nvPr/>
          </p:nvCxnSpPr>
          <p:spPr>
            <a:xfrm flipH="1">
              <a:off x="5334000" y="3771900"/>
              <a:ext cx="368300" cy="4889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15" idx="2"/>
              <a:endCxn id="12" idx="0"/>
            </p:cNvCxnSpPr>
            <p:nvPr/>
          </p:nvCxnSpPr>
          <p:spPr>
            <a:xfrm flipH="1">
              <a:off x="3492500" y="5295900"/>
              <a:ext cx="174625" cy="25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endCxn id="13" idx="0"/>
            </p:cNvCxnSpPr>
            <p:nvPr/>
          </p:nvCxnSpPr>
          <p:spPr>
            <a:xfrm>
              <a:off x="3873500" y="5295900"/>
              <a:ext cx="558800" cy="25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endCxn id="14" idx="0"/>
            </p:cNvCxnSpPr>
            <p:nvPr/>
          </p:nvCxnSpPr>
          <p:spPr>
            <a:xfrm>
              <a:off x="4310063" y="5295900"/>
              <a:ext cx="1195387" cy="25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11142" y="2461248"/>
            <a:ext cx="3790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</a:rPr>
              <a:t>Data Partitioning Strategies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457200" y="3028799"/>
            <a:ext cx="4463856" cy="11559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RU"/>
            </a:defPPr>
            <a:lvl1pPr marL="173038" indent="-1730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ru-RU" dirty="0"/>
              <a:t>2D Spatial Decomposition with Overlap</a:t>
            </a:r>
          </a:p>
          <a:p>
            <a:r>
              <a:rPr lang="en-US" altLang="ru-RU" dirty="0"/>
              <a:t>Overlap Size</a:t>
            </a:r>
          </a:p>
          <a:p>
            <a:r>
              <a:rPr lang="en-US" altLang="ru-RU" dirty="0"/>
              <a:t>Fault Tolerance</a:t>
            </a:r>
            <a:endParaRPr lang="ru-RU" alt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988969" y="2777738"/>
            <a:ext cx="2597624" cy="1248315"/>
            <a:chOff x="196850" y="1854200"/>
            <a:chExt cx="8813800" cy="381635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1529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228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529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6228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09905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12775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0927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2775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1529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6228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5290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62280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0927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127750" y="475615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65785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12775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5925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62915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1529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6228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65785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12775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0927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127750" y="23114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628900" y="475615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6830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62890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098800" y="521335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6289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6830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6289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6830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62890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098800" y="18542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628900" y="23114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6830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1247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247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60095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946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1247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5946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1247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946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80645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0645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0645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0645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534400" y="28829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8534400" y="33401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534400" y="37973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540750" y="42545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6129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6129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6129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6129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1430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1430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1430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1430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96850" y="28829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96850" y="33401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196850" y="37973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203200" y="4254500"/>
              <a:ext cx="469900" cy="457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73100" y="4254500"/>
              <a:ext cx="4699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73100" y="33401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673100" y="3797300"/>
              <a:ext cx="469900" cy="457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73100" y="2882900"/>
              <a:ext cx="4699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73100" y="3340100"/>
              <a:ext cx="9398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594600" y="3340100"/>
              <a:ext cx="9398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4140200" y="3340100"/>
              <a:ext cx="9398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14123" y="4211163"/>
            <a:ext cx="3344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b="1" dirty="0">
                <a:solidFill>
                  <a:srgbClr val="000000"/>
                </a:solidFill>
              </a:rPr>
              <a:t>Coordination via 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/>
            </a:r>
            <a:br>
              <a:rPr lang="ru-RU" altLang="ru-RU" sz="2400" b="1" dirty="0" smtClean="0">
                <a:solidFill>
                  <a:srgbClr val="000000"/>
                </a:solidFill>
              </a:rPr>
            </a:br>
            <a:r>
              <a:rPr lang="en-US" altLang="ru-RU" sz="2400" b="1" dirty="0" smtClean="0">
                <a:solidFill>
                  <a:srgbClr val="000000"/>
                </a:solidFill>
              </a:rPr>
              <a:t>Hierarchical Namespace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: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6" name="Содержимое 2"/>
          <p:cNvSpPr txBox="1">
            <a:spLocks/>
          </p:cNvSpPr>
          <p:nvPr/>
        </p:nvSpPr>
        <p:spPr>
          <a:xfrm>
            <a:off x="442770" y="5193344"/>
            <a:ext cx="3035162" cy="79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173038" indent="-17303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ru-RU" dirty="0"/>
              <a:t>Distributed coordination service </a:t>
            </a:r>
            <a:r>
              <a:rPr lang="en-US" altLang="ru-RU" dirty="0" err="1"/>
              <a:t>ZooKeeper</a:t>
            </a:r>
            <a:endParaRPr lang="en-US" altLang="ru-RU" dirty="0"/>
          </a:p>
          <a:p>
            <a:endParaRPr lang="ru-RU" altLang="ru-RU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4098476" y="4170357"/>
            <a:ext cx="4170630" cy="2147321"/>
            <a:chOff x="312738" y="2195513"/>
            <a:chExt cx="8374062" cy="4638632"/>
          </a:xfrm>
        </p:grpSpPr>
        <p:sp>
          <p:nvSpPr>
            <p:cNvPr id="98" name="Овал 97"/>
            <p:cNvSpPr/>
            <p:nvPr/>
          </p:nvSpPr>
          <p:spPr>
            <a:xfrm>
              <a:off x="3246438" y="2208213"/>
              <a:ext cx="317500" cy="317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752850" y="2525713"/>
              <a:ext cx="317500" cy="317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91463" y="5492750"/>
              <a:ext cx="317500" cy="317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8369300" y="3316288"/>
              <a:ext cx="317500" cy="3175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102" name="TextBox 2"/>
            <p:cNvSpPr txBox="1">
              <a:spLocks noChangeArrowheads="1"/>
            </p:cNvSpPr>
            <p:nvPr/>
          </p:nvSpPr>
          <p:spPr bwMode="auto">
            <a:xfrm>
              <a:off x="3302000" y="2195513"/>
              <a:ext cx="449073" cy="7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ru-RU" sz="900"/>
                <a:t>/</a:t>
              </a:r>
              <a:endParaRPr lang="ru-RU" altLang="ru-RU" sz="900"/>
            </a:p>
          </p:txBody>
        </p:sp>
        <p:sp>
          <p:nvSpPr>
            <p:cNvPr id="103" name="TextBox 3"/>
            <p:cNvSpPr txBox="1">
              <a:spLocks noChangeArrowheads="1"/>
            </p:cNvSpPr>
            <p:nvPr/>
          </p:nvSpPr>
          <p:spPr bwMode="auto">
            <a:xfrm>
              <a:off x="4070350" y="2474913"/>
              <a:ext cx="823389" cy="7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ru-RU" sz="900"/>
                <a:t>/HSI</a:t>
              </a:r>
              <a:endParaRPr lang="ru-RU" altLang="ru-RU" sz="900"/>
            </a:p>
          </p:txBody>
        </p:sp>
        <p:grpSp>
          <p:nvGrpSpPr>
            <p:cNvPr id="104" name="Группа 13345"/>
            <p:cNvGrpSpPr>
              <a:grpSpLocks/>
            </p:cNvGrpSpPr>
            <p:nvPr/>
          </p:nvGrpSpPr>
          <p:grpSpPr bwMode="auto">
            <a:xfrm>
              <a:off x="312738" y="4689473"/>
              <a:ext cx="2734505" cy="707982"/>
              <a:chOff x="489969" y="3828534"/>
              <a:chExt cx="2735845" cy="706918"/>
            </a:xfrm>
          </p:grpSpPr>
          <p:sp>
            <p:nvSpPr>
              <p:cNvPr id="142" name="Овал 141"/>
              <p:cNvSpPr/>
              <p:nvPr/>
            </p:nvSpPr>
            <p:spPr>
              <a:xfrm>
                <a:off x="489969" y="3847555"/>
                <a:ext cx="317656" cy="31860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43" name="TextBox 13"/>
              <p:cNvSpPr txBox="1">
                <a:spLocks noChangeArrowheads="1"/>
              </p:cNvSpPr>
              <p:nvPr/>
            </p:nvSpPr>
            <p:spPr bwMode="auto">
              <a:xfrm>
                <a:off x="800460" y="3828534"/>
                <a:ext cx="2425354" cy="70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/HSI/image1/frames</a:t>
                </a:r>
                <a:endParaRPr lang="ru-RU" altLang="ru-RU" sz="900"/>
              </a:p>
            </p:txBody>
          </p:sp>
        </p:grpSp>
        <p:grpSp>
          <p:nvGrpSpPr>
            <p:cNvPr id="105" name="Группа 13344"/>
            <p:cNvGrpSpPr>
              <a:grpSpLocks/>
            </p:cNvGrpSpPr>
            <p:nvPr/>
          </p:nvGrpSpPr>
          <p:grpSpPr bwMode="auto">
            <a:xfrm>
              <a:off x="6426200" y="3633787"/>
              <a:ext cx="1960243" cy="707984"/>
              <a:chOff x="5867400" y="3860800"/>
              <a:chExt cx="1960243" cy="709968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5867400" y="3879903"/>
                <a:ext cx="317500" cy="3183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41" name="TextBox 17"/>
              <p:cNvSpPr txBox="1">
                <a:spLocks noChangeArrowheads="1"/>
              </p:cNvSpPr>
              <p:nvPr/>
            </p:nvSpPr>
            <p:spPr bwMode="auto">
              <a:xfrm>
                <a:off x="6177892" y="3860800"/>
                <a:ext cx="1649751" cy="70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/HSI/image3</a:t>
                </a:r>
                <a:endParaRPr lang="ru-RU" altLang="ru-RU" sz="900"/>
              </a:p>
            </p:txBody>
          </p:sp>
        </p:grpSp>
        <p:grpSp>
          <p:nvGrpSpPr>
            <p:cNvPr id="106" name="Группа 13343"/>
            <p:cNvGrpSpPr>
              <a:grpSpLocks/>
            </p:cNvGrpSpPr>
            <p:nvPr/>
          </p:nvGrpSpPr>
          <p:grpSpPr bwMode="auto">
            <a:xfrm>
              <a:off x="4298950" y="3652836"/>
              <a:ext cx="1960243" cy="707984"/>
              <a:chOff x="3650592" y="3860800"/>
              <a:chExt cx="1960243" cy="706922"/>
            </a:xfrm>
          </p:grpSpPr>
          <p:sp>
            <p:nvSpPr>
              <p:cNvPr id="138" name="Овал 137"/>
              <p:cNvSpPr/>
              <p:nvPr/>
            </p:nvSpPr>
            <p:spPr>
              <a:xfrm>
                <a:off x="3650592" y="3879821"/>
                <a:ext cx="317500" cy="31860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39" name="TextBox 19"/>
              <p:cNvSpPr txBox="1">
                <a:spLocks noChangeArrowheads="1"/>
              </p:cNvSpPr>
              <p:nvPr/>
            </p:nvSpPr>
            <p:spPr bwMode="auto">
              <a:xfrm>
                <a:off x="3961084" y="3860800"/>
                <a:ext cx="1649751" cy="70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/HSI/image2</a:t>
                </a:r>
                <a:endParaRPr lang="ru-RU" altLang="ru-RU" sz="900"/>
              </a:p>
            </p:txBody>
          </p:sp>
        </p:grpSp>
        <p:grpSp>
          <p:nvGrpSpPr>
            <p:cNvPr id="107" name="Группа 13347"/>
            <p:cNvGrpSpPr>
              <a:grpSpLocks/>
            </p:cNvGrpSpPr>
            <p:nvPr/>
          </p:nvGrpSpPr>
          <p:grpSpPr bwMode="auto">
            <a:xfrm>
              <a:off x="312738" y="5440360"/>
              <a:ext cx="3013056" cy="707984"/>
              <a:chOff x="489969" y="4844018"/>
              <a:chExt cx="3013222" cy="706922"/>
            </a:xfrm>
          </p:grpSpPr>
          <p:sp>
            <p:nvSpPr>
              <p:cNvPr id="136" name="Овал 135"/>
              <p:cNvSpPr/>
              <p:nvPr/>
            </p:nvSpPr>
            <p:spPr>
              <a:xfrm>
                <a:off x="489969" y="4896326"/>
                <a:ext cx="317518" cy="3170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37" name="TextBox 14"/>
              <p:cNvSpPr txBox="1">
                <a:spLocks noChangeArrowheads="1"/>
              </p:cNvSpPr>
              <p:nvPr/>
            </p:nvSpPr>
            <p:spPr bwMode="auto">
              <a:xfrm>
                <a:off x="807468" y="4844018"/>
                <a:ext cx="2695723" cy="70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/HSI/image1/frame1_1</a:t>
                </a:r>
                <a:endParaRPr lang="ru-RU" altLang="ru-RU" sz="900"/>
              </a:p>
            </p:txBody>
          </p:sp>
        </p:grpSp>
        <p:grpSp>
          <p:nvGrpSpPr>
            <p:cNvPr id="108" name="Группа 13348"/>
            <p:cNvGrpSpPr>
              <a:grpSpLocks/>
            </p:cNvGrpSpPr>
            <p:nvPr/>
          </p:nvGrpSpPr>
          <p:grpSpPr bwMode="auto">
            <a:xfrm>
              <a:off x="4262438" y="5440360"/>
              <a:ext cx="3013056" cy="707984"/>
              <a:chOff x="3614169" y="4832350"/>
              <a:chExt cx="3013222" cy="706922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3614169" y="4884658"/>
                <a:ext cx="317518" cy="3170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35" name="TextBox 22"/>
              <p:cNvSpPr txBox="1">
                <a:spLocks noChangeArrowheads="1"/>
              </p:cNvSpPr>
              <p:nvPr/>
            </p:nvSpPr>
            <p:spPr bwMode="auto">
              <a:xfrm>
                <a:off x="3931668" y="4832350"/>
                <a:ext cx="2695723" cy="70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/HSI/image1/frame1_2</a:t>
                </a:r>
                <a:endParaRPr lang="ru-RU" altLang="ru-RU" sz="900"/>
              </a:p>
            </p:txBody>
          </p:sp>
        </p:grpSp>
        <p:sp>
          <p:nvSpPr>
            <p:cNvPr id="109" name="TextBox 15"/>
            <p:cNvSpPr txBox="1">
              <a:spLocks noChangeArrowheads="1"/>
            </p:cNvSpPr>
            <p:nvPr/>
          </p:nvSpPr>
          <p:spPr bwMode="auto">
            <a:xfrm>
              <a:off x="7237414" y="5286377"/>
              <a:ext cx="603926" cy="70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altLang="ru-RU" sz="900"/>
                <a:t>…</a:t>
              </a:r>
              <a:endParaRPr lang="ru-RU" altLang="ru-RU" sz="900"/>
            </a:p>
          </p:txBody>
        </p:sp>
        <p:grpSp>
          <p:nvGrpSpPr>
            <p:cNvPr id="110" name="Группа 13350"/>
            <p:cNvGrpSpPr>
              <a:grpSpLocks/>
            </p:cNvGrpSpPr>
            <p:nvPr/>
          </p:nvGrpSpPr>
          <p:grpSpPr bwMode="auto">
            <a:xfrm>
              <a:off x="798513" y="6126161"/>
              <a:ext cx="3013056" cy="707984"/>
              <a:chOff x="1201169" y="5682218"/>
              <a:chExt cx="3013222" cy="706922"/>
            </a:xfrm>
          </p:grpSpPr>
          <p:sp>
            <p:nvSpPr>
              <p:cNvPr id="132" name="Овал 131"/>
              <p:cNvSpPr/>
              <p:nvPr/>
            </p:nvSpPr>
            <p:spPr>
              <a:xfrm>
                <a:off x="1201169" y="5734526"/>
                <a:ext cx="317518" cy="3170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33" name="TextBox 25"/>
              <p:cNvSpPr txBox="1">
                <a:spLocks noChangeArrowheads="1"/>
              </p:cNvSpPr>
              <p:nvPr/>
            </p:nvSpPr>
            <p:spPr bwMode="auto">
              <a:xfrm>
                <a:off x="1518668" y="5682218"/>
                <a:ext cx="2695723" cy="70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/HSI/image1/frame2_1</a:t>
                </a:r>
                <a:endParaRPr lang="ru-RU" altLang="ru-RU" sz="900"/>
              </a:p>
            </p:txBody>
          </p:sp>
        </p:grpSp>
        <p:grpSp>
          <p:nvGrpSpPr>
            <p:cNvPr id="111" name="Группа 13349"/>
            <p:cNvGrpSpPr>
              <a:grpSpLocks/>
            </p:cNvGrpSpPr>
            <p:nvPr/>
          </p:nvGrpSpPr>
          <p:grpSpPr bwMode="auto">
            <a:xfrm>
              <a:off x="3862388" y="6126161"/>
              <a:ext cx="3013056" cy="707984"/>
              <a:chOff x="4325369" y="5670550"/>
              <a:chExt cx="3013222" cy="706922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4325369" y="5722858"/>
                <a:ext cx="317518" cy="31702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31" name="TextBox 27"/>
              <p:cNvSpPr txBox="1">
                <a:spLocks noChangeArrowheads="1"/>
              </p:cNvSpPr>
              <p:nvPr/>
            </p:nvSpPr>
            <p:spPr bwMode="auto">
              <a:xfrm>
                <a:off x="4642868" y="5670550"/>
                <a:ext cx="2695723" cy="70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/HSI/image1/frame2_2</a:t>
                </a:r>
                <a:endParaRPr lang="ru-RU" altLang="ru-RU" sz="900"/>
              </a:p>
            </p:txBody>
          </p:sp>
        </p:grpSp>
        <p:cxnSp>
          <p:nvCxnSpPr>
            <p:cNvPr id="112" name="Прямая со стрелкой 111"/>
            <p:cNvCxnSpPr>
              <a:stCxn id="98" idx="4"/>
              <a:endCxn id="99" idx="0"/>
            </p:cNvCxnSpPr>
            <p:nvPr/>
          </p:nvCxnSpPr>
          <p:spPr>
            <a:xfrm>
              <a:off x="3405188" y="2525713"/>
              <a:ext cx="5064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>
              <a:stCxn id="99" idx="4"/>
              <a:endCxn id="128" idx="0"/>
            </p:cNvCxnSpPr>
            <p:nvPr/>
          </p:nvCxnSpPr>
          <p:spPr>
            <a:xfrm flipH="1">
              <a:off x="1160463" y="2843213"/>
              <a:ext cx="2751137" cy="809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>
              <a:stCxn id="99" idx="4"/>
              <a:endCxn id="138" idx="0"/>
            </p:cNvCxnSpPr>
            <p:nvPr/>
          </p:nvCxnSpPr>
          <p:spPr>
            <a:xfrm>
              <a:off x="3911600" y="2843213"/>
              <a:ext cx="546100" cy="828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>
              <a:stCxn id="99" idx="4"/>
              <a:endCxn id="140" idx="0"/>
            </p:cNvCxnSpPr>
            <p:nvPr/>
          </p:nvCxnSpPr>
          <p:spPr>
            <a:xfrm>
              <a:off x="3911600" y="2843213"/>
              <a:ext cx="2673350" cy="809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>
              <a:stCxn id="99" idx="4"/>
              <a:endCxn id="101" idx="0"/>
            </p:cNvCxnSpPr>
            <p:nvPr/>
          </p:nvCxnSpPr>
          <p:spPr>
            <a:xfrm>
              <a:off x="3911600" y="2843213"/>
              <a:ext cx="4616450" cy="473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>
              <a:stCxn id="142" idx="4"/>
              <a:endCxn id="136" idx="0"/>
            </p:cNvCxnSpPr>
            <p:nvPr/>
          </p:nvCxnSpPr>
          <p:spPr>
            <a:xfrm>
              <a:off x="471488" y="5026025"/>
              <a:ext cx="0" cy="466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stCxn id="142" idx="4"/>
              <a:endCxn id="134" idx="0"/>
            </p:cNvCxnSpPr>
            <p:nvPr/>
          </p:nvCxnSpPr>
          <p:spPr>
            <a:xfrm>
              <a:off x="471488" y="5026025"/>
              <a:ext cx="3949700" cy="466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>
              <a:stCxn id="142" idx="4"/>
              <a:endCxn id="100" idx="0"/>
            </p:cNvCxnSpPr>
            <p:nvPr/>
          </p:nvCxnSpPr>
          <p:spPr>
            <a:xfrm>
              <a:off x="471488" y="5026025"/>
              <a:ext cx="7578725" cy="466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>
              <a:stCxn id="142" idx="4"/>
              <a:endCxn id="132" idx="0"/>
            </p:cNvCxnSpPr>
            <p:nvPr/>
          </p:nvCxnSpPr>
          <p:spPr>
            <a:xfrm>
              <a:off x="471488" y="5026025"/>
              <a:ext cx="485775" cy="1152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>
              <a:stCxn id="142" idx="4"/>
              <a:endCxn id="130" idx="0"/>
            </p:cNvCxnSpPr>
            <p:nvPr/>
          </p:nvCxnSpPr>
          <p:spPr>
            <a:xfrm>
              <a:off x="471488" y="5026025"/>
              <a:ext cx="3549650" cy="1152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Группа 72"/>
            <p:cNvGrpSpPr>
              <a:grpSpLocks/>
            </p:cNvGrpSpPr>
            <p:nvPr/>
          </p:nvGrpSpPr>
          <p:grpSpPr bwMode="auto">
            <a:xfrm>
              <a:off x="1001713" y="3633788"/>
              <a:ext cx="1960243" cy="707984"/>
              <a:chOff x="489969" y="3828534"/>
              <a:chExt cx="1960243" cy="709968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489969" y="3847637"/>
                <a:ext cx="317500" cy="31839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29" name="TextBox 74"/>
              <p:cNvSpPr txBox="1">
                <a:spLocks noChangeArrowheads="1"/>
              </p:cNvSpPr>
              <p:nvPr/>
            </p:nvSpPr>
            <p:spPr bwMode="auto">
              <a:xfrm>
                <a:off x="800461" y="3828534"/>
                <a:ext cx="1649751" cy="70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</a:t>
                </a:r>
                <a:endParaRPr lang="ru-RU" altLang="ru-RU" sz="900"/>
              </a:p>
            </p:txBody>
          </p:sp>
        </p:grpSp>
        <p:cxnSp>
          <p:nvCxnSpPr>
            <p:cNvPr id="123" name="Прямая со стрелкой 122"/>
            <p:cNvCxnSpPr>
              <a:stCxn id="128" idx="4"/>
              <a:endCxn id="142" idx="0"/>
            </p:cNvCxnSpPr>
            <p:nvPr/>
          </p:nvCxnSpPr>
          <p:spPr>
            <a:xfrm flipH="1">
              <a:off x="471488" y="3970338"/>
              <a:ext cx="688975" cy="7381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Группа 84"/>
            <p:cNvGrpSpPr>
              <a:grpSpLocks/>
            </p:cNvGrpSpPr>
            <p:nvPr/>
          </p:nvGrpSpPr>
          <p:grpSpPr bwMode="auto">
            <a:xfrm>
              <a:off x="3563938" y="4708523"/>
              <a:ext cx="2541029" cy="707982"/>
              <a:chOff x="489969" y="3828534"/>
              <a:chExt cx="2542162" cy="706918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489969" y="3847555"/>
                <a:ext cx="317642" cy="31860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/>
              </a:p>
            </p:txBody>
          </p:sp>
          <p:sp>
            <p:nvSpPr>
              <p:cNvPr id="127" name="TextBox 86"/>
              <p:cNvSpPr txBox="1">
                <a:spLocks noChangeArrowheads="1"/>
              </p:cNvSpPr>
              <p:nvPr/>
            </p:nvSpPr>
            <p:spPr bwMode="auto">
              <a:xfrm>
                <a:off x="800461" y="3828534"/>
                <a:ext cx="2231670" cy="70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altLang="ru-RU" sz="900"/>
                  <a:t>/HSI/image1/meta</a:t>
                </a:r>
                <a:endParaRPr lang="ru-RU" altLang="ru-RU" sz="900"/>
              </a:p>
            </p:txBody>
          </p:sp>
        </p:grpSp>
        <p:cxnSp>
          <p:nvCxnSpPr>
            <p:cNvPr id="125" name="Прямая со стрелкой 124"/>
            <p:cNvCxnSpPr>
              <a:stCxn id="128" idx="4"/>
              <a:endCxn id="126" idx="1"/>
            </p:cNvCxnSpPr>
            <p:nvPr/>
          </p:nvCxnSpPr>
          <p:spPr>
            <a:xfrm>
              <a:off x="1160463" y="3970338"/>
              <a:ext cx="2449512" cy="8048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61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ARCHITECTURE FOR REMOTE SENSING IMAGING IN THE CLOUD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13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249" y="1125563"/>
            <a:ext cx="3642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Processing Strategies: </a:t>
            </a:r>
            <a:endParaRPr lang="ru-RU" sz="2400" b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3143" y="1715642"/>
            <a:ext cx="2722869" cy="37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l">
              <a:buFont typeface="Arial"/>
              <a:buChar char="•"/>
            </a:pPr>
            <a:r>
              <a:rPr lang="en-US" altLang="ru-RU" sz="1800" b="1" dirty="0" smtClean="0"/>
              <a:t>Task – One Operation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07018" y="2207836"/>
            <a:ext cx="2887381" cy="360758"/>
            <a:chOff x="590550" y="3098800"/>
            <a:chExt cx="3149600" cy="381000"/>
          </a:xfrm>
        </p:grpSpPr>
        <p:sp>
          <p:nvSpPr>
            <p:cNvPr id="9" name="Овал 8"/>
            <p:cNvSpPr/>
            <p:nvPr/>
          </p:nvSpPr>
          <p:spPr>
            <a:xfrm>
              <a:off x="590550" y="31115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047750" y="31115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58950" y="31115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2673350" y="30988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397250" y="31115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44825" y="1558473"/>
            <a:ext cx="3506793" cy="1082272"/>
            <a:chOff x="685800" y="3924300"/>
            <a:chExt cx="5226050" cy="15875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71650" y="39243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828800" y="41529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286000" y="41529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997200" y="41529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3911600" y="41402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635500" y="41529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85800" y="41529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1143000" y="41529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924050" y="40767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981200" y="43053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5" name="Стрелка вправо 24"/>
            <p:cNvSpPr/>
            <p:nvPr/>
          </p:nvSpPr>
          <p:spPr>
            <a:xfrm>
              <a:off x="2438400" y="43053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49600" y="43053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064000" y="42926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787900" y="43053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838200" y="43053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1295400" y="43053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76450" y="42291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133600" y="44577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2590800" y="44577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02000" y="44577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35" name="Стрелка вправо 34"/>
            <p:cNvSpPr/>
            <p:nvPr/>
          </p:nvSpPr>
          <p:spPr>
            <a:xfrm>
              <a:off x="4216400" y="44450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40300" y="44577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90600" y="44577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1447800" y="44577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228850" y="43815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286000" y="46101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2743200" y="46101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454400" y="46101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43" name="Стрелка вправо 42"/>
            <p:cNvSpPr/>
            <p:nvPr/>
          </p:nvSpPr>
          <p:spPr>
            <a:xfrm>
              <a:off x="4368800" y="45974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092700" y="46101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43000" y="46101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6" name="Стрелка вправо 45"/>
            <p:cNvSpPr/>
            <p:nvPr/>
          </p:nvSpPr>
          <p:spPr>
            <a:xfrm>
              <a:off x="1600200" y="46101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381250" y="45339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438400" y="47625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49" name="Стрелка вправо 48"/>
            <p:cNvSpPr/>
            <p:nvPr/>
          </p:nvSpPr>
          <p:spPr>
            <a:xfrm>
              <a:off x="2895600" y="47625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606800" y="47625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51" name="Стрелка вправо 50"/>
            <p:cNvSpPr/>
            <p:nvPr/>
          </p:nvSpPr>
          <p:spPr>
            <a:xfrm>
              <a:off x="4521200" y="47498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245100" y="47625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295400" y="47625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4" name="Стрелка вправо 53"/>
            <p:cNvSpPr/>
            <p:nvPr/>
          </p:nvSpPr>
          <p:spPr>
            <a:xfrm>
              <a:off x="1752600" y="47625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2533650" y="4686300"/>
              <a:ext cx="3378200" cy="8255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590800" y="491490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7" name="Стрелка вправо 56"/>
            <p:cNvSpPr/>
            <p:nvPr/>
          </p:nvSpPr>
          <p:spPr>
            <a:xfrm>
              <a:off x="3048000" y="4914900"/>
              <a:ext cx="571500" cy="3683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759200" y="4914900"/>
              <a:ext cx="774700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Op1</a:t>
              </a:r>
              <a:endParaRPr lang="ru-RU" sz="1400" dirty="0"/>
            </a:p>
          </p:txBody>
        </p:sp>
        <p:sp>
          <p:nvSpPr>
            <p:cNvPr id="59" name="Стрелка вправо 58"/>
            <p:cNvSpPr/>
            <p:nvPr/>
          </p:nvSpPr>
          <p:spPr>
            <a:xfrm>
              <a:off x="4673600" y="49022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5397500" y="49149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447800" y="49149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62" name="Стрелка вправо 61"/>
            <p:cNvSpPr/>
            <p:nvPr/>
          </p:nvSpPr>
          <p:spPr>
            <a:xfrm>
              <a:off x="1905000" y="4914900"/>
              <a:ext cx="571500" cy="3683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04074" y="3804156"/>
            <a:ext cx="3636675" cy="1448473"/>
            <a:chOff x="635000" y="3111500"/>
            <a:chExt cx="6781800" cy="2533650"/>
          </a:xfrm>
        </p:grpSpPr>
        <p:sp>
          <p:nvSpPr>
            <p:cNvPr id="64" name="Овал 63"/>
            <p:cNvSpPr/>
            <p:nvPr/>
          </p:nvSpPr>
          <p:spPr>
            <a:xfrm>
              <a:off x="635000" y="328930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758950" y="3111500"/>
              <a:ext cx="774700" cy="1206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Op1</a:t>
              </a:r>
              <a:endParaRPr lang="ru-RU" sz="1000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35000" y="4686300"/>
              <a:ext cx="342900" cy="355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67" name="Прямая со стрелкой 66"/>
            <p:cNvCxnSpPr>
              <a:stCxn id="64" idx="6"/>
            </p:cNvCxnSpPr>
            <p:nvPr/>
          </p:nvCxnSpPr>
          <p:spPr>
            <a:xfrm>
              <a:off x="977900" y="3467100"/>
              <a:ext cx="781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66" idx="7"/>
            </p:cNvCxnSpPr>
            <p:nvPr/>
          </p:nvCxnSpPr>
          <p:spPr>
            <a:xfrm flipV="1">
              <a:off x="927100" y="3937000"/>
              <a:ext cx="831850" cy="8016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>
              <a:off x="31178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Op2</a:t>
              </a:r>
              <a:endParaRPr lang="ru-RU" sz="10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3751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Op3</a:t>
              </a:r>
              <a:endParaRPr lang="ru-RU" sz="1000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446513" y="3937001"/>
              <a:ext cx="774699" cy="6032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Op5</a:t>
              </a:r>
              <a:endParaRPr lang="ru-RU" sz="10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5435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Op4</a:t>
              </a:r>
              <a:endParaRPr lang="ru-RU" sz="1000" dirty="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7048500" y="3235325"/>
              <a:ext cx="342900" cy="355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74" name="Прямая со стрелкой 73"/>
            <p:cNvCxnSpPr>
              <a:stCxn id="65" idx="3"/>
              <a:endCxn id="69" idx="1"/>
            </p:cNvCxnSpPr>
            <p:nvPr/>
          </p:nvCxnSpPr>
          <p:spPr>
            <a:xfrm flipV="1">
              <a:off x="2533650" y="3413125"/>
              <a:ext cx="584200" cy="301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Прямоугольник 74"/>
            <p:cNvSpPr/>
            <p:nvPr/>
          </p:nvSpPr>
          <p:spPr>
            <a:xfrm>
              <a:off x="4984750" y="50419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Op6</a:t>
              </a:r>
              <a:endParaRPr lang="ru-RU" sz="1000" dirty="0"/>
            </a:p>
          </p:txBody>
        </p:sp>
        <p:cxnSp>
          <p:nvCxnSpPr>
            <p:cNvPr id="76" name="Прямая со стрелкой 75"/>
            <p:cNvCxnSpPr>
              <a:stCxn id="65" idx="3"/>
              <a:endCxn id="75" idx="1"/>
            </p:cNvCxnSpPr>
            <p:nvPr/>
          </p:nvCxnSpPr>
          <p:spPr>
            <a:xfrm>
              <a:off x="2533650" y="3714750"/>
              <a:ext cx="2451100" cy="16287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>
              <a:stCxn id="69" idx="3"/>
              <a:endCxn id="70" idx="1"/>
            </p:cNvCxnSpPr>
            <p:nvPr/>
          </p:nvCxnSpPr>
          <p:spPr>
            <a:xfrm>
              <a:off x="3892550" y="3413125"/>
              <a:ext cx="48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stCxn id="70" idx="3"/>
              <a:endCxn id="72" idx="1"/>
            </p:cNvCxnSpPr>
            <p:nvPr/>
          </p:nvCxnSpPr>
          <p:spPr>
            <a:xfrm>
              <a:off x="5149850" y="3413125"/>
              <a:ext cx="393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>
              <a:stCxn id="72" idx="3"/>
              <a:endCxn id="73" idx="2"/>
            </p:cNvCxnSpPr>
            <p:nvPr/>
          </p:nvCxnSpPr>
          <p:spPr>
            <a:xfrm>
              <a:off x="6318250" y="3413125"/>
              <a:ext cx="730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69" idx="3"/>
              <a:endCxn id="71" idx="1"/>
            </p:cNvCxnSpPr>
            <p:nvPr/>
          </p:nvCxnSpPr>
          <p:spPr>
            <a:xfrm>
              <a:off x="3892548" y="3413126"/>
              <a:ext cx="553964" cy="8255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stCxn id="71" idx="3"/>
              <a:endCxn id="72" idx="2"/>
            </p:cNvCxnSpPr>
            <p:nvPr/>
          </p:nvCxnSpPr>
          <p:spPr>
            <a:xfrm flipV="1">
              <a:off x="5221212" y="3714751"/>
              <a:ext cx="709689" cy="523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7073900" y="5165725"/>
              <a:ext cx="342900" cy="355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83" name="Прямая со стрелкой 82"/>
            <p:cNvCxnSpPr>
              <a:stCxn id="75" idx="3"/>
              <a:endCxn id="82" idx="2"/>
            </p:cNvCxnSpPr>
            <p:nvPr/>
          </p:nvCxnSpPr>
          <p:spPr>
            <a:xfrm>
              <a:off x="5759450" y="5343525"/>
              <a:ext cx="13144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4314943" y="3737449"/>
            <a:ext cx="4661294" cy="2351110"/>
            <a:chOff x="323850" y="2882900"/>
            <a:chExt cx="8705850" cy="379730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1003300" y="2882900"/>
              <a:ext cx="2311400" cy="10541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3403600" y="2882900"/>
              <a:ext cx="5321300" cy="18557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323850" y="3235325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7589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Op1</a:t>
              </a:r>
              <a:endParaRPr lang="ru-RU" sz="1000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323850" y="4560888"/>
              <a:ext cx="342900" cy="355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90" name="Прямая со стрелкой 89"/>
            <p:cNvCxnSpPr>
              <a:stCxn id="87" idx="6"/>
            </p:cNvCxnSpPr>
            <p:nvPr/>
          </p:nvCxnSpPr>
          <p:spPr>
            <a:xfrm>
              <a:off x="666750" y="34131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89" idx="7"/>
              <a:endCxn id="88" idx="2"/>
            </p:cNvCxnSpPr>
            <p:nvPr/>
          </p:nvCxnSpPr>
          <p:spPr>
            <a:xfrm flipV="1">
              <a:off x="615950" y="3714750"/>
              <a:ext cx="1530350" cy="898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Прямоугольник 91"/>
            <p:cNvSpPr/>
            <p:nvPr/>
          </p:nvSpPr>
          <p:spPr>
            <a:xfrm>
              <a:off x="42862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Op2</a:t>
              </a:r>
              <a:endParaRPr lang="ru-RU" sz="1000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5435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Op3</a:t>
              </a:r>
              <a:endParaRPr lang="ru-RU" sz="10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153150" y="39370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Op5</a:t>
              </a:r>
              <a:endParaRPr lang="ru-RU" sz="1000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711950" y="31115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Op4</a:t>
              </a:r>
              <a:endParaRPr lang="ru-RU" sz="1000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8216900" y="3235325"/>
              <a:ext cx="342900" cy="355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97" name="Прямая со стрелкой 96"/>
            <p:cNvCxnSpPr>
              <a:stCxn id="92" idx="3"/>
              <a:endCxn id="93" idx="1"/>
            </p:cNvCxnSpPr>
            <p:nvPr/>
          </p:nvCxnSpPr>
          <p:spPr>
            <a:xfrm>
              <a:off x="5060950" y="3413125"/>
              <a:ext cx="48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>
              <a:stCxn id="93" idx="3"/>
              <a:endCxn id="95" idx="1"/>
            </p:cNvCxnSpPr>
            <p:nvPr/>
          </p:nvCxnSpPr>
          <p:spPr>
            <a:xfrm>
              <a:off x="6318250" y="3413125"/>
              <a:ext cx="393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>
              <a:stCxn id="95" idx="3"/>
              <a:endCxn id="96" idx="2"/>
            </p:cNvCxnSpPr>
            <p:nvPr/>
          </p:nvCxnSpPr>
          <p:spPr>
            <a:xfrm>
              <a:off x="7486650" y="3413125"/>
              <a:ext cx="730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>
              <a:stCxn id="92" idx="3"/>
              <a:endCxn id="94" idx="1"/>
            </p:cNvCxnSpPr>
            <p:nvPr/>
          </p:nvCxnSpPr>
          <p:spPr>
            <a:xfrm>
              <a:off x="5060950" y="3413125"/>
              <a:ext cx="1092200" cy="825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>
              <a:stCxn id="94" idx="3"/>
              <a:endCxn id="96" idx="2"/>
            </p:cNvCxnSpPr>
            <p:nvPr/>
          </p:nvCxnSpPr>
          <p:spPr>
            <a:xfrm flipV="1">
              <a:off x="6927850" y="3413125"/>
              <a:ext cx="1289050" cy="825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Группа 16"/>
            <p:cNvGrpSpPr>
              <a:grpSpLocks/>
            </p:cNvGrpSpPr>
            <p:nvPr/>
          </p:nvGrpSpPr>
          <p:grpSpPr bwMode="auto">
            <a:xfrm>
              <a:off x="3949700" y="5270500"/>
              <a:ext cx="3073400" cy="1104900"/>
              <a:chOff x="3949700" y="5270500"/>
              <a:chExt cx="3073400" cy="1104900"/>
            </a:xfrm>
          </p:grpSpPr>
          <p:sp>
            <p:nvSpPr>
              <p:cNvPr id="175" name="Скругленный прямоугольник 174"/>
              <p:cNvSpPr/>
              <p:nvPr/>
            </p:nvSpPr>
            <p:spPr>
              <a:xfrm>
                <a:off x="3949700" y="5270500"/>
                <a:ext cx="3073400" cy="11049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4984750" y="5521325"/>
                <a:ext cx="774700" cy="603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/>
                  <a:t>Op6</a:t>
                </a:r>
                <a:endParaRPr lang="ru-RU" sz="1000" dirty="0"/>
              </a:p>
            </p:txBody>
          </p:sp>
          <p:cxnSp>
            <p:nvCxnSpPr>
              <p:cNvPr id="177" name="Прямая со стрелкой 176"/>
              <p:cNvCxnSpPr>
                <a:stCxn id="180" idx="6"/>
                <a:endCxn id="176" idx="1"/>
              </p:cNvCxnSpPr>
              <p:nvPr/>
            </p:nvCxnSpPr>
            <p:spPr>
              <a:xfrm>
                <a:off x="4419600" y="5822950"/>
                <a:ext cx="5651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Овал 177"/>
              <p:cNvSpPr/>
              <p:nvPr/>
            </p:nvSpPr>
            <p:spPr>
              <a:xfrm>
                <a:off x="636905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cxnSp>
            <p:nvCxnSpPr>
              <p:cNvPr id="179" name="Прямая со стрелкой 178"/>
              <p:cNvCxnSpPr>
                <a:stCxn id="176" idx="3"/>
                <a:endCxn id="178" idx="2"/>
              </p:cNvCxnSpPr>
              <p:nvPr/>
            </p:nvCxnSpPr>
            <p:spPr>
              <a:xfrm>
                <a:off x="5759450" y="5822950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Овал 179"/>
              <p:cNvSpPr/>
              <p:nvPr/>
            </p:nvSpPr>
            <p:spPr>
              <a:xfrm>
                <a:off x="407670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3606800" y="32353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04" name="Прямая со стрелкой 103"/>
            <p:cNvCxnSpPr>
              <a:stCxn id="103" idx="6"/>
              <a:endCxn id="92" idx="1"/>
            </p:cNvCxnSpPr>
            <p:nvPr/>
          </p:nvCxnSpPr>
          <p:spPr>
            <a:xfrm>
              <a:off x="3949700" y="34131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Овал 104"/>
            <p:cNvSpPr/>
            <p:nvPr/>
          </p:nvSpPr>
          <p:spPr>
            <a:xfrm>
              <a:off x="2863850" y="32353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06" name="Прямая со стрелкой 105"/>
            <p:cNvCxnSpPr>
              <a:stCxn id="105" idx="5"/>
            </p:cNvCxnSpPr>
            <p:nvPr/>
          </p:nvCxnSpPr>
          <p:spPr>
            <a:xfrm>
              <a:off x="3155950" y="3538538"/>
              <a:ext cx="247650" cy="398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Овал 106"/>
            <p:cNvSpPr/>
            <p:nvPr/>
          </p:nvSpPr>
          <p:spPr>
            <a:xfrm>
              <a:off x="1104900" y="323215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08" name="Прямая со стрелкой 107"/>
            <p:cNvCxnSpPr>
              <a:stCxn id="107" idx="6"/>
              <a:endCxn id="88" idx="1"/>
            </p:cNvCxnSpPr>
            <p:nvPr/>
          </p:nvCxnSpPr>
          <p:spPr>
            <a:xfrm>
              <a:off x="1447800" y="3409950"/>
              <a:ext cx="31115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>
              <a:stCxn id="88" idx="3"/>
              <a:endCxn id="105" idx="2"/>
            </p:cNvCxnSpPr>
            <p:nvPr/>
          </p:nvCxnSpPr>
          <p:spPr>
            <a:xfrm>
              <a:off x="2533650" y="3413125"/>
              <a:ext cx="33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>
              <a:stCxn id="105" idx="4"/>
            </p:cNvCxnSpPr>
            <p:nvPr/>
          </p:nvCxnSpPr>
          <p:spPr>
            <a:xfrm>
              <a:off x="3035300" y="3590925"/>
              <a:ext cx="914400" cy="2409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Скругленный прямоугольник 110"/>
            <p:cNvSpPr/>
            <p:nvPr/>
          </p:nvSpPr>
          <p:spPr>
            <a:xfrm>
              <a:off x="1155700" y="3035300"/>
              <a:ext cx="2311400" cy="10541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12" name="Скругленный прямоугольник 111"/>
            <p:cNvSpPr/>
            <p:nvPr/>
          </p:nvSpPr>
          <p:spPr>
            <a:xfrm>
              <a:off x="3556000" y="3035300"/>
              <a:ext cx="5321300" cy="18557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76250" y="3387725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1911350" y="32639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Op1</a:t>
              </a:r>
              <a:endParaRPr lang="ru-RU" sz="1000" dirty="0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76250" y="4713288"/>
              <a:ext cx="342900" cy="355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16" name="Прямая со стрелкой 115"/>
            <p:cNvCxnSpPr>
              <a:stCxn id="113" idx="6"/>
            </p:cNvCxnSpPr>
            <p:nvPr/>
          </p:nvCxnSpPr>
          <p:spPr>
            <a:xfrm>
              <a:off x="819150" y="35655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>
              <a:stCxn id="115" idx="7"/>
              <a:endCxn id="114" idx="2"/>
            </p:cNvCxnSpPr>
            <p:nvPr/>
          </p:nvCxnSpPr>
          <p:spPr>
            <a:xfrm flipV="1">
              <a:off x="768350" y="3867150"/>
              <a:ext cx="1530350" cy="898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4438650" y="32639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Op2</a:t>
              </a:r>
              <a:endParaRPr lang="ru-RU" sz="1000" dirty="0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695950" y="32639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Op3</a:t>
              </a:r>
              <a:endParaRPr lang="ru-RU" sz="1000" dirty="0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6305550" y="40894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Op5</a:t>
              </a:r>
              <a:endParaRPr lang="ru-RU" sz="1000" dirty="0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6864350" y="32639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Op4</a:t>
              </a:r>
              <a:endParaRPr lang="ru-RU" sz="1000" dirty="0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8369300" y="3387725"/>
              <a:ext cx="342900" cy="355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23" name="Прямая со стрелкой 122"/>
            <p:cNvCxnSpPr>
              <a:stCxn id="118" idx="3"/>
              <a:endCxn id="119" idx="1"/>
            </p:cNvCxnSpPr>
            <p:nvPr/>
          </p:nvCxnSpPr>
          <p:spPr>
            <a:xfrm>
              <a:off x="5213350" y="3565525"/>
              <a:ext cx="48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>
              <a:stCxn id="119" idx="3"/>
              <a:endCxn id="121" idx="1"/>
            </p:cNvCxnSpPr>
            <p:nvPr/>
          </p:nvCxnSpPr>
          <p:spPr>
            <a:xfrm>
              <a:off x="6470650" y="3565525"/>
              <a:ext cx="393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 стрелкой 124"/>
            <p:cNvCxnSpPr>
              <a:stCxn id="121" idx="3"/>
              <a:endCxn id="122" idx="2"/>
            </p:cNvCxnSpPr>
            <p:nvPr/>
          </p:nvCxnSpPr>
          <p:spPr>
            <a:xfrm>
              <a:off x="7639050" y="3565525"/>
              <a:ext cx="730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>
              <a:stCxn id="118" idx="3"/>
              <a:endCxn id="120" idx="1"/>
            </p:cNvCxnSpPr>
            <p:nvPr/>
          </p:nvCxnSpPr>
          <p:spPr>
            <a:xfrm>
              <a:off x="5213350" y="3565525"/>
              <a:ext cx="1092200" cy="825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 стрелкой 126"/>
            <p:cNvCxnSpPr>
              <a:stCxn id="120" idx="3"/>
              <a:endCxn id="122" idx="2"/>
            </p:cNvCxnSpPr>
            <p:nvPr/>
          </p:nvCxnSpPr>
          <p:spPr>
            <a:xfrm flipV="1">
              <a:off x="7080250" y="3565525"/>
              <a:ext cx="1289050" cy="825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Группа 96"/>
            <p:cNvGrpSpPr>
              <a:grpSpLocks/>
            </p:cNvGrpSpPr>
            <p:nvPr/>
          </p:nvGrpSpPr>
          <p:grpSpPr bwMode="auto">
            <a:xfrm>
              <a:off x="4102100" y="5422900"/>
              <a:ext cx="3073400" cy="1104900"/>
              <a:chOff x="3949700" y="5270500"/>
              <a:chExt cx="3073400" cy="1104900"/>
            </a:xfrm>
          </p:grpSpPr>
          <p:sp>
            <p:nvSpPr>
              <p:cNvPr id="169" name="Скругленный прямоугольник 168"/>
              <p:cNvSpPr/>
              <p:nvPr/>
            </p:nvSpPr>
            <p:spPr>
              <a:xfrm>
                <a:off x="3949700" y="5270500"/>
                <a:ext cx="3073400" cy="11049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sp>
            <p:nvSpPr>
              <p:cNvPr id="170" name="Прямоугольник 169"/>
              <p:cNvSpPr/>
              <p:nvPr/>
            </p:nvSpPr>
            <p:spPr>
              <a:xfrm>
                <a:off x="4984750" y="5521325"/>
                <a:ext cx="774700" cy="603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/>
                  <a:t>Op6</a:t>
                </a:r>
                <a:endParaRPr lang="ru-RU" sz="1000" dirty="0"/>
              </a:p>
            </p:txBody>
          </p:sp>
          <p:cxnSp>
            <p:nvCxnSpPr>
              <p:cNvPr id="171" name="Прямая со стрелкой 170"/>
              <p:cNvCxnSpPr>
                <a:stCxn id="174" idx="6"/>
                <a:endCxn id="170" idx="1"/>
              </p:cNvCxnSpPr>
              <p:nvPr/>
            </p:nvCxnSpPr>
            <p:spPr>
              <a:xfrm>
                <a:off x="4419600" y="5822950"/>
                <a:ext cx="5651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Овал 171"/>
              <p:cNvSpPr/>
              <p:nvPr/>
            </p:nvSpPr>
            <p:spPr>
              <a:xfrm>
                <a:off x="636905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cxnSp>
            <p:nvCxnSpPr>
              <p:cNvPr id="173" name="Прямая со стрелкой 172"/>
              <p:cNvCxnSpPr>
                <a:stCxn id="170" idx="3"/>
                <a:endCxn id="172" idx="2"/>
              </p:cNvCxnSpPr>
              <p:nvPr/>
            </p:nvCxnSpPr>
            <p:spPr>
              <a:xfrm>
                <a:off x="5759450" y="5822950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Овал 173"/>
              <p:cNvSpPr/>
              <p:nvPr/>
            </p:nvSpPr>
            <p:spPr>
              <a:xfrm>
                <a:off x="407670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</p:grpSp>
        <p:sp>
          <p:nvSpPr>
            <p:cNvPr id="129" name="Овал 128"/>
            <p:cNvSpPr/>
            <p:nvPr/>
          </p:nvSpPr>
          <p:spPr>
            <a:xfrm>
              <a:off x="3759200" y="33877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30" name="Прямая со стрелкой 129"/>
            <p:cNvCxnSpPr>
              <a:stCxn id="129" idx="6"/>
              <a:endCxn id="118" idx="1"/>
            </p:cNvCxnSpPr>
            <p:nvPr/>
          </p:nvCxnSpPr>
          <p:spPr>
            <a:xfrm>
              <a:off x="4102100" y="35655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/>
            <p:cNvSpPr/>
            <p:nvPr/>
          </p:nvSpPr>
          <p:spPr>
            <a:xfrm>
              <a:off x="3016250" y="33877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32" name="Прямая со стрелкой 131"/>
            <p:cNvCxnSpPr>
              <a:stCxn id="131" idx="5"/>
            </p:cNvCxnSpPr>
            <p:nvPr/>
          </p:nvCxnSpPr>
          <p:spPr>
            <a:xfrm>
              <a:off x="3308350" y="3690938"/>
              <a:ext cx="247650" cy="398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Овал 132"/>
            <p:cNvSpPr/>
            <p:nvPr/>
          </p:nvSpPr>
          <p:spPr>
            <a:xfrm>
              <a:off x="1257300" y="3384550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34" name="Прямая со стрелкой 133"/>
            <p:cNvCxnSpPr>
              <a:stCxn id="133" idx="6"/>
              <a:endCxn id="114" idx="1"/>
            </p:cNvCxnSpPr>
            <p:nvPr/>
          </p:nvCxnSpPr>
          <p:spPr>
            <a:xfrm>
              <a:off x="1600200" y="3562350"/>
              <a:ext cx="31115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>
              <a:stCxn id="114" idx="3"/>
              <a:endCxn id="131" idx="2"/>
            </p:cNvCxnSpPr>
            <p:nvPr/>
          </p:nvCxnSpPr>
          <p:spPr>
            <a:xfrm>
              <a:off x="2686050" y="3565525"/>
              <a:ext cx="33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>
              <a:stCxn id="131" idx="4"/>
            </p:cNvCxnSpPr>
            <p:nvPr/>
          </p:nvCxnSpPr>
          <p:spPr>
            <a:xfrm>
              <a:off x="3187700" y="3743325"/>
              <a:ext cx="914400" cy="2409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Скругленный прямоугольник 136"/>
            <p:cNvSpPr/>
            <p:nvPr/>
          </p:nvSpPr>
          <p:spPr>
            <a:xfrm>
              <a:off x="1308100" y="3187700"/>
              <a:ext cx="2311400" cy="10541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3708400" y="3187700"/>
              <a:ext cx="5321300" cy="18557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628650" y="3540125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2063750" y="34163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Op1</a:t>
              </a:r>
              <a:endParaRPr lang="ru-RU" sz="1000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628650" y="4865688"/>
              <a:ext cx="342900" cy="355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42" name="Прямая со стрелкой 141"/>
            <p:cNvCxnSpPr>
              <a:stCxn id="139" idx="6"/>
            </p:cNvCxnSpPr>
            <p:nvPr/>
          </p:nvCxnSpPr>
          <p:spPr>
            <a:xfrm>
              <a:off x="971550" y="37179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 стрелкой 142"/>
            <p:cNvCxnSpPr>
              <a:stCxn id="141" idx="7"/>
              <a:endCxn id="140" idx="2"/>
            </p:cNvCxnSpPr>
            <p:nvPr/>
          </p:nvCxnSpPr>
          <p:spPr>
            <a:xfrm flipV="1">
              <a:off x="920750" y="4019550"/>
              <a:ext cx="1530350" cy="898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Прямоугольник 143"/>
            <p:cNvSpPr/>
            <p:nvPr/>
          </p:nvSpPr>
          <p:spPr>
            <a:xfrm>
              <a:off x="4591050" y="34163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Op2</a:t>
              </a:r>
              <a:endParaRPr lang="ru-RU" sz="1000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848350" y="34163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Op3</a:t>
              </a:r>
              <a:endParaRPr lang="ru-RU" sz="1000" dirty="0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5876190" y="4241800"/>
              <a:ext cx="808592" cy="5755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Op5</a:t>
              </a:r>
              <a:endParaRPr lang="ru-RU" sz="1000"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016750" y="3416300"/>
              <a:ext cx="774700" cy="603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/>
                <a:t>Op4</a:t>
              </a:r>
              <a:endParaRPr lang="ru-RU" sz="1000" dirty="0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8521700" y="3540125"/>
              <a:ext cx="342900" cy="355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49" name="Прямая со стрелкой 148"/>
            <p:cNvCxnSpPr>
              <a:stCxn id="144" idx="3"/>
              <a:endCxn id="145" idx="1"/>
            </p:cNvCxnSpPr>
            <p:nvPr/>
          </p:nvCxnSpPr>
          <p:spPr>
            <a:xfrm>
              <a:off x="5365750" y="3717925"/>
              <a:ext cx="48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>
              <a:stCxn id="145" idx="3"/>
              <a:endCxn id="147" idx="1"/>
            </p:cNvCxnSpPr>
            <p:nvPr/>
          </p:nvCxnSpPr>
          <p:spPr>
            <a:xfrm>
              <a:off x="6623050" y="3717925"/>
              <a:ext cx="3937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>
              <a:stCxn id="147" idx="3"/>
              <a:endCxn id="148" idx="2"/>
            </p:cNvCxnSpPr>
            <p:nvPr/>
          </p:nvCxnSpPr>
          <p:spPr>
            <a:xfrm>
              <a:off x="7791450" y="3717925"/>
              <a:ext cx="7302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>
              <a:stCxn id="144" idx="3"/>
              <a:endCxn id="146" idx="1"/>
            </p:cNvCxnSpPr>
            <p:nvPr/>
          </p:nvCxnSpPr>
          <p:spPr>
            <a:xfrm>
              <a:off x="5365751" y="3717925"/>
              <a:ext cx="510440" cy="8116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>
              <a:stCxn id="146" idx="3"/>
              <a:endCxn id="147" idx="2"/>
            </p:cNvCxnSpPr>
            <p:nvPr/>
          </p:nvCxnSpPr>
          <p:spPr>
            <a:xfrm flipV="1">
              <a:off x="6684782" y="4019549"/>
              <a:ext cx="719320" cy="510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Группа 128"/>
            <p:cNvGrpSpPr>
              <a:grpSpLocks/>
            </p:cNvGrpSpPr>
            <p:nvPr/>
          </p:nvGrpSpPr>
          <p:grpSpPr bwMode="auto">
            <a:xfrm>
              <a:off x="4254500" y="5575300"/>
              <a:ext cx="3073400" cy="1104900"/>
              <a:chOff x="3949700" y="5270500"/>
              <a:chExt cx="3073400" cy="1104900"/>
            </a:xfrm>
          </p:grpSpPr>
          <p:sp>
            <p:nvSpPr>
              <p:cNvPr id="163" name="Скругленный прямоугольник 162"/>
              <p:cNvSpPr/>
              <p:nvPr/>
            </p:nvSpPr>
            <p:spPr>
              <a:xfrm>
                <a:off x="3949700" y="5270500"/>
                <a:ext cx="3073400" cy="11049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sp>
            <p:nvSpPr>
              <p:cNvPr id="164" name="Прямоугольник 163"/>
              <p:cNvSpPr/>
              <p:nvPr/>
            </p:nvSpPr>
            <p:spPr>
              <a:xfrm>
                <a:off x="4984750" y="5521325"/>
                <a:ext cx="774700" cy="60325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/>
                  <a:t>Op6</a:t>
                </a:r>
                <a:endParaRPr lang="ru-RU" sz="1000" dirty="0"/>
              </a:p>
            </p:txBody>
          </p:sp>
          <p:cxnSp>
            <p:nvCxnSpPr>
              <p:cNvPr id="165" name="Прямая со стрелкой 164"/>
              <p:cNvCxnSpPr>
                <a:stCxn id="168" idx="6"/>
                <a:endCxn id="164" idx="1"/>
              </p:cNvCxnSpPr>
              <p:nvPr/>
            </p:nvCxnSpPr>
            <p:spPr>
              <a:xfrm>
                <a:off x="4419600" y="5822950"/>
                <a:ext cx="56515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Овал 165"/>
              <p:cNvSpPr/>
              <p:nvPr/>
            </p:nvSpPr>
            <p:spPr>
              <a:xfrm>
                <a:off x="636905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  <p:cxnSp>
            <p:nvCxnSpPr>
              <p:cNvPr id="167" name="Прямая со стрелкой 166"/>
              <p:cNvCxnSpPr>
                <a:stCxn id="164" idx="3"/>
                <a:endCxn id="166" idx="2"/>
              </p:cNvCxnSpPr>
              <p:nvPr/>
            </p:nvCxnSpPr>
            <p:spPr>
              <a:xfrm>
                <a:off x="5759450" y="5822950"/>
                <a:ext cx="6096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Овал 167"/>
              <p:cNvSpPr/>
              <p:nvPr/>
            </p:nvSpPr>
            <p:spPr>
              <a:xfrm>
                <a:off x="4076700" y="5645150"/>
                <a:ext cx="342900" cy="355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00"/>
              </a:p>
            </p:txBody>
          </p:sp>
        </p:grpSp>
        <p:sp>
          <p:nvSpPr>
            <p:cNvPr id="155" name="Овал 154"/>
            <p:cNvSpPr/>
            <p:nvPr/>
          </p:nvSpPr>
          <p:spPr>
            <a:xfrm>
              <a:off x="3911600" y="35401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56" name="Прямая со стрелкой 155"/>
            <p:cNvCxnSpPr>
              <a:stCxn id="155" idx="6"/>
              <a:endCxn id="144" idx="1"/>
            </p:cNvCxnSpPr>
            <p:nvPr/>
          </p:nvCxnSpPr>
          <p:spPr>
            <a:xfrm>
              <a:off x="4254500" y="3717925"/>
              <a:ext cx="3365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Овал 156"/>
            <p:cNvSpPr/>
            <p:nvPr/>
          </p:nvSpPr>
          <p:spPr>
            <a:xfrm>
              <a:off x="3168650" y="3540125"/>
              <a:ext cx="342900" cy="3556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58" name="Прямая со стрелкой 157"/>
            <p:cNvCxnSpPr>
              <a:stCxn id="157" idx="5"/>
            </p:cNvCxnSpPr>
            <p:nvPr/>
          </p:nvCxnSpPr>
          <p:spPr>
            <a:xfrm>
              <a:off x="3460750" y="3843338"/>
              <a:ext cx="247650" cy="398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Овал 158"/>
            <p:cNvSpPr/>
            <p:nvPr/>
          </p:nvSpPr>
          <p:spPr>
            <a:xfrm>
              <a:off x="1409700" y="3536950"/>
              <a:ext cx="342900" cy="355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/>
            </a:p>
          </p:txBody>
        </p:sp>
        <p:cxnSp>
          <p:nvCxnSpPr>
            <p:cNvPr id="160" name="Прямая со стрелкой 159"/>
            <p:cNvCxnSpPr>
              <a:stCxn id="159" idx="6"/>
              <a:endCxn id="140" idx="1"/>
            </p:cNvCxnSpPr>
            <p:nvPr/>
          </p:nvCxnSpPr>
          <p:spPr>
            <a:xfrm>
              <a:off x="1752600" y="3714750"/>
              <a:ext cx="31115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>
              <a:stCxn id="140" idx="3"/>
              <a:endCxn id="157" idx="2"/>
            </p:cNvCxnSpPr>
            <p:nvPr/>
          </p:nvCxnSpPr>
          <p:spPr>
            <a:xfrm>
              <a:off x="2838450" y="3717925"/>
              <a:ext cx="33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>
              <a:stCxn id="157" idx="4"/>
            </p:cNvCxnSpPr>
            <p:nvPr/>
          </p:nvCxnSpPr>
          <p:spPr>
            <a:xfrm>
              <a:off x="3340100" y="3895725"/>
              <a:ext cx="914400" cy="24098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Содержимое 2"/>
          <p:cNvSpPr txBox="1">
            <a:spLocks/>
          </p:cNvSpPr>
          <p:nvPr/>
        </p:nvSpPr>
        <p:spPr>
          <a:xfrm>
            <a:off x="503387" y="3325503"/>
            <a:ext cx="3017838" cy="41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/>
              <a:buChar char="•"/>
            </a:pPr>
            <a:r>
              <a:rPr lang="en-US" altLang="ru-RU" sz="1800" b="1" dirty="0" smtClean="0"/>
              <a:t>Job – Graph of Operations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9720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CONCLUSIONS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4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199" y="1715643"/>
            <a:ext cx="8229600" cy="441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Distributed Image Processing Needs Intellectualizing Data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Ability</a:t>
            </a:r>
            <a:r>
              <a:rPr lang="ru-RU" altLang="ru-RU" dirty="0" smtClean="0"/>
              <a:t> </a:t>
            </a:r>
            <a:r>
              <a:rPr lang="en-US" altLang="ru-RU" dirty="0" smtClean="0"/>
              <a:t>of Multivariate and Multimodal Processing</a:t>
            </a:r>
            <a:endParaRPr lang="en-US" altLang="ru-RU" dirty="0"/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Meta-programming </a:t>
            </a:r>
            <a:r>
              <a:rPr lang="en-US" altLang="ru-RU" dirty="0" smtClean="0"/>
              <a:t>for Defining Graph of </a:t>
            </a:r>
            <a:r>
              <a:rPr lang="en-US" altLang="ru-RU" dirty="0" smtClean="0"/>
              <a:t>Operations</a:t>
            </a:r>
            <a:endParaRPr lang="ru-RU" altLang="ru-RU" dirty="0" smtClean="0"/>
          </a:p>
          <a:p>
            <a:pPr marL="274638" indent="-274638" algn="l">
              <a:buFont typeface="Arial"/>
              <a:buChar char="•"/>
            </a:pPr>
            <a:endParaRPr lang="ru-RU" altLang="ru-RU" dirty="0"/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Load Balancing Possibility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Fault Tolerance Store</a:t>
            </a:r>
          </a:p>
          <a:p>
            <a:pPr marL="274638" indent="-274638" algn="l">
              <a:buFont typeface="Arial"/>
              <a:buChar char="•"/>
            </a:pPr>
            <a:r>
              <a:rPr lang="en-US" altLang="ru-RU" dirty="0" smtClean="0"/>
              <a:t>Automatic Generation Large Image on the </a:t>
            </a:r>
            <a:r>
              <a:rPr lang="en-US" altLang="ru-RU" smtClean="0"/>
              <a:t>Mosaic Set</a:t>
            </a:r>
            <a:endParaRPr lang="en-US" altLang="ru-RU" dirty="0" smtClean="0"/>
          </a:p>
          <a:p>
            <a:pPr marL="274638" indent="-274638" algn="l">
              <a:buFont typeface="Arial"/>
              <a:buChar char="•"/>
            </a:pPr>
            <a:endParaRPr lang="en-US" altLang="ru-RU" dirty="0" smtClean="0"/>
          </a:p>
          <a:p>
            <a:pPr marL="274638" indent="-274638" algn="l">
              <a:buFont typeface="Arial"/>
              <a:buChar char="•"/>
            </a:pPr>
            <a:endParaRPr lang="en-US" alt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7249" y="112556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124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9270" y="4455869"/>
            <a:ext cx="3846286" cy="9541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 желанию – личные контактные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данные автора,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телефон,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e-mail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80725"/>
              </p:ext>
            </p:extLst>
          </p:nvPr>
        </p:nvGraphicFramePr>
        <p:xfrm>
          <a:off x="5616956" y="1946193"/>
          <a:ext cx="2636788" cy="5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4" imgW="4487710" imgH="887416" progId="CorelDraw.Graphic.16">
                  <p:embed/>
                </p:oleObj>
              </mc:Choice>
              <mc:Fallback>
                <p:oleObj name="CorelDRAW" r:id="rId4" imgW="4487710" imgH="887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6956" y="1946193"/>
                        <a:ext cx="2636788" cy="52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OUTLINE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2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179" y="1514901"/>
            <a:ext cx="84113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ru-RU" sz="2400" dirty="0"/>
              <a:t>Core principles of big data technologies</a:t>
            </a:r>
            <a:r>
              <a:rPr lang="ru-RU" altLang="ru-RU" sz="2400" dirty="0"/>
              <a:t> (</a:t>
            </a:r>
            <a:r>
              <a:rPr lang="en-US" altLang="ru-RU" sz="2400" dirty="0"/>
              <a:t>“Big Ideas”)</a:t>
            </a:r>
          </a:p>
          <a:p>
            <a:pPr marL="342900" indent="-342900">
              <a:buFont typeface="Arial"/>
              <a:buChar char="•"/>
            </a:pPr>
            <a:r>
              <a:rPr lang="en-US" altLang="ru-RU" sz="2400" dirty="0"/>
              <a:t>Remote Sensing Imaging by </a:t>
            </a:r>
            <a:r>
              <a:rPr lang="en-US" altLang="ru-RU" sz="2400" dirty="0" err="1"/>
              <a:t>Hadoop</a:t>
            </a:r>
            <a:endParaRPr lang="en-US" altLang="ru-RU" sz="2400" dirty="0"/>
          </a:p>
          <a:p>
            <a:pPr marL="717550" lvl="1">
              <a:tabLst>
                <a:tab pos="722313" algn="l"/>
              </a:tabLst>
            </a:pPr>
            <a:r>
              <a:rPr lang="en-US" sz="2000" dirty="0"/>
              <a:t>Problems and opportunities of usage of </a:t>
            </a:r>
            <a:r>
              <a:rPr lang="en-US" sz="2000" dirty="0" err="1"/>
              <a:t>Hadoop</a:t>
            </a:r>
            <a:r>
              <a:rPr lang="en-US" sz="2000" dirty="0"/>
              <a:t> framework for remote sensing images (as a result of the experimental study of </a:t>
            </a:r>
            <a:r>
              <a:rPr lang="en-US" sz="2000" dirty="0" err="1"/>
              <a:t>Hadoop</a:t>
            </a:r>
            <a:r>
              <a:rPr lang="en-US" sz="2000" dirty="0"/>
              <a:t> for image processing)</a:t>
            </a:r>
            <a:endParaRPr lang="ru-RU" sz="2000" dirty="0"/>
          </a:p>
          <a:p>
            <a:pPr marL="342900" indent="-342900">
              <a:buFont typeface="Arial"/>
              <a:buChar char="•"/>
            </a:pPr>
            <a:r>
              <a:rPr lang="en-US" altLang="ru-RU" sz="2400" dirty="0"/>
              <a:t>Remote Sensing Video Imaging by </a:t>
            </a:r>
            <a:r>
              <a:rPr lang="en-US" sz="2400" dirty="0"/>
              <a:t>Streams Processing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Next Generation </a:t>
            </a:r>
            <a:r>
              <a:rPr lang="en-US" sz="2400" dirty="0" err="1"/>
              <a:t>Hadoop</a:t>
            </a:r>
            <a:r>
              <a:rPr lang="en-US" sz="2400" dirty="0"/>
              <a:t>)</a:t>
            </a:r>
          </a:p>
          <a:p>
            <a:pPr marL="717550" lvl="1"/>
            <a:r>
              <a:rPr lang="en-US" sz="2000" dirty="0"/>
              <a:t>The Experimental Study of Streams Processing (Apache Storm, IBM </a:t>
            </a:r>
            <a:r>
              <a:rPr lang="en-US" sz="2000" dirty="0" err="1"/>
              <a:t>InfoSphere</a:t>
            </a:r>
            <a:r>
              <a:rPr lang="en-US" sz="2000" dirty="0"/>
              <a:t> Streams)</a:t>
            </a:r>
            <a:endParaRPr lang="ru-RU" sz="2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Our vision of using big data methodology for remote sensing data </a:t>
            </a:r>
            <a:r>
              <a:rPr lang="en-US" sz="2400" dirty="0" smtClean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19525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“BIG IDEAS” AND ISSUES OF HADOOP IMAGING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lektra Medium Pro" panose="02000803000000020004" pitchFamily="50" charset="-52"/>
              </a:rPr>
              <a:t>3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041" y="1688065"/>
            <a:ext cx="42348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2000" dirty="0"/>
              <a:t>Scale “out”, not “up”</a:t>
            </a:r>
          </a:p>
          <a:p>
            <a:pPr marL="615950" lvl="1"/>
            <a:r>
              <a:rPr lang="en-US" dirty="0"/>
              <a:t>Limits of SMP and large shared-memory machines</a:t>
            </a:r>
          </a:p>
          <a:p>
            <a:pPr marL="173038" indent="-173038">
              <a:buFont typeface="Arial"/>
              <a:buChar char="•"/>
            </a:pPr>
            <a:r>
              <a:rPr lang="en-US" sz="2000" dirty="0"/>
              <a:t>Move processing to the data</a:t>
            </a:r>
          </a:p>
          <a:p>
            <a:pPr marL="615950" lvl="1"/>
            <a:r>
              <a:rPr lang="en-US" dirty="0"/>
              <a:t>Cluster have limited bandwidth</a:t>
            </a:r>
          </a:p>
          <a:p>
            <a:pPr marL="173038" indent="-173038">
              <a:buFont typeface="Arial"/>
              <a:buChar char="•"/>
            </a:pPr>
            <a:r>
              <a:rPr lang="en-US" sz="2000" dirty="0"/>
              <a:t>Process data sequentially, avoid random access</a:t>
            </a:r>
          </a:p>
          <a:p>
            <a:pPr marL="615950" lvl="1"/>
            <a:r>
              <a:rPr lang="en-US" dirty="0"/>
              <a:t>Seeks are expensive, disk throughput is reasonable</a:t>
            </a:r>
          </a:p>
          <a:p>
            <a:pPr marL="173038" indent="-173038">
              <a:buFont typeface="Arial"/>
              <a:buChar char="•"/>
            </a:pPr>
            <a:r>
              <a:rPr lang="en-US" sz="2000" dirty="0"/>
              <a:t>Seamless scalability</a:t>
            </a:r>
          </a:p>
          <a:p>
            <a:pPr marL="173038" indent="-173038">
              <a:buFont typeface="Arial"/>
              <a:buChar char="•"/>
            </a:pPr>
            <a:r>
              <a:rPr lang="en-US" sz="2000" dirty="0"/>
              <a:t>The execution framework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aka “runtime”)</a:t>
            </a:r>
          </a:p>
          <a:p>
            <a:pPr marL="615950" lvl="1"/>
            <a:r>
              <a:rPr lang="en-US" dirty="0"/>
              <a:t>Programmers specify two </a:t>
            </a:r>
            <a:r>
              <a:rPr lang="en-US" dirty="0" smtClean="0"/>
              <a:t>functions, </a:t>
            </a:r>
            <a:r>
              <a:rPr lang="en-US" dirty="0"/>
              <a:t>the execution framework handles everything else…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644" y="1313157"/>
            <a:ext cx="333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BIG IDEAS (according Jimmy Lin):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1916" y="1691536"/>
            <a:ext cx="4113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n-US" altLang="ru-RU" sz="2000" dirty="0" smtClean="0"/>
              <a:t>Move image data by rows </a:t>
            </a:r>
            <a:r>
              <a:rPr lang="en-US" altLang="ru-RU" sz="2000" dirty="0"/>
              <a:t>to HDFS</a:t>
            </a:r>
          </a:p>
          <a:p>
            <a:pPr marL="179388" indent="-179388">
              <a:buFont typeface="Arial"/>
              <a:buChar char="•"/>
            </a:pPr>
            <a:r>
              <a:rPr lang="en-US" altLang="ru-RU" sz="2000" dirty="0"/>
              <a:t>Partitioning without responsiveness to inner structure of images</a:t>
            </a:r>
            <a:endParaRPr lang="ru-RU" altLang="ru-RU" sz="2000" dirty="0"/>
          </a:p>
          <a:p>
            <a:pPr marL="179388" indent="-179388">
              <a:buFont typeface="Arial"/>
              <a:buChar char="•"/>
            </a:pPr>
            <a:r>
              <a:rPr lang="en-US" altLang="ru-RU" sz="2000" dirty="0"/>
              <a:t>Poor accordance</a:t>
            </a:r>
            <a:r>
              <a:rPr lang="ru-RU" altLang="ru-RU" sz="2000" dirty="0"/>
              <a:t> </a:t>
            </a:r>
            <a:r>
              <a:rPr lang="en-US" altLang="ru-RU" sz="2000" dirty="0" err="1"/>
              <a:t>MapReduce</a:t>
            </a:r>
            <a:r>
              <a:rPr lang="en-US" altLang="ru-RU" sz="2000" dirty="0"/>
              <a:t> paradigm to basic image processing procedures</a:t>
            </a:r>
            <a:endParaRPr lang="ru-RU" altLang="ru-RU" sz="2000" dirty="0"/>
          </a:p>
          <a:p>
            <a:pPr marL="173038" indent="-173038">
              <a:buFont typeface="Arial"/>
              <a:buChar char="•"/>
            </a:pP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6862" y="1313157"/>
            <a:ext cx="339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ISSUES OF IMAGING BY HADOOP:</a:t>
            </a:r>
            <a:endParaRPr lang="ru-RU" b="1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87" y="3859088"/>
            <a:ext cx="3771333" cy="201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REMOTE SENSING IMAGING BY HADOOP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lektra Medium Pro" panose="02000803000000020004" pitchFamily="50" charset="-52"/>
              </a:rPr>
              <a:t>4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8247" y="880004"/>
            <a:ext cx="5088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Set of small images</a:t>
            </a:r>
            <a:r>
              <a:rPr lang="ru-RU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&lt; 64 </a:t>
            </a:r>
            <a:r>
              <a:rPr lang="ru-RU" sz="2000" dirty="0" smtClean="0">
                <a:solidFill>
                  <a:srgbClr val="000000"/>
                </a:solidFill>
              </a:rPr>
              <a:t>МБ)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Task</a:t>
            </a:r>
            <a:r>
              <a:rPr lang="ru-RU" sz="2000" dirty="0" smtClean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</a:rPr>
              <a:t>1 operation</a:t>
            </a:r>
            <a:endParaRPr lang="ru-RU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Large images (&gt; 0,5 G pixels)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Task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sequence of operations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Necessity of transformation image processing algorithms </a:t>
            </a:r>
            <a:r>
              <a:rPr lang="en-US" sz="2000" dirty="0">
                <a:solidFill>
                  <a:srgbClr val="000000"/>
                </a:solidFill>
              </a:rPr>
              <a:t>f</a:t>
            </a:r>
            <a:r>
              <a:rPr lang="en-US" sz="2000" dirty="0" smtClean="0">
                <a:solidFill>
                  <a:srgbClr val="000000"/>
                </a:solidFill>
              </a:rPr>
              <a:t>or </a:t>
            </a:r>
            <a:r>
              <a:rPr lang="en-US" sz="2000" dirty="0" err="1" smtClean="0">
                <a:solidFill>
                  <a:srgbClr val="000000"/>
                </a:solidFill>
              </a:rPr>
              <a:t>MapReduce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04"/>
          <p:cNvPicPr>
            <a:picLocks noChangeAspect="1"/>
          </p:cNvPicPr>
          <p:nvPr/>
        </p:nvPicPr>
        <p:blipFill rotWithShape="1">
          <a:blip r:embed="rId2"/>
          <a:srcRect r="24307"/>
          <a:stretch/>
        </p:blipFill>
        <p:spPr>
          <a:xfrm>
            <a:off x="842460" y="3140537"/>
            <a:ext cx="7874014" cy="3055977"/>
          </a:xfrm>
          <a:prstGeom prst="rect">
            <a:avLst/>
          </a:prstGeom>
        </p:spPr>
      </p:pic>
      <p:sp>
        <p:nvSpPr>
          <p:cNvPr id="15" name="Плюс 14"/>
          <p:cNvSpPr/>
          <p:nvPr/>
        </p:nvSpPr>
        <p:spPr bwMode="auto">
          <a:xfrm>
            <a:off x="3304866" y="952010"/>
            <a:ext cx="288032" cy="28803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люс 15"/>
          <p:cNvSpPr/>
          <p:nvPr/>
        </p:nvSpPr>
        <p:spPr bwMode="auto">
          <a:xfrm>
            <a:off x="3304867" y="1283334"/>
            <a:ext cx="288032" cy="28803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Минус 16"/>
          <p:cNvSpPr/>
          <p:nvPr/>
        </p:nvSpPr>
        <p:spPr bwMode="auto">
          <a:xfrm>
            <a:off x="3304866" y="1873828"/>
            <a:ext cx="288032" cy="36004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Минус 17"/>
          <p:cNvSpPr/>
          <p:nvPr/>
        </p:nvSpPr>
        <p:spPr bwMode="auto">
          <a:xfrm>
            <a:off x="3304867" y="2147430"/>
            <a:ext cx="288032" cy="36004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Минус 18"/>
          <p:cNvSpPr/>
          <p:nvPr/>
        </p:nvSpPr>
        <p:spPr bwMode="auto">
          <a:xfrm>
            <a:off x="3304866" y="2478636"/>
            <a:ext cx="288032" cy="36004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2189098" cy="22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EXPERIMENTAL STUDIES OF HADOOP IMAGING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lektra Medium Pro" panose="02000803000000020004" pitchFamily="50" charset="-52"/>
              </a:rPr>
              <a:t>5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431500" y="1657855"/>
            <a:ext cx="4200080" cy="1617823"/>
            <a:chOff x="664687" y="1230336"/>
            <a:chExt cx="5547774" cy="213693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294513" y="2064121"/>
              <a:ext cx="324000" cy="108000"/>
              <a:chOff x="1763689" y="1800000"/>
              <a:chExt cx="648072" cy="216022"/>
            </a:xfrm>
          </p:grpSpPr>
          <p:sp>
            <p:nvSpPr>
              <p:cNvPr id="110" name="Прямоугольник 109"/>
              <p:cNvSpPr>
                <a:spLocks noChangeAspect="1"/>
              </p:cNvSpPr>
              <p:nvPr/>
            </p:nvSpPr>
            <p:spPr>
              <a:xfrm>
                <a:off x="1763689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Прямоугольник 110"/>
              <p:cNvSpPr>
                <a:spLocks noChangeAspect="1"/>
              </p:cNvSpPr>
              <p:nvPr/>
            </p:nvSpPr>
            <p:spPr>
              <a:xfrm>
                <a:off x="1979713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Прямоугольник 111"/>
              <p:cNvSpPr>
                <a:spLocks noChangeAspect="1"/>
              </p:cNvSpPr>
              <p:nvPr/>
            </p:nvSpPr>
            <p:spPr>
              <a:xfrm>
                <a:off x="2195737" y="1800000"/>
                <a:ext cx="216024" cy="21602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4513" y="2244121"/>
              <a:ext cx="324000" cy="108000"/>
              <a:chOff x="1763689" y="1800000"/>
              <a:chExt cx="648072" cy="216022"/>
            </a:xfrm>
          </p:grpSpPr>
          <p:sp>
            <p:nvSpPr>
              <p:cNvPr id="107" name="Прямоугольник 106"/>
              <p:cNvSpPr>
                <a:spLocks noChangeAspect="1"/>
              </p:cNvSpPr>
              <p:nvPr/>
            </p:nvSpPr>
            <p:spPr>
              <a:xfrm>
                <a:off x="1763689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Прямоугольник 107"/>
              <p:cNvSpPr>
                <a:spLocks noChangeAspect="1"/>
              </p:cNvSpPr>
              <p:nvPr/>
            </p:nvSpPr>
            <p:spPr>
              <a:xfrm>
                <a:off x="1979713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Прямоугольник 108"/>
              <p:cNvSpPr>
                <a:spLocks noChangeAspect="1"/>
              </p:cNvSpPr>
              <p:nvPr/>
            </p:nvSpPr>
            <p:spPr>
              <a:xfrm>
                <a:off x="2195737" y="1800000"/>
                <a:ext cx="216024" cy="2160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294513" y="2424121"/>
              <a:ext cx="324000" cy="108000"/>
              <a:chOff x="1763689" y="1800000"/>
              <a:chExt cx="648072" cy="216022"/>
            </a:xfrm>
          </p:grpSpPr>
          <p:sp>
            <p:nvSpPr>
              <p:cNvPr id="104" name="Прямоугольник 103"/>
              <p:cNvSpPr>
                <a:spLocks noChangeAspect="1"/>
              </p:cNvSpPr>
              <p:nvPr/>
            </p:nvSpPr>
            <p:spPr>
              <a:xfrm>
                <a:off x="1763689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Прямоугольник 104"/>
              <p:cNvSpPr>
                <a:spLocks noChangeAspect="1"/>
              </p:cNvSpPr>
              <p:nvPr/>
            </p:nvSpPr>
            <p:spPr>
              <a:xfrm>
                <a:off x="1979713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Прямоугольник 105"/>
              <p:cNvSpPr>
                <a:spLocks noChangeAspect="1"/>
              </p:cNvSpPr>
              <p:nvPr/>
            </p:nvSpPr>
            <p:spPr>
              <a:xfrm>
                <a:off x="2195737" y="1800000"/>
                <a:ext cx="216024" cy="21602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294513" y="2820121"/>
              <a:ext cx="324000" cy="108000"/>
              <a:chOff x="1763689" y="1800000"/>
              <a:chExt cx="648072" cy="216022"/>
            </a:xfrm>
          </p:grpSpPr>
          <p:sp>
            <p:nvSpPr>
              <p:cNvPr id="101" name="Прямоугольник 100"/>
              <p:cNvSpPr>
                <a:spLocks noChangeAspect="1"/>
              </p:cNvSpPr>
              <p:nvPr/>
            </p:nvSpPr>
            <p:spPr>
              <a:xfrm>
                <a:off x="1763689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Прямоугольник 101"/>
              <p:cNvSpPr>
                <a:spLocks noChangeAspect="1"/>
              </p:cNvSpPr>
              <p:nvPr/>
            </p:nvSpPr>
            <p:spPr>
              <a:xfrm>
                <a:off x="1979713" y="1800000"/>
                <a:ext cx="216024" cy="216022"/>
              </a:xfrm>
              <a:prstGeom prst="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Прямоугольник 102"/>
              <p:cNvSpPr>
                <a:spLocks noChangeAspect="1"/>
              </p:cNvSpPr>
              <p:nvPr/>
            </p:nvSpPr>
            <p:spPr>
              <a:xfrm>
                <a:off x="2195737" y="1800000"/>
                <a:ext cx="216024" cy="2160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rmAutofit fontScale="70000" lnSpcReduction="20000"/>
              </a:bodyPr>
              <a:lstStyle/>
              <a:p>
                <a:pPr algn="ctr"/>
                <a:endParaRPr lang="ru-RU" sz="1400" baseline="-25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>
              <a:off x="1693943" y="213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692456" y="231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692456" y="249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692456" y="2892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1980456" y="2100121"/>
              <a:ext cx="287664" cy="86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32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Map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5005" y="1346851"/>
              <a:ext cx="857786" cy="6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input</a:t>
              </a:r>
            </a:p>
            <a:p>
              <a:pPr algn="ctr"/>
              <a:r>
                <a:rPr lang="en-US" sz="1400" dirty="0" smtClean="0"/>
                <a:t>HDFS</a:t>
              </a:r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399" y="1492667"/>
              <a:ext cx="528332" cy="4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output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64088" y="2288953"/>
              <a:ext cx="848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HDFS</a:t>
              </a:r>
            </a:p>
            <a:p>
              <a:pPr algn="ctr"/>
              <a:r>
                <a:rPr lang="en-US" sz="1400" dirty="0" smtClean="0"/>
                <a:t>replication</a:t>
              </a:r>
              <a:endParaRPr lang="ru-RU" sz="1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375560" y="213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2374073" y="231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2374073" y="2496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2374073" y="2892121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2828737" y="214482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2827250" y="232482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2827250" y="250482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2827250" y="290082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/>
            <p:cNvGrpSpPr/>
            <p:nvPr/>
          </p:nvGrpSpPr>
          <p:grpSpPr>
            <a:xfrm>
              <a:off x="3742513" y="1855267"/>
              <a:ext cx="216000" cy="324000"/>
              <a:chOff x="3384000" y="1224000"/>
              <a:chExt cx="216000" cy="324000"/>
            </a:xfrm>
          </p:grpSpPr>
          <p:sp>
            <p:nvSpPr>
              <p:cNvPr id="95" name="Прямоугольник 94"/>
              <p:cNvSpPr/>
              <p:nvPr/>
            </p:nvSpPr>
            <p:spPr>
              <a:xfrm>
                <a:off x="3492000" y="1224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3492000" y="1332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3384000" y="1224000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3384000" y="1332000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3492000" y="1440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3384000" y="1440000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742513" y="2251267"/>
              <a:ext cx="216000" cy="324000"/>
              <a:chOff x="3384000" y="1944000"/>
              <a:chExt cx="216000" cy="324000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3492000" y="1944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492000" y="2160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3384000" y="1944000"/>
                <a:ext cx="108000" cy="1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3384000" y="2160000"/>
                <a:ext cx="108000" cy="1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3492000" y="2052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Прямоугольник 93"/>
              <p:cNvSpPr/>
              <p:nvPr/>
            </p:nvSpPr>
            <p:spPr>
              <a:xfrm>
                <a:off x="3384000" y="2052000"/>
                <a:ext cx="108000" cy="1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742513" y="2647267"/>
              <a:ext cx="216000" cy="324000"/>
              <a:chOff x="3384000" y="1944000"/>
              <a:chExt cx="216000" cy="324000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3492000" y="1944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3492000" y="2160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3384000" y="1944000"/>
                <a:ext cx="108000" cy="108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3384000" y="2160000"/>
                <a:ext cx="108000" cy="108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3492000" y="205200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3384000" y="2052000"/>
                <a:ext cx="108000" cy="108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3742513" y="3043267"/>
              <a:ext cx="216000" cy="324000"/>
              <a:chOff x="3384000" y="2988000"/>
              <a:chExt cx="216000" cy="324000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3384000" y="2988000"/>
                <a:ext cx="216000" cy="108000"/>
                <a:chOff x="3384000" y="2988000"/>
                <a:chExt cx="216000" cy="108000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3492000" y="2988000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3384000" y="2988000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3384000" y="3204000"/>
                <a:ext cx="216000" cy="108000"/>
                <a:chOff x="3384000" y="3240127"/>
                <a:chExt cx="216000" cy="108000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3492000" y="3240127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3384000" y="3240127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Группа 75"/>
              <p:cNvGrpSpPr/>
              <p:nvPr/>
            </p:nvGrpSpPr>
            <p:grpSpPr>
              <a:xfrm>
                <a:off x="3384000" y="3096000"/>
                <a:ext cx="216000" cy="108000"/>
                <a:chOff x="3384000" y="3119927"/>
                <a:chExt cx="216000" cy="108000"/>
              </a:xfrm>
            </p:grpSpPr>
            <p:sp>
              <p:nvSpPr>
                <p:cNvPr id="77" name="Прямоугольник 76"/>
                <p:cNvSpPr/>
                <p:nvPr/>
              </p:nvSpPr>
              <p:spPr>
                <a:xfrm>
                  <a:off x="3492000" y="3119927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3384000" y="3119927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Прямоугольник 30"/>
            <p:cNvSpPr/>
            <p:nvPr/>
          </p:nvSpPr>
          <p:spPr>
            <a:xfrm>
              <a:off x="3122147" y="2100121"/>
              <a:ext cx="287664" cy="86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32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sort &amp; merge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3475207" y="214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3473720" y="232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3473720" y="250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3473720" y="2900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4034337" y="2017267"/>
              <a:ext cx="216000" cy="127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4032850" y="232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4034337" y="2701267"/>
              <a:ext cx="214513" cy="874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4034337" y="2900937"/>
              <a:ext cx="214513" cy="3043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>
              <a:spLocks noChangeAspect="1"/>
            </p:cNvSpPr>
            <p:nvPr/>
          </p:nvSpPr>
          <p:spPr>
            <a:xfrm>
              <a:off x="2628160" y="2081396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70000" lnSpcReduction="20000"/>
            </a:bodyPr>
            <a:lstStyle/>
            <a:p>
              <a:pPr algn="ctr"/>
              <a:endParaRPr lang="ru-RU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1" name="Прямоугольник 40"/>
            <p:cNvSpPr>
              <a:spLocks noChangeAspect="1"/>
            </p:cNvSpPr>
            <p:nvPr/>
          </p:nvSpPr>
          <p:spPr>
            <a:xfrm>
              <a:off x="2628160" y="2272019"/>
              <a:ext cx="108000" cy="1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70000" lnSpcReduction="20000"/>
            </a:bodyPr>
            <a:lstStyle/>
            <a:p>
              <a:pPr algn="ctr"/>
              <a:endParaRPr lang="ru-RU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>
              <a:spLocks noChangeAspect="1"/>
            </p:cNvSpPr>
            <p:nvPr/>
          </p:nvSpPr>
          <p:spPr>
            <a:xfrm>
              <a:off x="2628160" y="2449903"/>
              <a:ext cx="108000" cy="108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70000" lnSpcReduction="20000"/>
            </a:bodyPr>
            <a:lstStyle/>
            <a:p>
              <a:pPr algn="ctr"/>
              <a:endParaRPr lang="ru-RU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>
              <a:spLocks noChangeAspect="1"/>
            </p:cNvSpPr>
            <p:nvPr/>
          </p:nvSpPr>
          <p:spPr>
            <a:xfrm>
              <a:off x="2628160" y="2848083"/>
              <a:ext cx="108000" cy="10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 fontScale="70000" lnSpcReduction="20000"/>
            </a:bodyPr>
            <a:lstStyle/>
            <a:p>
              <a:pPr algn="ctr"/>
              <a:endParaRPr lang="ru-RU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284712" y="2100121"/>
              <a:ext cx="287664" cy="86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32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Reduce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4628160" y="214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4626673" y="232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4626673" y="2504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4626673" y="29009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621539" y="2618588"/>
              <a:ext cx="320168" cy="18843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ru-RU" sz="1200" b="1" dirty="0" smtClean="0"/>
                <a:t>...</a:t>
              </a:r>
              <a:endParaRPr lang="ru-RU" sz="1200" b="1" dirty="0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4930513" y="3015264"/>
              <a:ext cx="216000" cy="108000"/>
              <a:chOff x="4211960" y="2240880"/>
              <a:chExt cx="216000" cy="108000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4319960" y="224088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4211960" y="2240880"/>
                <a:ext cx="108000" cy="1080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930513" y="2079264"/>
              <a:ext cx="216000" cy="108000"/>
              <a:chOff x="4500016" y="1647344"/>
              <a:chExt cx="216000" cy="108000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4608016" y="1647344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00016" y="1647344"/>
                <a:ext cx="108000" cy="10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4930513" y="2259264"/>
              <a:ext cx="216000" cy="108000"/>
              <a:chOff x="4211984" y="1880840"/>
              <a:chExt cx="216000" cy="108000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4319984" y="1880840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211984" y="1880840"/>
                <a:ext cx="108000" cy="108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4930513" y="2439264"/>
              <a:ext cx="216000" cy="108000"/>
              <a:chOff x="4211984" y="2060848"/>
              <a:chExt cx="216000" cy="108000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4319984" y="2060848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211984" y="2060848"/>
                <a:ext cx="108000" cy="108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4930513" y="2619264"/>
              <a:ext cx="216000" cy="108000"/>
              <a:chOff x="4211984" y="2060848"/>
              <a:chExt cx="216000" cy="108000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4319984" y="2060848"/>
                <a:ext cx="108000" cy="10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211984" y="2060848"/>
                <a:ext cx="108000" cy="10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5" name="Прямая со стрелкой 54"/>
            <p:cNvCxnSpPr/>
            <p:nvPr/>
          </p:nvCxnSpPr>
          <p:spPr>
            <a:xfrm>
              <a:off x="5220448" y="250497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719135" y="1230336"/>
                  <a:ext cx="83022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</a:rPr>
                          <m:t>𝑐𝑜𝑢𝑛𝑡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135" y="1230336"/>
                  <a:ext cx="830227" cy="2769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962" r="-25000" b="-63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Прямая со стрелкой 56"/>
            <p:cNvCxnSpPr>
              <a:stCxn id="56" idx="2"/>
              <a:endCxn id="95" idx="0"/>
            </p:cNvCxnSpPr>
            <p:nvPr/>
          </p:nvCxnSpPr>
          <p:spPr>
            <a:xfrm flipH="1">
              <a:off x="3904513" y="1709000"/>
              <a:ext cx="229736" cy="1462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4930513" y="2727264"/>
              <a:ext cx="216000" cy="28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490417" y="2547264"/>
              <a:ext cx="216000" cy="28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94473" y="2736144"/>
              <a:ext cx="216000" cy="28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338265" y="2547264"/>
              <a:ext cx="216000" cy="28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1294513" y="2520120"/>
              <a:ext cx="324000" cy="288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310909" y="2219934"/>
              <a:ext cx="1027723" cy="3201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by Pixels</a:t>
              </a:r>
              <a:endParaRPr lang="ru-RU" b="1" dirty="0"/>
            </a:p>
          </p:txBody>
        </p:sp>
      </p:grpSp>
      <p:grpSp>
        <p:nvGrpSpPr>
          <p:cNvPr id="113" name="Группа 112"/>
          <p:cNvGrpSpPr>
            <a:grpSpLocks noChangeAspect="1"/>
          </p:cNvGrpSpPr>
          <p:nvPr/>
        </p:nvGrpSpPr>
        <p:grpSpPr>
          <a:xfrm>
            <a:off x="425620" y="3616168"/>
            <a:ext cx="4169507" cy="1896206"/>
            <a:chOff x="1785028" y="4312255"/>
            <a:chExt cx="4608263" cy="2095745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2602260" y="4844641"/>
              <a:ext cx="324456" cy="648000"/>
              <a:chOff x="1043608" y="3636000"/>
              <a:chExt cx="324456" cy="648000"/>
            </a:xfrm>
          </p:grpSpPr>
          <p:grpSp>
            <p:nvGrpSpPr>
              <p:cNvPr id="202" name="Группа 201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216" name="Прямоугольник 21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Прямоугольник 21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Прямоугольник 21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3" name="Группа 202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213" name="Прямоугольник 21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Прямоугольник 21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Прямоугольник 21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4" name="Группа 203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210" name="Прямоугольник 209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Прямоугольник 210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Прямоугольник 211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5" name="Группа 204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207" name="Прямоугольник 206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Прямоугольник 207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Прямоугольник 208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6" name="Прямоугольник 205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578413" y="4312255"/>
              <a:ext cx="461280" cy="422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input</a:t>
              </a:r>
            </a:p>
            <a:p>
              <a:pPr algn="ctr"/>
              <a:r>
                <a:rPr lang="en-US" sz="1400" dirty="0" smtClean="0"/>
                <a:t>HDFS</a:t>
              </a:r>
              <a:endParaRPr lang="ru-RU" sz="1400" dirty="0"/>
            </a:p>
          </p:txBody>
        </p:sp>
        <p:cxnSp>
          <p:nvCxnSpPr>
            <p:cNvPr id="116" name="Прямая со стрелкой 115"/>
            <p:cNvCxnSpPr/>
            <p:nvPr/>
          </p:nvCxnSpPr>
          <p:spPr>
            <a:xfrm>
              <a:off x="3034308" y="514169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Группа 116"/>
            <p:cNvGrpSpPr/>
            <p:nvPr/>
          </p:nvGrpSpPr>
          <p:grpSpPr>
            <a:xfrm>
              <a:off x="2602260" y="5564641"/>
              <a:ext cx="324456" cy="648000"/>
              <a:chOff x="1043608" y="3636000"/>
              <a:chExt cx="324456" cy="648000"/>
            </a:xfrm>
          </p:grpSpPr>
          <p:grpSp>
            <p:nvGrpSpPr>
              <p:cNvPr id="185" name="Группа 184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199" name="Прямоугольник 19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6" name="Группа 185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196" name="Прямоугольник 19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7" name="Группа 186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193" name="Прямоугольник 19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8" name="Группа 187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190" name="Прямоугольник 189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Прямоугольник 190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85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9" name="Прямоугольник 188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8" name="Прямая со стрелкой 117"/>
            <p:cNvCxnSpPr/>
            <p:nvPr/>
          </p:nvCxnSpPr>
          <p:spPr>
            <a:xfrm>
              <a:off x="3034308" y="586177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Прямоугольник 118"/>
            <p:cNvSpPr/>
            <p:nvPr/>
          </p:nvSpPr>
          <p:spPr>
            <a:xfrm>
              <a:off x="3322340" y="4844641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47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Map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120" name="Группа 119"/>
            <p:cNvGrpSpPr/>
            <p:nvPr/>
          </p:nvGrpSpPr>
          <p:grpSpPr>
            <a:xfrm>
              <a:off x="3960000" y="4572000"/>
              <a:ext cx="216040" cy="756000"/>
              <a:chOff x="2555776" y="3852000"/>
              <a:chExt cx="216040" cy="756000"/>
            </a:xfrm>
          </p:grpSpPr>
          <p:grpSp>
            <p:nvGrpSpPr>
              <p:cNvPr id="168" name="Группа 167"/>
              <p:cNvGrpSpPr/>
              <p:nvPr/>
            </p:nvGrpSpPr>
            <p:grpSpPr>
              <a:xfrm>
                <a:off x="2555816" y="4500000"/>
                <a:ext cx="216000" cy="108000"/>
                <a:chOff x="4211960" y="2240880"/>
                <a:chExt cx="216000" cy="108000"/>
              </a:xfrm>
            </p:grpSpPr>
            <p:sp>
              <p:nvSpPr>
                <p:cNvPr id="183" name="Прямоугольник 182"/>
                <p:cNvSpPr/>
                <p:nvPr/>
              </p:nvSpPr>
              <p:spPr>
                <a:xfrm>
                  <a:off x="4319960" y="2240880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Прямоугольник 183"/>
                <p:cNvSpPr/>
                <p:nvPr/>
              </p:nvSpPr>
              <p:spPr>
                <a:xfrm>
                  <a:off x="4211960" y="2240880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9" name="Группа 168"/>
              <p:cNvGrpSpPr/>
              <p:nvPr/>
            </p:nvGrpSpPr>
            <p:grpSpPr>
              <a:xfrm>
                <a:off x="2555776" y="3852000"/>
                <a:ext cx="216040" cy="432000"/>
                <a:chOff x="4211960" y="1700808"/>
                <a:chExt cx="216040" cy="432000"/>
              </a:xfrm>
            </p:grpSpPr>
            <p:grpSp>
              <p:nvGrpSpPr>
                <p:cNvPr id="171" name="Группа 170"/>
                <p:cNvGrpSpPr/>
                <p:nvPr/>
              </p:nvGrpSpPr>
              <p:grpSpPr>
                <a:xfrm>
                  <a:off x="4212000" y="1700808"/>
                  <a:ext cx="216000" cy="108000"/>
                  <a:chOff x="4500016" y="1647344"/>
                  <a:chExt cx="216000" cy="108000"/>
                </a:xfrm>
              </p:grpSpPr>
              <p:sp>
                <p:nvSpPr>
                  <p:cNvPr id="181" name="Прямоугольник 180"/>
                  <p:cNvSpPr/>
                  <p:nvPr/>
                </p:nvSpPr>
                <p:spPr>
                  <a:xfrm>
                    <a:off x="4608016" y="1647344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2" name="Прямоугольник 181"/>
                  <p:cNvSpPr/>
                  <p:nvPr/>
                </p:nvSpPr>
                <p:spPr>
                  <a:xfrm>
                    <a:off x="4500016" y="1647344"/>
                    <a:ext cx="108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2" name="Группа 171"/>
                <p:cNvGrpSpPr/>
                <p:nvPr/>
              </p:nvGrpSpPr>
              <p:grpSpPr>
                <a:xfrm>
                  <a:off x="4212000" y="1808808"/>
                  <a:ext cx="216000" cy="108000"/>
                  <a:chOff x="4211984" y="1880840"/>
                  <a:chExt cx="216000" cy="108000"/>
                </a:xfrm>
              </p:grpSpPr>
              <p:sp>
                <p:nvSpPr>
                  <p:cNvPr id="179" name="Прямоугольник 178"/>
                  <p:cNvSpPr/>
                  <p:nvPr/>
                </p:nvSpPr>
                <p:spPr>
                  <a:xfrm>
                    <a:off x="4319984" y="1880840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0" name="Прямоугольник 179"/>
                  <p:cNvSpPr/>
                  <p:nvPr/>
                </p:nvSpPr>
                <p:spPr>
                  <a:xfrm>
                    <a:off x="4211984" y="1880840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3" name="Группа 172"/>
                <p:cNvGrpSpPr/>
                <p:nvPr/>
              </p:nvGrpSpPr>
              <p:grpSpPr>
                <a:xfrm>
                  <a:off x="4212000" y="1916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77" name="Прямоугольник 176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8" name="Прямоугольник 177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74" name="Группа 173"/>
                <p:cNvGrpSpPr/>
                <p:nvPr/>
              </p:nvGrpSpPr>
              <p:grpSpPr>
                <a:xfrm>
                  <a:off x="4211960" y="2024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75" name="Прямоугольник 174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Прямоугольник 175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70" name="Прямоугольник 169"/>
              <p:cNvSpPr/>
              <p:nvPr/>
            </p:nvSpPr>
            <p:spPr>
              <a:xfrm>
                <a:off x="2555776" y="4284000"/>
                <a:ext cx="216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1" name="Прямая со стрелкой 120"/>
            <p:cNvCxnSpPr/>
            <p:nvPr/>
          </p:nvCxnSpPr>
          <p:spPr>
            <a:xfrm>
              <a:off x="3682380" y="514169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>
              <a:off x="3682380" y="586177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Группа 122"/>
            <p:cNvGrpSpPr/>
            <p:nvPr/>
          </p:nvGrpSpPr>
          <p:grpSpPr>
            <a:xfrm>
              <a:off x="3960000" y="5652000"/>
              <a:ext cx="216040" cy="756000"/>
              <a:chOff x="2555776" y="3852000"/>
              <a:chExt cx="216040" cy="756000"/>
            </a:xfrm>
          </p:grpSpPr>
          <p:grpSp>
            <p:nvGrpSpPr>
              <p:cNvPr id="151" name="Группа 150"/>
              <p:cNvGrpSpPr/>
              <p:nvPr/>
            </p:nvGrpSpPr>
            <p:grpSpPr>
              <a:xfrm>
                <a:off x="2555816" y="4500000"/>
                <a:ext cx="216000" cy="108000"/>
                <a:chOff x="4211960" y="2240880"/>
                <a:chExt cx="216000" cy="108000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>
                  <a:off x="4319960" y="2240880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>
                  <a:off x="4211960" y="2240880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2" name="Группа 151"/>
              <p:cNvGrpSpPr/>
              <p:nvPr/>
            </p:nvGrpSpPr>
            <p:grpSpPr>
              <a:xfrm>
                <a:off x="2555776" y="3852000"/>
                <a:ext cx="216040" cy="432000"/>
                <a:chOff x="4211960" y="1700808"/>
                <a:chExt cx="216040" cy="432000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4212000" y="1700808"/>
                  <a:ext cx="216000" cy="108000"/>
                  <a:chOff x="4500016" y="1647344"/>
                  <a:chExt cx="216000" cy="108000"/>
                </a:xfrm>
              </p:grpSpPr>
              <p:sp>
                <p:nvSpPr>
                  <p:cNvPr id="164" name="Прямоугольник 163"/>
                  <p:cNvSpPr/>
                  <p:nvPr/>
                </p:nvSpPr>
                <p:spPr>
                  <a:xfrm>
                    <a:off x="4608016" y="1647344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Прямоугольник 164"/>
                  <p:cNvSpPr/>
                  <p:nvPr/>
                </p:nvSpPr>
                <p:spPr>
                  <a:xfrm>
                    <a:off x="4500016" y="1647344"/>
                    <a:ext cx="108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5" name="Группа 154"/>
                <p:cNvGrpSpPr/>
                <p:nvPr/>
              </p:nvGrpSpPr>
              <p:grpSpPr>
                <a:xfrm>
                  <a:off x="4212000" y="1808808"/>
                  <a:ext cx="216000" cy="108000"/>
                  <a:chOff x="4211984" y="1880840"/>
                  <a:chExt cx="216000" cy="108000"/>
                </a:xfrm>
              </p:grpSpPr>
              <p:sp>
                <p:nvSpPr>
                  <p:cNvPr id="162" name="Прямоугольник 161"/>
                  <p:cNvSpPr/>
                  <p:nvPr/>
                </p:nvSpPr>
                <p:spPr>
                  <a:xfrm>
                    <a:off x="4319984" y="1880840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Прямоугольник 162"/>
                  <p:cNvSpPr/>
                  <p:nvPr/>
                </p:nvSpPr>
                <p:spPr>
                  <a:xfrm>
                    <a:off x="4211984" y="1880840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6" name="Группа 155"/>
                <p:cNvGrpSpPr/>
                <p:nvPr/>
              </p:nvGrpSpPr>
              <p:grpSpPr>
                <a:xfrm>
                  <a:off x="4212000" y="1916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60" name="Прямоугольник 159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Прямоугольник 160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7" name="Группа 156"/>
                <p:cNvGrpSpPr/>
                <p:nvPr/>
              </p:nvGrpSpPr>
              <p:grpSpPr>
                <a:xfrm>
                  <a:off x="4211960" y="2024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58" name="Прямоугольник 157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9" name="Прямоугольник 158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3" name="Прямоугольник 152"/>
              <p:cNvSpPr/>
              <p:nvPr/>
            </p:nvSpPr>
            <p:spPr>
              <a:xfrm>
                <a:off x="2555776" y="4284000"/>
                <a:ext cx="216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Прямоугольник 123"/>
            <p:cNvSpPr/>
            <p:nvPr/>
          </p:nvSpPr>
          <p:spPr>
            <a:xfrm>
              <a:off x="4546844" y="4844641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47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Reduce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125" name="Прямая со стрелкой 124"/>
            <p:cNvCxnSpPr/>
            <p:nvPr/>
          </p:nvCxnSpPr>
          <p:spPr>
            <a:xfrm>
              <a:off x="4258444" y="514169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 стрелкой 125"/>
            <p:cNvCxnSpPr/>
            <p:nvPr/>
          </p:nvCxnSpPr>
          <p:spPr>
            <a:xfrm>
              <a:off x="4258444" y="586177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Группа 126"/>
            <p:cNvGrpSpPr/>
            <p:nvPr/>
          </p:nvGrpSpPr>
          <p:grpSpPr>
            <a:xfrm>
              <a:off x="5194532" y="5177785"/>
              <a:ext cx="216040" cy="756000"/>
              <a:chOff x="2555776" y="3852000"/>
              <a:chExt cx="216040" cy="756000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2555816" y="4500000"/>
                <a:ext cx="216000" cy="108000"/>
                <a:chOff x="4211960" y="2240880"/>
                <a:chExt cx="216000" cy="108000"/>
              </a:xfrm>
            </p:grpSpPr>
            <p:sp>
              <p:nvSpPr>
                <p:cNvPr id="149" name="Прямоугольник 148"/>
                <p:cNvSpPr/>
                <p:nvPr/>
              </p:nvSpPr>
              <p:spPr>
                <a:xfrm>
                  <a:off x="4319960" y="2240880"/>
                  <a:ext cx="108000" cy="108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>
                  <a:off x="4211960" y="2240880"/>
                  <a:ext cx="108000" cy="1080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endParaRPr lang="ru-RU" sz="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5" name="Группа 134"/>
              <p:cNvGrpSpPr/>
              <p:nvPr/>
            </p:nvGrpSpPr>
            <p:grpSpPr>
              <a:xfrm>
                <a:off x="2555776" y="3852000"/>
                <a:ext cx="216040" cy="432000"/>
                <a:chOff x="4211960" y="1700808"/>
                <a:chExt cx="216040" cy="432000"/>
              </a:xfrm>
            </p:grpSpPr>
            <p:grpSp>
              <p:nvGrpSpPr>
                <p:cNvPr id="137" name="Группа 136"/>
                <p:cNvGrpSpPr/>
                <p:nvPr/>
              </p:nvGrpSpPr>
              <p:grpSpPr>
                <a:xfrm>
                  <a:off x="4212000" y="1700808"/>
                  <a:ext cx="216000" cy="108000"/>
                  <a:chOff x="4500016" y="1647344"/>
                  <a:chExt cx="216000" cy="108000"/>
                </a:xfrm>
              </p:grpSpPr>
              <p:sp>
                <p:nvSpPr>
                  <p:cNvPr id="147" name="Прямоугольник 146"/>
                  <p:cNvSpPr/>
                  <p:nvPr/>
                </p:nvSpPr>
                <p:spPr>
                  <a:xfrm>
                    <a:off x="4608016" y="1647344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Прямоугольник 147"/>
                  <p:cNvSpPr/>
                  <p:nvPr/>
                </p:nvSpPr>
                <p:spPr>
                  <a:xfrm>
                    <a:off x="4500016" y="1647344"/>
                    <a:ext cx="108000" cy="108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8" name="Группа 137"/>
                <p:cNvGrpSpPr/>
                <p:nvPr/>
              </p:nvGrpSpPr>
              <p:grpSpPr>
                <a:xfrm>
                  <a:off x="4212000" y="1808808"/>
                  <a:ext cx="216000" cy="108000"/>
                  <a:chOff x="4211984" y="1880840"/>
                  <a:chExt cx="216000" cy="108000"/>
                </a:xfrm>
              </p:grpSpPr>
              <p:sp>
                <p:nvSpPr>
                  <p:cNvPr id="145" name="Прямоугольник 144"/>
                  <p:cNvSpPr/>
                  <p:nvPr/>
                </p:nvSpPr>
                <p:spPr>
                  <a:xfrm>
                    <a:off x="4319984" y="1880840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Прямоугольник 145"/>
                  <p:cNvSpPr/>
                  <p:nvPr/>
                </p:nvSpPr>
                <p:spPr>
                  <a:xfrm>
                    <a:off x="4211984" y="1880840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9" name="Группа 138"/>
                <p:cNvGrpSpPr/>
                <p:nvPr/>
              </p:nvGrpSpPr>
              <p:grpSpPr>
                <a:xfrm>
                  <a:off x="4212000" y="1916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43" name="Прямоугольник 142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Прямоугольник 143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Группа 139"/>
                <p:cNvGrpSpPr/>
                <p:nvPr/>
              </p:nvGrpSpPr>
              <p:grpSpPr>
                <a:xfrm>
                  <a:off x="4211960" y="2024808"/>
                  <a:ext cx="216000" cy="108000"/>
                  <a:chOff x="4211984" y="2060848"/>
                  <a:chExt cx="216000" cy="108000"/>
                </a:xfrm>
              </p:grpSpPr>
              <p:sp>
                <p:nvSpPr>
                  <p:cNvPr id="141" name="Прямоугольник 140"/>
                  <p:cNvSpPr/>
                  <p:nvPr/>
                </p:nvSpPr>
                <p:spPr>
                  <a:xfrm>
                    <a:off x="4319984" y="2060848"/>
                    <a:ext cx="108000" cy="108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4211984" y="2060848"/>
                    <a:ext cx="108000" cy="1080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36" name="Прямоугольник 135"/>
              <p:cNvSpPr/>
              <p:nvPr/>
            </p:nvSpPr>
            <p:spPr>
              <a:xfrm>
                <a:off x="2555776" y="4284000"/>
                <a:ext cx="216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8" name="Прямая со стрелкой 127"/>
            <p:cNvCxnSpPr/>
            <p:nvPr/>
          </p:nvCxnSpPr>
          <p:spPr>
            <a:xfrm>
              <a:off x="4906516" y="5501737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615306" y="5328104"/>
              <a:ext cx="777985" cy="422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HDFS</a:t>
              </a:r>
            </a:p>
            <a:p>
              <a:pPr algn="ctr"/>
              <a:r>
                <a:rPr lang="en-US" sz="1400" dirty="0" smtClean="0"/>
                <a:t>replication</a:t>
              </a:r>
              <a:endParaRPr lang="ru-RU" sz="1400" dirty="0"/>
            </a:p>
          </p:txBody>
        </p:sp>
        <p:cxnSp>
          <p:nvCxnSpPr>
            <p:cNvPr id="130" name="Прямая со стрелкой 129"/>
            <p:cNvCxnSpPr/>
            <p:nvPr/>
          </p:nvCxnSpPr>
          <p:spPr>
            <a:xfrm>
              <a:off x="5482580" y="5544128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5021125" y="4640398"/>
              <a:ext cx="492359" cy="37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output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175525" y="5391642"/>
              <a:ext cx="1517374" cy="298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by Pixel Blocks</a:t>
              </a:r>
              <a:endParaRPr lang="ru-RU" b="1" dirty="0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3960000" y="5328000"/>
              <a:ext cx="216000" cy="32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72000" rIns="72000" bIns="72000" rtlCol="0" anchor="ctr" anchorCtr="1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591681" y="966829"/>
            <a:ext cx="439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Statistical Ops</a:t>
            </a:r>
            <a:r>
              <a:rPr lang="ru-RU" sz="2400" b="1" dirty="0" smtClean="0"/>
              <a:t> (</a:t>
            </a:r>
            <a:r>
              <a:rPr lang="en-US" sz="2400" b="1" dirty="0"/>
              <a:t>image histogram)</a:t>
            </a:r>
            <a:endParaRPr lang="ru-RU" sz="2400" b="1" dirty="0"/>
          </a:p>
        </p:txBody>
      </p:sp>
      <p:grpSp>
        <p:nvGrpSpPr>
          <p:cNvPr id="307" name="Группа 306"/>
          <p:cNvGrpSpPr/>
          <p:nvPr/>
        </p:nvGrpSpPr>
        <p:grpSpPr>
          <a:xfrm>
            <a:off x="5387761" y="1356449"/>
            <a:ext cx="2967933" cy="2236950"/>
            <a:chOff x="448210" y="1908039"/>
            <a:chExt cx="7349974" cy="4455977"/>
          </a:xfrm>
        </p:grpSpPr>
        <p:grpSp>
          <p:nvGrpSpPr>
            <p:cNvPr id="308" name="Группа 307"/>
            <p:cNvGrpSpPr/>
            <p:nvPr/>
          </p:nvGrpSpPr>
          <p:grpSpPr>
            <a:xfrm>
              <a:off x="622484" y="3236430"/>
              <a:ext cx="733237" cy="1464416"/>
              <a:chOff x="1043608" y="3636000"/>
              <a:chExt cx="324456" cy="648000"/>
            </a:xfrm>
          </p:grpSpPr>
          <p:grpSp>
            <p:nvGrpSpPr>
              <p:cNvPr id="375" name="Группа 374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89" name="Прямоугольник 38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0" name="Прямоугольник 38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1" name="Прямоугольник 39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6" name="Группа 375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86" name="Прямоугольник 38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7" name="Прямоугольник 38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8" name="Прямоугольник 38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7" name="Группа 376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83" name="Прямоугольник 38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4" name="Прямоугольник 38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5" name="Прямоугольник 38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8" name="Группа 377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80" name="Прямоугольник 379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1" name="Прямоугольник 380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2" name="Прямоугольник 381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9" name="Прямоугольник 378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9" name="TextBox 308"/>
            <p:cNvSpPr txBox="1"/>
            <p:nvPr/>
          </p:nvSpPr>
          <p:spPr>
            <a:xfrm>
              <a:off x="448210" y="2213508"/>
              <a:ext cx="1139033" cy="832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input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cxnSp>
          <p:nvCxnSpPr>
            <p:cNvPr id="310" name="Прямая со стрелкой 309"/>
            <p:cNvCxnSpPr/>
            <p:nvPr/>
          </p:nvCxnSpPr>
          <p:spPr>
            <a:xfrm>
              <a:off x="1598868" y="3907747"/>
              <a:ext cx="488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1" name="Группа 310"/>
            <p:cNvGrpSpPr/>
            <p:nvPr/>
          </p:nvGrpSpPr>
          <p:grpSpPr>
            <a:xfrm>
              <a:off x="622484" y="4863558"/>
              <a:ext cx="733237" cy="1464416"/>
              <a:chOff x="1043608" y="3636000"/>
              <a:chExt cx="324456" cy="648000"/>
            </a:xfrm>
          </p:grpSpPr>
          <p:grpSp>
            <p:nvGrpSpPr>
              <p:cNvPr id="358" name="Группа 357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72" name="Прямоугольник 37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3" name="Прямоугольник 37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4" name="Прямоугольник 37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9" name="Группа 358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69" name="Прямоугольник 36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0" name="Прямоугольник 36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1" name="Прямоугольник 37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0" name="Группа 359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66" name="Прямоугольник 36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7" name="Прямоугольник 36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8" name="Прямоугольник 36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1" name="Группа 360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63" name="Прямоугольник 36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4" name="Прямоугольник 36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5" name="Прямоугольник 36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2" name="Прямоугольник 361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12" name="Прямая со стрелкой 311"/>
            <p:cNvCxnSpPr/>
            <p:nvPr/>
          </p:nvCxnSpPr>
          <p:spPr>
            <a:xfrm>
              <a:off x="1598868" y="5535056"/>
              <a:ext cx="488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Прямоугольник 312"/>
            <p:cNvSpPr/>
            <p:nvPr/>
          </p:nvSpPr>
          <p:spPr>
            <a:xfrm>
              <a:off x="2249790" y="3236430"/>
              <a:ext cx="650091" cy="30915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475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Map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314" name="Прямая со стрелкой 313"/>
            <p:cNvCxnSpPr/>
            <p:nvPr/>
          </p:nvCxnSpPr>
          <p:spPr>
            <a:xfrm>
              <a:off x="3063443" y="3907747"/>
              <a:ext cx="488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Прямая со стрелкой 314"/>
            <p:cNvCxnSpPr/>
            <p:nvPr/>
          </p:nvCxnSpPr>
          <p:spPr>
            <a:xfrm>
              <a:off x="3063443" y="5535056"/>
              <a:ext cx="4881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3381211" y="1908039"/>
              <a:ext cx="1344318" cy="832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output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grpSp>
          <p:nvGrpSpPr>
            <p:cNvPr id="317" name="Группа 316"/>
            <p:cNvGrpSpPr/>
            <p:nvPr/>
          </p:nvGrpSpPr>
          <p:grpSpPr>
            <a:xfrm>
              <a:off x="3690836" y="2945714"/>
              <a:ext cx="731831" cy="1464416"/>
              <a:chOff x="3690836" y="2945714"/>
              <a:chExt cx="731831" cy="1464416"/>
            </a:xfrm>
          </p:grpSpPr>
          <p:grpSp>
            <p:nvGrpSpPr>
              <p:cNvPr id="341" name="Группа 340"/>
              <p:cNvGrpSpPr/>
              <p:nvPr/>
            </p:nvGrpSpPr>
            <p:grpSpPr>
              <a:xfrm>
                <a:off x="3690836" y="2945714"/>
                <a:ext cx="730800" cy="244069"/>
                <a:chOff x="1763689" y="1800000"/>
                <a:chExt cx="648072" cy="216022"/>
              </a:xfrm>
            </p:grpSpPr>
            <p:sp>
              <p:nvSpPr>
                <p:cNvPr id="355" name="Прямоугольник 35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6" name="Прямоугольник 35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7" name="Прямоугольник 35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2" name="Группа 341"/>
              <p:cNvGrpSpPr/>
              <p:nvPr/>
            </p:nvGrpSpPr>
            <p:grpSpPr>
              <a:xfrm>
                <a:off x="3690836" y="3189783"/>
                <a:ext cx="730800" cy="244069"/>
                <a:chOff x="1763689" y="1800000"/>
                <a:chExt cx="648072" cy="216022"/>
              </a:xfrm>
            </p:grpSpPr>
            <p:sp>
              <p:nvSpPr>
                <p:cNvPr id="352" name="Прямоугольник 35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3" name="Прямоугольник 35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4" name="Прямоугольник 35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3" name="Группа 342"/>
              <p:cNvGrpSpPr/>
              <p:nvPr/>
            </p:nvGrpSpPr>
            <p:grpSpPr>
              <a:xfrm>
                <a:off x="3690836" y="3433853"/>
                <a:ext cx="730800" cy="244069"/>
                <a:chOff x="1763689" y="1800000"/>
                <a:chExt cx="648072" cy="216022"/>
              </a:xfrm>
            </p:grpSpPr>
            <p:sp>
              <p:nvSpPr>
                <p:cNvPr id="349" name="Прямоугольник 34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" name="Прямоугольник 34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1" name="Прямоугольник 35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4" name="Группа 343"/>
              <p:cNvGrpSpPr/>
              <p:nvPr/>
            </p:nvGrpSpPr>
            <p:grpSpPr>
              <a:xfrm>
                <a:off x="3691867" y="4166061"/>
                <a:ext cx="730800" cy="244069"/>
                <a:chOff x="1763689" y="1800000"/>
                <a:chExt cx="648072" cy="216022"/>
              </a:xfrm>
            </p:grpSpPr>
            <p:sp>
              <p:nvSpPr>
                <p:cNvPr id="346" name="Прямоугольник 34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7" name="Прямоугольник 34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8" name="Прямоугольник 34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5" name="Прямоугольник 344"/>
              <p:cNvSpPr/>
              <p:nvPr/>
            </p:nvSpPr>
            <p:spPr>
              <a:xfrm>
                <a:off x="3691722" y="3677922"/>
                <a:ext cx="730800" cy="4881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3690167" y="4899600"/>
              <a:ext cx="730800" cy="1464416"/>
              <a:chOff x="1043608" y="3636000"/>
              <a:chExt cx="324456" cy="648000"/>
            </a:xfrm>
          </p:grpSpPr>
          <p:grpSp>
            <p:nvGrpSpPr>
              <p:cNvPr id="324" name="Группа 323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38" name="Прямоугольник 337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Прямоугольник 338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0" name="Прямоугольник 339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5" name="Группа 324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35" name="Прямоугольник 33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6" name="Прямоугольник 33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Прямоугольник 33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6" name="Группа 325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32" name="Прямоугольник 33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Прямоугольник 33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4" name="Прямоугольник 33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7" name="Группа 326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329" name="Прямоугольник 32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Прямоугольник 32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1" name="Прямоугольник 33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92500" lnSpcReduction="1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8" name="Прямоугольник 327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9" name="TextBox 318"/>
                <p:cNvSpPr txBox="1"/>
                <p:nvPr/>
              </p:nvSpPr>
              <p:spPr>
                <a:xfrm>
                  <a:off x="5097089" y="2094632"/>
                  <a:ext cx="2343709" cy="613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400" dirty="0"/>
                </a:p>
              </p:txBody>
            </p:sp>
          </mc:Choice>
          <mc:Fallback xmlns="">
            <p:sp>
              <p:nvSpPr>
                <p:cNvPr id="319" name="TextBox 3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089" y="2094632"/>
                  <a:ext cx="2343709" cy="6130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0" name="Прямая со стрелкой 319"/>
            <p:cNvCxnSpPr>
              <a:stCxn id="319" idx="2"/>
              <a:endCxn id="357" idx="0"/>
            </p:cNvCxnSpPr>
            <p:nvPr/>
          </p:nvCxnSpPr>
          <p:spPr>
            <a:xfrm flipH="1">
              <a:off x="4299837" y="2707720"/>
              <a:ext cx="1969107" cy="23799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Box 320"/>
            <p:cNvSpPr txBox="1"/>
            <p:nvPr/>
          </p:nvSpPr>
          <p:spPr>
            <a:xfrm>
              <a:off x="5776036" y="4174818"/>
              <a:ext cx="2022148" cy="914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HDFS</a:t>
              </a:r>
            </a:p>
            <a:p>
              <a:pPr algn="ctr"/>
              <a:r>
                <a:rPr lang="en-US" sz="1400" dirty="0" smtClean="0"/>
                <a:t>replication</a:t>
              </a:r>
              <a:endParaRPr lang="ru-RU" sz="1400" dirty="0"/>
            </a:p>
          </p:txBody>
        </p:sp>
        <p:cxnSp>
          <p:nvCxnSpPr>
            <p:cNvPr id="322" name="Прямая со стрелкой 321"/>
            <p:cNvCxnSpPr>
              <a:stCxn id="323" idx="3"/>
              <a:endCxn id="321" idx="1"/>
            </p:cNvCxnSpPr>
            <p:nvPr/>
          </p:nvCxnSpPr>
          <p:spPr>
            <a:xfrm flipV="1">
              <a:off x="4424072" y="4631899"/>
              <a:ext cx="1351964" cy="2217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Прямоугольник 322"/>
            <p:cNvSpPr/>
            <p:nvPr/>
          </p:nvSpPr>
          <p:spPr>
            <a:xfrm>
              <a:off x="3691867" y="4410000"/>
              <a:ext cx="732206" cy="48813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...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6" name="TextBox 395"/>
          <p:cNvSpPr txBox="1"/>
          <p:nvPr/>
        </p:nvSpPr>
        <p:spPr>
          <a:xfrm>
            <a:off x="5498304" y="966830"/>
            <a:ext cx="287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Pixelwise</a:t>
            </a:r>
            <a:r>
              <a:rPr lang="en-US" sz="2400" b="1" dirty="0" smtClean="0"/>
              <a:t> Operations</a:t>
            </a:r>
            <a:endParaRPr lang="ru-RU" sz="2400" b="1" dirty="0"/>
          </a:p>
        </p:txBody>
      </p:sp>
      <p:grpSp>
        <p:nvGrpSpPr>
          <p:cNvPr id="397" name="Группа 396"/>
          <p:cNvGrpSpPr/>
          <p:nvPr/>
        </p:nvGrpSpPr>
        <p:grpSpPr>
          <a:xfrm>
            <a:off x="5092720" y="4112636"/>
            <a:ext cx="2844467" cy="2150115"/>
            <a:chOff x="756000" y="2542507"/>
            <a:chExt cx="6796090" cy="4106260"/>
          </a:xfrm>
        </p:grpSpPr>
        <p:grpSp>
          <p:nvGrpSpPr>
            <p:cNvPr id="398" name="Группа 397"/>
            <p:cNvGrpSpPr/>
            <p:nvPr/>
          </p:nvGrpSpPr>
          <p:grpSpPr>
            <a:xfrm>
              <a:off x="756000" y="3449593"/>
              <a:ext cx="324456" cy="648000"/>
              <a:chOff x="1043608" y="3636000"/>
              <a:chExt cx="324456" cy="648000"/>
            </a:xfrm>
          </p:grpSpPr>
          <p:grpSp>
            <p:nvGrpSpPr>
              <p:cNvPr id="618" name="Группа 617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32" name="Прямоугольник 63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Прямоугольник 63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Прямоугольник 63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29" name="Прямоугольник 62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0" name="Прямоугольник 62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1" name="Прямоугольник 63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0" name="Группа 619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26" name="Прямоугольник 62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7" name="Прямоугольник 62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8" name="Прямоугольник 62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1" name="Группа 620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23" name="Прямоугольник 62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4" name="Прямоугольник 62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5" name="Прямоугольник 62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2" name="Прямоугольник 621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9" name="TextBox 398"/>
            <p:cNvSpPr txBox="1"/>
            <p:nvPr/>
          </p:nvSpPr>
          <p:spPr>
            <a:xfrm>
              <a:off x="807782" y="2542507"/>
              <a:ext cx="514306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input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cxnSp>
          <p:nvCxnSpPr>
            <p:cNvPr id="400" name="Прямая со стрелкой 399"/>
            <p:cNvCxnSpPr/>
            <p:nvPr/>
          </p:nvCxnSpPr>
          <p:spPr>
            <a:xfrm>
              <a:off x="1152000" y="3746649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Группа 400"/>
            <p:cNvGrpSpPr/>
            <p:nvPr/>
          </p:nvGrpSpPr>
          <p:grpSpPr>
            <a:xfrm>
              <a:off x="756000" y="4169593"/>
              <a:ext cx="324456" cy="648000"/>
              <a:chOff x="1043608" y="3636000"/>
              <a:chExt cx="324456" cy="648000"/>
            </a:xfrm>
          </p:grpSpPr>
          <p:grpSp>
            <p:nvGrpSpPr>
              <p:cNvPr id="601" name="Группа 600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15" name="Прямоугольник 61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6" name="Прямоугольник 61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7" name="Прямоугольник 61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2" name="Группа 601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12" name="Прямоугольник 61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3" name="Прямоугольник 61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" name="Прямоугольник 61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3" name="Группа 602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09" name="Прямоугольник 60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0" name="Прямоугольник 60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1" name="Прямоугольник 61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04" name="Группа 603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606" name="Прямоугольник 605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7" name="Прямоугольник 606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8" name="Прямоугольник 607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5" name="Прямоугольник 604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02" name="Прямая со стрелкой 401"/>
            <p:cNvCxnSpPr/>
            <p:nvPr/>
          </p:nvCxnSpPr>
          <p:spPr>
            <a:xfrm>
              <a:off x="1152000" y="4466729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Прямоугольник 402"/>
            <p:cNvSpPr/>
            <p:nvPr/>
          </p:nvSpPr>
          <p:spPr>
            <a:xfrm>
              <a:off x="1440000" y="3449593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2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Map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404" name="Прямая со стрелкой 403"/>
            <p:cNvCxnSpPr/>
            <p:nvPr/>
          </p:nvCxnSpPr>
          <p:spPr>
            <a:xfrm>
              <a:off x="1839618" y="3817615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Прямая со стрелкой 404"/>
            <p:cNvCxnSpPr/>
            <p:nvPr/>
          </p:nvCxnSpPr>
          <p:spPr>
            <a:xfrm>
              <a:off x="1846380" y="4673593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Box 405"/>
            <p:cNvSpPr txBox="1"/>
            <p:nvPr/>
          </p:nvSpPr>
          <p:spPr>
            <a:xfrm>
              <a:off x="2366651" y="4149008"/>
              <a:ext cx="369332" cy="217367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ru-RU" sz="1200" b="1" dirty="0" smtClean="0"/>
                <a:t>...</a:t>
              </a:r>
              <a:endParaRPr lang="ru-RU" sz="1200" b="1" dirty="0"/>
            </a:p>
          </p:txBody>
        </p:sp>
        <p:grpSp>
          <p:nvGrpSpPr>
            <p:cNvPr id="407" name="Группа 406"/>
            <p:cNvGrpSpPr/>
            <p:nvPr/>
          </p:nvGrpSpPr>
          <p:grpSpPr>
            <a:xfrm>
              <a:off x="756000" y="5229352"/>
              <a:ext cx="324456" cy="648000"/>
              <a:chOff x="1043608" y="3636000"/>
              <a:chExt cx="324456" cy="648000"/>
            </a:xfrm>
          </p:grpSpPr>
          <p:grpSp>
            <p:nvGrpSpPr>
              <p:cNvPr id="584" name="Группа 583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98" name="Прямоугольник 597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9" name="Прямоугольник 598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0" name="Прямоугольник 599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5" name="Группа 584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95" name="Прямоугольник 59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6" name="Прямоугольник 59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7" name="Прямоугольник 59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6" name="Группа 585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92" name="Прямоугольник 59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3" name="Прямоугольник 59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" name="Прямоугольник 59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7" name="Группа 586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89" name="Прямоугольник 588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0" name="Прямоугольник 589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1" name="Прямоугольник 590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88" name="Прямоугольник 587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08" name="Прямая со стрелкой 407"/>
            <p:cNvCxnSpPr/>
            <p:nvPr/>
          </p:nvCxnSpPr>
          <p:spPr>
            <a:xfrm>
              <a:off x="1152000" y="5526408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" name="Группа 408"/>
            <p:cNvGrpSpPr/>
            <p:nvPr/>
          </p:nvGrpSpPr>
          <p:grpSpPr>
            <a:xfrm>
              <a:off x="756000" y="5949352"/>
              <a:ext cx="324456" cy="648000"/>
              <a:chOff x="1043608" y="3636000"/>
              <a:chExt cx="324456" cy="648000"/>
            </a:xfrm>
          </p:grpSpPr>
          <p:grpSp>
            <p:nvGrpSpPr>
              <p:cNvPr id="567" name="Группа 566"/>
              <p:cNvGrpSpPr/>
              <p:nvPr/>
            </p:nvGrpSpPr>
            <p:grpSpPr>
              <a:xfrm>
                <a:off x="1043608" y="363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81" name="Прямоугольник 580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2" name="Прямоугольник 581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Прямоугольник 582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8" name="Группа 567"/>
              <p:cNvGrpSpPr/>
              <p:nvPr/>
            </p:nvGrpSpPr>
            <p:grpSpPr>
              <a:xfrm>
                <a:off x="1043608" y="3744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78" name="Прямоугольник 577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9" name="Прямоугольник 578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0" name="Прямоугольник 579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9" name="Группа 568"/>
              <p:cNvGrpSpPr/>
              <p:nvPr/>
            </p:nvGrpSpPr>
            <p:grpSpPr>
              <a:xfrm>
                <a:off x="1043608" y="3852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75" name="Прямоугольник 57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6" name="Прямоугольник 57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7" name="Прямоугольник 57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0" name="Группа 569"/>
              <p:cNvGrpSpPr/>
              <p:nvPr/>
            </p:nvGrpSpPr>
            <p:grpSpPr>
              <a:xfrm>
                <a:off x="1044064" y="4176000"/>
                <a:ext cx="324000" cy="108000"/>
                <a:chOff x="1763689" y="1800000"/>
                <a:chExt cx="648072" cy="216022"/>
              </a:xfrm>
            </p:grpSpPr>
            <p:sp>
              <p:nvSpPr>
                <p:cNvPr id="572" name="Прямоугольник 571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" name="Прямоугольник 572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4" name="Прямоугольник 573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1" name="Прямоугольник 570"/>
              <p:cNvSpPr/>
              <p:nvPr/>
            </p:nvSpPr>
            <p:spPr>
              <a:xfrm>
                <a:off x="1044000" y="3960000"/>
                <a:ext cx="324000" cy="21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</a:rPr>
                  <a:t>...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10" name="Прямая со стрелкой 409"/>
            <p:cNvCxnSpPr/>
            <p:nvPr/>
          </p:nvCxnSpPr>
          <p:spPr>
            <a:xfrm>
              <a:off x="1152000" y="6246488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Прямоугольник 410"/>
            <p:cNvSpPr/>
            <p:nvPr/>
          </p:nvSpPr>
          <p:spPr>
            <a:xfrm>
              <a:off x="1440000" y="5229352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2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Map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366651" y="5805336"/>
              <a:ext cx="369332" cy="217367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vert" wrap="none" rtlCol="0">
              <a:spAutoFit/>
            </a:bodyPr>
            <a:lstStyle/>
            <a:p>
              <a:pPr algn="ctr"/>
              <a:r>
                <a:rPr lang="ru-RU" sz="1200" b="1" dirty="0" smtClean="0"/>
                <a:t>...</a:t>
              </a:r>
              <a:endParaRPr lang="ru-RU" sz="1200" b="1" dirty="0"/>
            </a:p>
          </p:txBody>
        </p:sp>
        <p:cxnSp>
          <p:nvCxnSpPr>
            <p:cNvPr id="413" name="Прямая со стрелкой 412"/>
            <p:cNvCxnSpPr/>
            <p:nvPr/>
          </p:nvCxnSpPr>
          <p:spPr>
            <a:xfrm flipV="1">
              <a:off x="1835696" y="3203816"/>
              <a:ext cx="226684" cy="40777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Прямая со стрелкой 413"/>
            <p:cNvCxnSpPr/>
            <p:nvPr/>
          </p:nvCxnSpPr>
          <p:spPr>
            <a:xfrm>
              <a:off x="1835696" y="5463468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Прямая со стрелкой 414"/>
            <p:cNvCxnSpPr/>
            <p:nvPr/>
          </p:nvCxnSpPr>
          <p:spPr>
            <a:xfrm>
              <a:off x="1842458" y="6328370"/>
              <a:ext cx="21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Прямоугольник 415"/>
            <p:cNvSpPr/>
            <p:nvPr/>
          </p:nvSpPr>
          <p:spPr>
            <a:xfrm>
              <a:off x="3519147" y="3501008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2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Reduce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17" name="Прямоугольник 416"/>
            <p:cNvSpPr/>
            <p:nvPr/>
          </p:nvSpPr>
          <p:spPr>
            <a:xfrm>
              <a:off x="3520800" y="5280767"/>
              <a:ext cx="287664" cy="136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72000" tIns="72000" rIns="72000" bIns="72000" rtlCol="0" anchor="ctr" anchorCtr="1">
              <a:normAutofit fontScale="25000" lnSpcReduction="20000"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Reduce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418" name="Прямая со стрелкой 417"/>
            <p:cNvCxnSpPr/>
            <p:nvPr/>
          </p:nvCxnSpPr>
          <p:spPr>
            <a:xfrm flipV="1">
              <a:off x="2762923" y="4673593"/>
              <a:ext cx="684000" cy="1779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Прямая со стрелкой 418"/>
            <p:cNvCxnSpPr/>
            <p:nvPr/>
          </p:nvCxnSpPr>
          <p:spPr>
            <a:xfrm>
              <a:off x="2762923" y="3881593"/>
              <a:ext cx="684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Прямая со стрелкой 419"/>
            <p:cNvCxnSpPr/>
            <p:nvPr/>
          </p:nvCxnSpPr>
          <p:spPr>
            <a:xfrm>
              <a:off x="2762923" y="5567460"/>
              <a:ext cx="684000" cy="3465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Прямая со стрелкой 420"/>
            <p:cNvCxnSpPr/>
            <p:nvPr/>
          </p:nvCxnSpPr>
          <p:spPr>
            <a:xfrm flipV="1">
              <a:off x="2762923" y="4277593"/>
              <a:ext cx="684000" cy="486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Прямая со стрелкой 421"/>
            <p:cNvCxnSpPr/>
            <p:nvPr/>
          </p:nvCxnSpPr>
          <p:spPr>
            <a:xfrm>
              <a:off x="2762923" y="3203816"/>
              <a:ext cx="684000" cy="23644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3" name="Группа 422"/>
            <p:cNvGrpSpPr/>
            <p:nvPr/>
          </p:nvGrpSpPr>
          <p:grpSpPr>
            <a:xfrm>
              <a:off x="4561008" y="3744000"/>
              <a:ext cx="397931" cy="864000"/>
              <a:chOff x="4825574" y="3717128"/>
              <a:chExt cx="397931" cy="864000"/>
            </a:xfrm>
          </p:grpSpPr>
          <p:grpSp>
            <p:nvGrpSpPr>
              <p:cNvPr id="550" name="Группа 549"/>
              <p:cNvGrpSpPr/>
              <p:nvPr/>
            </p:nvGrpSpPr>
            <p:grpSpPr>
              <a:xfrm>
                <a:off x="4825574" y="371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64" name="Прямоугольник 563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5" name="Прямоугольник 564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6" name="Прямоугольник 565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1" name="Группа 550"/>
              <p:cNvGrpSpPr/>
              <p:nvPr/>
            </p:nvGrpSpPr>
            <p:grpSpPr>
              <a:xfrm>
                <a:off x="4825574" y="389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61" name="Прямоугольник 560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2" name="Прямоугольник 561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3" name="Прямоугольник 562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2" name="Группа 551"/>
              <p:cNvGrpSpPr/>
              <p:nvPr/>
            </p:nvGrpSpPr>
            <p:grpSpPr>
              <a:xfrm>
                <a:off x="4825574" y="407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58" name="Прямоугольник 557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9" name="Прямоугольник 558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0" name="Прямоугольник 559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3" name="Группа 552"/>
              <p:cNvGrpSpPr/>
              <p:nvPr/>
            </p:nvGrpSpPr>
            <p:grpSpPr>
              <a:xfrm>
                <a:off x="4826030" y="4473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55" name="Прямоугольник 554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6" name="Прямоугольник 555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7" name="Прямоугольник 556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4" name="TextBox 553"/>
              <p:cNvSpPr txBox="1"/>
              <p:nvPr/>
            </p:nvSpPr>
            <p:spPr>
              <a:xfrm>
                <a:off x="4854173" y="4224341"/>
                <a:ext cx="369332" cy="21736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vert" wrap="non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...</a:t>
                </a:r>
                <a:endParaRPr lang="ru-RU" sz="1200" b="1" dirty="0"/>
              </a:p>
            </p:txBody>
          </p:sp>
        </p:grpSp>
        <p:grpSp>
          <p:nvGrpSpPr>
            <p:cNvPr id="424" name="Группа 423"/>
            <p:cNvGrpSpPr/>
            <p:nvPr/>
          </p:nvGrpSpPr>
          <p:grpSpPr>
            <a:xfrm>
              <a:off x="3914923" y="3780000"/>
              <a:ext cx="504000" cy="792000"/>
              <a:chOff x="3672000" y="3780000"/>
              <a:chExt cx="504000" cy="792000"/>
            </a:xfrm>
          </p:grpSpPr>
          <p:cxnSp>
            <p:nvCxnSpPr>
              <p:cNvPr id="546" name="Прямая со стрелкой 545"/>
              <p:cNvCxnSpPr/>
              <p:nvPr/>
            </p:nvCxnSpPr>
            <p:spPr>
              <a:xfrm>
                <a:off x="3672000" y="3780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Прямая со стрелкой 546"/>
              <p:cNvCxnSpPr/>
              <p:nvPr/>
            </p:nvCxnSpPr>
            <p:spPr>
              <a:xfrm>
                <a:off x="3672000" y="3996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Прямая со стрелкой 547"/>
              <p:cNvCxnSpPr/>
              <p:nvPr/>
            </p:nvCxnSpPr>
            <p:spPr>
              <a:xfrm>
                <a:off x="3672000" y="4176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Прямая со стрелкой 548"/>
              <p:cNvCxnSpPr/>
              <p:nvPr/>
            </p:nvCxnSpPr>
            <p:spPr>
              <a:xfrm>
                <a:off x="3672000" y="4572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5" name="Группа 424"/>
            <p:cNvGrpSpPr/>
            <p:nvPr/>
          </p:nvGrpSpPr>
          <p:grpSpPr>
            <a:xfrm>
              <a:off x="4561008" y="5517232"/>
              <a:ext cx="397931" cy="864000"/>
              <a:chOff x="4825574" y="3717128"/>
              <a:chExt cx="397931" cy="864000"/>
            </a:xfrm>
          </p:grpSpPr>
          <p:grpSp>
            <p:nvGrpSpPr>
              <p:cNvPr id="529" name="Группа 528"/>
              <p:cNvGrpSpPr/>
              <p:nvPr/>
            </p:nvGrpSpPr>
            <p:grpSpPr>
              <a:xfrm>
                <a:off x="4825574" y="371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43" name="Прямоугольник 542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4" name="Прямоугольник 543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5" name="Прямоугольник 544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0" name="Группа 529"/>
              <p:cNvGrpSpPr/>
              <p:nvPr/>
            </p:nvGrpSpPr>
            <p:grpSpPr>
              <a:xfrm>
                <a:off x="4825574" y="389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40" name="Прямоугольник 539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1" name="Прямоугольник 540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2" name="Прямоугольник 541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1" name="Группа 530"/>
              <p:cNvGrpSpPr/>
              <p:nvPr/>
            </p:nvGrpSpPr>
            <p:grpSpPr>
              <a:xfrm>
                <a:off x="4825574" y="4077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37" name="Прямоугольник 536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8" name="Прямоугольник 537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9" name="Прямоугольник 538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2" name="Группа 531"/>
              <p:cNvGrpSpPr/>
              <p:nvPr/>
            </p:nvGrpSpPr>
            <p:grpSpPr>
              <a:xfrm>
                <a:off x="4826030" y="4473128"/>
                <a:ext cx="324000" cy="108000"/>
                <a:chOff x="1763689" y="1800000"/>
                <a:chExt cx="648072" cy="216022"/>
              </a:xfrm>
            </p:grpSpPr>
            <p:sp>
              <p:nvSpPr>
                <p:cNvPr id="534" name="Прямоугольник 533"/>
                <p:cNvSpPr>
                  <a:spLocks noChangeAspect="1"/>
                </p:cNvSpPr>
                <p:nvPr/>
              </p:nvSpPr>
              <p:spPr>
                <a:xfrm>
                  <a:off x="1763689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5" name="Прямоугольник 534"/>
                <p:cNvSpPr>
                  <a:spLocks noChangeAspect="1"/>
                </p:cNvSpPr>
                <p:nvPr/>
              </p:nvSpPr>
              <p:spPr>
                <a:xfrm>
                  <a:off x="1979713" y="1800000"/>
                  <a:ext cx="216024" cy="216022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Прямоугольник 535"/>
                <p:cNvSpPr>
                  <a:spLocks noChangeAspect="1"/>
                </p:cNvSpPr>
                <p:nvPr/>
              </p:nvSpPr>
              <p:spPr>
                <a:xfrm>
                  <a:off x="2195737" y="1800000"/>
                  <a:ext cx="216024" cy="2160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3" name="TextBox 532"/>
              <p:cNvSpPr txBox="1"/>
              <p:nvPr/>
            </p:nvSpPr>
            <p:spPr>
              <a:xfrm>
                <a:off x="4854173" y="4224341"/>
                <a:ext cx="369332" cy="21736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vert" wrap="non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...</a:t>
                </a:r>
                <a:endParaRPr lang="ru-RU" sz="1200" b="1" dirty="0"/>
              </a:p>
            </p:txBody>
          </p:sp>
        </p:grpSp>
        <p:grpSp>
          <p:nvGrpSpPr>
            <p:cNvPr id="426" name="Группа 425"/>
            <p:cNvGrpSpPr/>
            <p:nvPr/>
          </p:nvGrpSpPr>
          <p:grpSpPr>
            <a:xfrm>
              <a:off x="3914923" y="5553232"/>
              <a:ext cx="504000" cy="792000"/>
              <a:chOff x="3672000" y="3780000"/>
              <a:chExt cx="504000" cy="792000"/>
            </a:xfrm>
          </p:grpSpPr>
          <p:cxnSp>
            <p:nvCxnSpPr>
              <p:cNvPr id="525" name="Прямая со стрелкой 524"/>
              <p:cNvCxnSpPr/>
              <p:nvPr/>
            </p:nvCxnSpPr>
            <p:spPr>
              <a:xfrm>
                <a:off x="3672000" y="3780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Прямая со стрелкой 525"/>
              <p:cNvCxnSpPr/>
              <p:nvPr/>
            </p:nvCxnSpPr>
            <p:spPr>
              <a:xfrm>
                <a:off x="3672000" y="3996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Прямая со стрелкой 526"/>
              <p:cNvCxnSpPr/>
              <p:nvPr/>
            </p:nvCxnSpPr>
            <p:spPr>
              <a:xfrm>
                <a:off x="3672000" y="4176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Прямая со стрелкой 527"/>
              <p:cNvCxnSpPr/>
              <p:nvPr/>
            </p:nvCxnSpPr>
            <p:spPr>
              <a:xfrm>
                <a:off x="3672000" y="4572000"/>
                <a:ext cx="504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7" name="TextBox 426"/>
            <p:cNvSpPr txBox="1"/>
            <p:nvPr/>
          </p:nvSpPr>
          <p:spPr>
            <a:xfrm>
              <a:off x="4476306" y="2774200"/>
              <a:ext cx="609462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output</a:t>
              </a:r>
            </a:p>
            <a:p>
              <a:pPr algn="ctr"/>
              <a:r>
                <a:rPr lang="en-US" sz="1200" dirty="0" smtClean="0"/>
                <a:t>HDFS</a:t>
              </a:r>
              <a:endParaRPr lang="ru-RU" sz="1200" dirty="0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999384" y="4752986"/>
              <a:ext cx="1552706" cy="706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HDFS</a:t>
              </a:r>
            </a:p>
            <a:p>
              <a:pPr algn="ctr"/>
              <a:r>
                <a:rPr lang="en-US" sz="1200" dirty="0" smtClean="0"/>
                <a:t>replication</a:t>
              </a:r>
              <a:endParaRPr lang="ru-RU" sz="1200" dirty="0"/>
            </a:p>
          </p:txBody>
        </p:sp>
        <p:cxnSp>
          <p:nvCxnSpPr>
            <p:cNvPr id="429" name="Прямая со стрелкой 428"/>
            <p:cNvCxnSpPr>
              <a:endCxn id="428" idx="1"/>
            </p:cNvCxnSpPr>
            <p:nvPr/>
          </p:nvCxnSpPr>
          <p:spPr>
            <a:xfrm>
              <a:off x="4923757" y="5102930"/>
              <a:ext cx="1075627" cy="33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" name="Группа 429"/>
            <p:cNvGrpSpPr/>
            <p:nvPr/>
          </p:nvGrpSpPr>
          <p:grpSpPr>
            <a:xfrm>
              <a:off x="2126244" y="2888928"/>
              <a:ext cx="564863" cy="540000"/>
              <a:chOff x="2819425" y="2888928"/>
              <a:chExt cx="564863" cy="540000"/>
            </a:xfrm>
          </p:grpSpPr>
          <p:grpSp>
            <p:nvGrpSpPr>
              <p:cNvPr id="507" name="Группа 506"/>
              <p:cNvGrpSpPr/>
              <p:nvPr/>
            </p:nvGrpSpPr>
            <p:grpSpPr>
              <a:xfrm>
                <a:off x="2819425" y="3104976"/>
                <a:ext cx="216000" cy="108000"/>
                <a:chOff x="2627784" y="4860000"/>
                <a:chExt cx="216000" cy="108000"/>
              </a:xfrm>
            </p:grpSpPr>
            <p:sp>
              <p:nvSpPr>
                <p:cNvPr id="523" name="Прямоугольник 522"/>
                <p:cNvSpPr>
                  <a:spLocks noChangeAspect="1"/>
                </p:cNvSpPr>
                <p:nvPr/>
              </p:nvSpPr>
              <p:spPr>
                <a:xfrm>
                  <a:off x="2627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4" name="Прямоугольник 523"/>
                <p:cNvSpPr>
                  <a:spLocks noChangeAspect="1"/>
                </p:cNvSpPr>
                <p:nvPr/>
              </p:nvSpPr>
              <p:spPr>
                <a:xfrm>
                  <a:off x="2735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8" name="Группа 507"/>
              <p:cNvGrpSpPr/>
              <p:nvPr/>
            </p:nvGrpSpPr>
            <p:grpSpPr>
              <a:xfrm>
                <a:off x="3059832" y="2888928"/>
                <a:ext cx="324456" cy="540000"/>
                <a:chOff x="3059832" y="2888928"/>
                <a:chExt cx="324456" cy="540000"/>
              </a:xfrm>
            </p:grpSpPr>
            <p:grpSp>
              <p:nvGrpSpPr>
                <p:cNvPr id="510" name="Группа 509"/>
                <p:cNvGrpSpPr/>
                <p:nvPr/>
              </p:nvGrpSpPr>
              <p:grpSpPr>
                <a:xfrm>
                  <a:off x="3059832" y="2888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520" name="Прямоугольник 519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1" name="Прямоугольник 520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2" name="Прямоугольник 521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11" name="Группа 510"/>
                <p:cNvGrpSpPr/>
                <p:nvPr/>
              </p:nvGrpSpPr>
              <p:grpSpPr>
                <a:xfrm>
                  <a:off x="3059832" y="2996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517" name="Прямоугольник 516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8" name="Прямоугольник 517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9" name="Прямоугольник 518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12" name="Группа 511"/>
                <p:cNvGrpSpPr/>
                <p:nvPr/>
              </p:nvGrpSpPr>
              <p:grpSpPr>
                <a:xfrm>
                  <a:off x="3060288" y="3320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514" name="Прямоугольник 513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5" name="Прямоугольник 514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6" name="Прямоугольник 515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13" name="Прямоугольник 512"/>
                <p:cNvSpPr/>
                <p:nvPr/>
              </p:nvSpPr>
              <p:spPr>
                <a:xfrm>
                  <a:off x="3060224" y="3104928"/>
                  <a:ext cx="324000" cy="216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/>
                      </a:solidFill>
                    </a:rPr>
                    <a:t>...</a:t>
                  </a:r>
                  <a:endParaRPr lang="ru-RU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09" name="Прямая соединительная линия 508"/>
              <p:cNvCxnSpPr/>
              <p:nvPr/>
            </p:nvCxnSpPr>
            <p:spPr>
              <a:xfrm>
                <a:off x="3050475" y="2888928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Группа 430"/>
            <p:cNvGrpSpPr/>
            <p:nvPr/>
          </p:nvGrpSpPr>
          <p:grpSpPr>
            <a:xfrm>
              <a:off x="2126244" y="3550789"/>
              <a:ext cx="564863" cy="540000"/>
              <a:chOff x="2819425" y="2888928"/>
              <a:chExt cx="564863" cy="540000"/>
            </a:xfrm>
          </p:grpSpPr>
          <p:grpSp>
            <p:nvGrpSpPr>
              <p:cNvPr id="489" name="Группа 488"/>
              <p:cNvGrpSpPr/>
              <p:nvPr/>
            </p:nvGrpSpPr>
            <p:grpSpPr>
              <a:xfrm>
                <a:off x="2819425" y="3104976"/>
                <a:ext cx="216000" cy="108000"/>
                <a:chOff x="2627784" y="4860000"/>
                <a:chExt cx="216000" cy="108000"/>
              </a:xfrm>
            </p:grpSpPr>
            <p:sp>
              <p:nvSpPr>
                <p:cNvPr id="505" name="Прямоугольник 504"/>
                <p:cNvSpPr>
                  <a:spLocks noChangeAspect="1"/>
                </p:cNvSpPr>
                <p:nvPr/>
              </p:nvSpPr>
              <p:spPr>
                <a:xfrm>
                  <a:off x="2627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6" name="Прямоугольник 505"/>
                <p:cNvSpPr>
                  <a:spLocks noChangeAspect="1"/>
                </p:cNvSpPr>
                <p:nvPr/>
              </p:nvSpPr>
              <p:spPr>
                <a:xfrm>
                  <a:off x="2735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0" name="Группа 489"/>
              <p:cNvGrpSpPr/>
              <p:nvPr/>
            </p:nvGrpSpPr>
            <p:grpSpPr>
              <a:xfrm>
                <a:off x="3059832" y="2888928"/>
                <a:ext cx="324456" cy="540000"/>
                <a:chOff x="3059832" y="2888928"/>
                <a:chExt cx="324456" cy="540000"/>
              </a:xfrm>
            </p:grpSpPr>
            <p:grpSp>
              <p:nvGrpSpPr>
                <p:cNvPr id="492" name="Группа 491"/>
                <p:cNvGrpSpPr/>
                <p:nvPr/>
              </p:nvGrpSpPr>
              <p:grpSpPr>
                <a:xfrm>
                  <a:off x="3059832" y="2888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502" name="Прямоугольник 501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3" name="Прямоугольник 502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4" name="Прямоугольник 503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3" name="Группа 492"/>
                <p:cNvGrpSpPr/>
                <p:nvPr/>
              </p:nvGrpSpPr>
              <p:grpSpPr>
                <a:xfrm>
                  <a:off x="3059832" y="2996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99" name="Прямоугольник 498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0" name="Прямоугольник 499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1" name="Прямоугольник 500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4" name="Группа 493"/>
                <p:cNvGrpSpPr/>
                <p:nvPr/>
              </p:nvGrpSpPr>
              <p:grpSpPr>
                <a:xfrm>
                  <a:off x="3060288" y="3320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96" name="Прямоугольник 495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7" name="Прямоугольник 496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8" name="Прямоугольник 497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5" name="Прямоугольник 494"/>
                <p:cNvSpPr/>
                <p:nvPr/>
              </p:nvSpPr>
              <p:spPr>
                <a:xfrm>
                  <a:off x="3060224" y="3104928"/>
                  <a:ext cx="324000" cy="216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/>
                      </a:solidFill>
                    </a:rPr>
                    <a:t>...</a:t>
                  </a:r>
                  <a:endParaRPr lang="ru-RU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91" name="Прямая соединительная линия 490"/>
              <p:cNvCxnSpPr/>
              <p:nvPr/>
            </p:nvCxnSpPr>
            <p:spPr>
              <a:xfrm>
                <a:off x="3050475" y="2888928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Группа 431"/>
            <p:cNvGrpSpPr/>
            <p:nvPr/>
          </p:nvGrpSpPr>
          <p:grpSpPr>
            <a:xfrm>
              <a:off x="2123728" y="4408537"/>
              <a:ext cx="564863" cy="540000"/>
              <a:chOff x="2819425" y="2888928"/>
              <a:chExt cx="564863" cy="540000"/>
            </a:xfrm>
          </p:grpSpPr>
          <p:grpSp>
            <p:nvGrpSpPr>
              <p:cNvPr id="471" name="Группа 470"/>
              <p:cNvGrpSpPr/>
              <p:nvPr/>
            </p:nvGrpSpPr>
            <p:grpSpPr>
              <a:xfrm>
                <a:off x="2819425" y="3104976"/>
                <a:ext cx="216000" cy="108000"/>
                <a:chOff x="2627784" y="4860000"/>
                <a:chExt cx="216000" cy="108000"/>
              </a:xfrm>
            </p:grpSpPr>
            <p:sp>
              <p:nvSpPr>
                <p:cNvPr id="487" name="Прямоугольник 486"/>
                <p:cNvSpPr>
                  <a:spLocks noChangeAspect="1"/>
                </p:cNvSpPr>
                <p:nvPr/>
              </p:nvSpPr>
              <p:spPr>
                <a:xfrm>
                  <a:off x="2627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8" name="Прямоугольник 487"/>
                <p:cNvSpPr>
                  <a:spLocks noChangeAspect="1"/>
                </p:cNvSpPr>
                <p:nvPr/>
              </p:nvSpPr>
              <p:spPr>
                <a:xfrm>
                  <a:off x="2735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72" name="Группа 471"/>
              <p:cNvGrpSpPr/>
              <p:nvPr/>
            </p:nvGrpSpPr>
            <p:grpSpPr>
              <a:xfrm>
                <a:off x="3059832" y="2888928"/>
                <a:ext cx="324456" cy="540000"/>
                <a:chOff x="3059832" y="2888928"/>
                <a:chExt cx="324456" cy="540000"/>
              </a:xfrm>
            </p:grpSpPr>
            <p:grpSp>
              <p:nvGrpSpPr>
                <p:cNvPr id="474" name="Группа 473"/>
                <p:cNvGrpSpPr/>
                <p:nvPr/>
              </p:nvGrpSpPr>
              <p:grpSpPr>
                <a:xfrm>
                  <a:off x="3059832" y="2888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84" name="Прямоугольник 483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5" name="Прямоугольник 484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6" name="Прямоугольник 485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5" name="Группа 474"/>
                <p:cNvGrpSpPr/>
                <p:nvPr/>
              </p:nvGrpSpPr>
              <p:grpSpPr>
                <a:xfrm>
                  <a:off x="3059832" y="2996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81" name="Прямоугольник 480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2" name="Прямоугольник 481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3" name="Прямоугольник 482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6" name="Группа 475"/>
                <p:cNvGrpSpPr/>
                <p:nvPr/>
              </p:nvGrpSpPr>
              <p:grpSpPr>
                <a:xfrm>
                  <a:off x="3060288" y="3320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78" name="Прямоугольник 477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9" name="Прямоугольник 478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0" name="Прямоугольник 479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77" name="Прямоугольник 476"/>
                <p:cNvSpPr/>
                <p:nvPr/>
              </p:nvSpPr>
              <p:spPr>
                <a:xfrm>
                  <a:off x="3060224" y="3104928"/>
                  <a:ext cx="324000" cy="216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/>
                      </a:solidFill>
                    </a:rPr>
                    <a:t>...</a:t>
                  </a:r>
                  <a:endParaRPr lang="ru-RU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73" name="Прямая соединительная линия 472"/>
              <p:cNvCxnSpPr/>
              <p:nvPr/>
            </p:nvCxnSpPr>
            <p:spPr>
              <a:xfrm>
                <a:off x="3050475" y="2888928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3" name="Группа 432"/>
            <p:cNvGrpSpPr/>
            <p:nvPr/>
          </p:nvGrpSpPr>
          <p:grpSpPr>
            <a:xfrm>
              <a:off x="2126244" y="5193256"/>
              <a:ext cx="564863" cy="540000"/>
              <a:chOff x="2819425" y="2888928"/>
              <a:chExt cx="564863" cy="540000"/>
            </a:xfrm>
          </p:grpSpPr>
          <p:grpSp>
            <p:nvGrpSpPr>
              <p:cNvPr id="453" name="Группа 452"/>
              <p:cNvGrpSpPr/>
              <p:nvPr/>
            </p:nvGrpSpPr>
            <p:grpSpPr>
              <a:xfrm>
                <a:off x="2819425" y="3104976"/>
                <a:ext cx="216000" cy="108000"/>
                <a:chOff x="2627784" y="4860000"/>
                <a:chExt cx="216000" cy="108000"/>
              </a:xfrm>
            </p:grpSpPr>
            <p:sp>
              <p:nvSpPr>
                <p:cNvPr id="469" name="Прямоугольник 468"/>
                <p:cNvSpPr>
                  <a:spLocks noChangeAspect="1"/>
                </p:cNvSpPr>
                <p:nvPr/>
              </p:nvSpPr>
              <p:spPr>
                <a:xfrm>
                  <a:off x="2627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0" name="Прямоугольник 469"/>
                <p:cNvSpPr>
                  <a:spLocks noChangeAspect="1"/>
                </p:cNvSpPr>
                <p:nvPr/>
              </p:nvSpPr>
              <p:spPr>
                <a:xfrm>
                  <a:off x="2735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54" name="Группа 453"/>
              <p:cNvGrpSpPr/>
              <p:nvPr/>
            </p:nvGrpSpPr>
            <p:grpSpPr>
              <a:xfrm>
                <a:off x="3059832" y="2888928"/>
                <a:ext cx="324456" cy="540000"/>
                <a:chOff x="3059832" y="2888928"/>
                <a:chExt cx="324456" cy="540000"/>
              </a:xfrm>
            </p:grpSpPr>
            <p:grpSp>
              <p:nvGrpSpPr>
                <p:cNvPr id="456" name="Группа 455"/>
                <p:cNvGrpSpPr/>
                <p:nvPr/>
              </p:nvGrpSpPr>
              <p:grpSpPr>
                <a:xfrm>
                  <a:off x="3059832" y="2888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66" name="Прямоугольник 465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7" name="Прямоугольник 466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8" name="Прямоугольник 467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7" name="Группа 456"/>
                <p:cNvGrpSpPr/>
                <p:nvPr/>
              </p:nvGrpSpPr>
              <p:grpSpPr>
                <a:xfrm>
                  <a:off x="3059832" y="2996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63" name="Прямоугольник 462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4" name="Прямоугольник 463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5" name="Прямоугольник 464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8" name="Группа 457"/>
                <p:cNvGrpSpPr/>
                <p:nvPr/>
              </p:nvGrpSpPr>
              <p:grpSpPr>
                <a:xfrm>
                  <a:off x="3060288" y="3320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60" name="Прямоугольник 459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1" name="Прямоугольник 460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62" name="Прямоугольник 461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59" name="Прямоугольник 458"/>
                <p:cNvSpPr/>
                <p:nvPr/>
              </p:nvSpPr>
              <p:spPr>
                <a:xfrm>
                  <a:off x="3060224" y="3104928"/>
                  <a:ext cx="324000" cy="216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/>
                      </a:solidFill>
                    </a:rPr>
                    <a:t>...</a:t>
                  </a:r>
                  <a:endParaRPr lang="ru-RU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55" name="Прямая соединительная линия 454"/>
              <p:cNvCxnSpPr/>
              <p:nvPr/>
            </p:nvCxnSpPr>
            <p:spPr>
              <a:xfrm>
                <a:off x="3050475" y="2888928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4" name="Группа 433"/>
            <p:cNvGrpSpPr/>
            <p:nvPr/>
          </p:nvGrpSpPr>
          <p:grpSpPr>
            <a:xfrm>
              <a:off x="2123728" y="6057352"/>
              <a:ext cx="564863" cy="540000"/>
              <a:chOff x="2819425" y="2888928"/>
              <a:chExt cx="564863" cy="540000"/>
            </a:xfrm>
          </p:grpSpPr>
          <p:grpSp>
            <p:nvGrpSpPr>
              <p:cNvPr id="435" name="Группа 434"/>
              <p:cNvGrpSpPr/>
              <p:nvPr/>
            </p:nvGrpSpPr>
            <p:grpSpPr>
              <a:xfrm>
                <a:off x="2819425" y="3104976"/>
                <a:ext cx="216000" cy="108000"/>
                <a:chOff x="2627784" y="4860000"/>
                <a:chExt cx="216000" cy="108000"/>
              </a:xfrm>
            </p:grpSpPr>
            <p:sp>
              <p:nvSpPr>
                <p:cNvPr id="451" name="Прямоугольник 450"/>
                <p:cNvSpPr>
                  <a:spLocks noChangeAspect="1"/>
                </p:cNvSpPr>
                <p:nvPr/>
              </p:nvSpPr>
              <p:spPr>
                <a:xfrm>
                  <a:off x="2627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2" name="Прямоугольник 451"/>
                <p:cNvSpPr>
                  <a:spLocks noChangeAspect="1"/>
                </p:cNvSpPr>
                <p:nvPr/>
              </p:nvSpPr>
              <p:spPr>
                <a:xfrm>
                  <a:off x="2735784" y="4860000"/>
                  <a:ext cx="108000" cy="108000"/>
                </a:xfrm>
                <a:prstGeom prst="rect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rmAutofit fontScale="40000" lnSpcReduction="20000"/>
                </a:bodyPr>
                <a:lstStyle/>
                <a:p>
                  <a:pPr algn="ctr"/>
                  <a:endParaRPr lang="ru-RU" sz="1400" baseline="-25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6" name="Группа 435"/>
              <p:cNvGrpSpPr/>
              <p:nvPr/>
            </p:nvGrpSpPr>
            <p:grpSpPr>
              <a:xfrm>
                <a:off x="3059832" y="2888928"/>
                <a:ext cx="324456" cy="540000"/>
                <a:chOff x="3059832" y="2888928"/>
                <a:chExt cx="324456" cy="540000"/>
              </a:xfrm>
            </p:grpSpPr>
            <p:grpSp>
              <p:nvGrpSpPr>
                <p:cNvPr id="438" name="Группа 437"/>
                <p:cNvGrpSpPr/>
                <p:nvPr/>
              </p:nvGrpSpPr>
              <p:grpSpPr>
                <a:xfrm>
                  <a:off x="3059832" y="2888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48" name="Прямоугольник 447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9" name="Прямоугольник 448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0" name="Прямоугольник 449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39" name="Группа 438"/>
                <p:cNvGrpSpPr/>
                <p:nvPr/>
              </p:nvGrpSpPr>
              <p:grpSpPr>
                <a:xfrm>
                  <a:off x="3059832" y="2996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45" name="Прямоугольник 444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6" name="Прямоугольник 445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7" name="Прямоугольник 446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40" name="Группа 439"/>
                <p:cNvGrpSpPr/>
                <p:nvPr/>
              </p:nvGrpSpPr>
              <p:grpSpPr>
                <a:xfrm>
                  <a:off x="3060288" y="3320928"/>
                  <a:ext cx="324000" cy="108000"/>
                  <a:chOff x="1763689" y="1800000"/>
                  <a:chExt cx="648072" cy="216022"/>
                </a:xfrm>
              </p:grpSpPr>
              <p:sp>
                <p:nvSpPr>
                  <p:cNvPr id="442" name="Прямоугольник 441"/>
                  <p:cNvSpPr>
                    <a:spLocks noChangeAspect="1"/>
                  </p:cNvSpPr>
                  <p:nvPr/>
                </p:nvSpPr>
                <p:spPr>
                  <a:xfrm>
                    <a:off x="1763689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3" name="Прямоугольник 442"/>
                  <p:cNvSpPr>
                    <a:spLocks noChangeAspect="1"/>
                  </p:cNvSpPr>
                  <p:nvPr/>
                </p:nvSpPr>
                <p:spPr>
                  <a:xfrm>
                    <a:off x="1979713" y="1800000"/>
                    <a:ext cx="216024" cy="21602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44" name="Прямоугольник 443"/>
                  <p:cNvSpPr>
                    <a:spLocks noChangeAspect="1"/>
                  </p:cNvSpPr>
                  <p:nvPr/>
                </p:nvSpPr>
                <p:spPr>
                  <a:xfrm>
                    <a:off x="2195737" y="1800000"/>
                    <a:ext cx="216024" cy="21602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rtlCol="0" anchor="ctr">
                    <a:normAutofit fontScale="40000" lnSpcReduction="20000"/>
                  </a:bodyPr>
                  <a:lstStyle/>
                  <a:p>
                    <a:pPr algn="ctr"/>
                    <a:endParaRPr lang="ru-RU" sz="14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41" name="Прямоугольник 440"/>
                <p:cNvSpPr/>
                <p:nvPr/>
              </p:nvSpPr>
              <p:spPr>
                <a:xfrm>
                  <a:off x="3060224" y="3104928"/>
                  <a:ext cx="324000" cy="2160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lIns="0" rtlCol="0" anchor="ctr"/>
                <a:lstStyle/>
                <a:p>
                  <a:pPr algn="ctr"/>
                  <a:r>
                    <a:rPr lang="ru-RU" sz="1200" b="1" dirty="0" smtClean="0">
                      <a:solidFill>
                        <a:schemeClr val="tx1"/>
                      </a:solidFill>
                    </a:rPr>
                    <a:t>...</a:t>
                  </a:r>
                  <a:endParaRPr lang="ru-RU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37" name="Прямая соединительная линия 436"/>
              <p:cNvCxnSpPr/>
              <p:nvPr/>
            </p:nvCxnSpPr>
            <p:spPr>
              <a:xfrm>
                <a:off x="3050475" y="2888928"/>
                <a:ext cx="0" cy="54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7" name="TextBox 636"/>
          <p:cNvSpPr txBox="1"/>
          <p:nvPr/>
        </p:nvSpPr>
        <p:spPr>
          <a:xfrm>
            <a:off x="4770397" y="3716684"/>
            <a:ext cx="424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Neighborhood Operations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382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lektra Text Pro" panose="02000503030000020004" pitchFamily="50" charset="-52"/>
              </a:rPr>
              <a:t>STUDY RESULTS: </a:t>
            </a:r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STATISTICAL OPERATIONS </a:t>
            </a:r>
            <a:r>
              <a:rPr lang="en-US" dirty="0">
                <a:solidFill>
                  <a:schemeClr val="bg1"/>
                </a:solidFill>
                <a:latin typeface="Elektra Text Pro" panose="02000503030000020004" pitchFamily="50" charset="-52"/>
              </a:rPr>
              <a:t>BY PIXELS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836" y="1412776"/>
            <a:ext cx="4248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Hardware</a:t>
            </a:r>
            <a:r>
              <a:rPr lang="ru-RU" sz="2400" dirty="0" smtClean="0"/>
              <a:t>:</a:t>
            </a:r>
          </a:p>
          <a:p>
            <a:r>
              <a:rPr lang="en-US" sz="2000" b="1" dirty="0" smtClean="0"/>
              <a:t>Commodity</a:t>
            </a:r>
            <a:r>
              <a:rPr lang="en-US" sz="2000" dirty="0" smtClean="0"/>
              <a:t> </a:t>
            </a:r>
            <a:r>
              <a:rPr lang="en-US" sz="2000" b="1" dirty="0" smtClean="0"/>
              <a:t>Cluster</a:t>
            </a:r>
            <a:r>
              <a:rPr lang="ru-RU" sz="2000" dirty="0" smtClean="0"/>
              <a:t>: </a:t>
            </a:r>
            <a:r>
              <a:rPr lang="ru-RU" dirty="0" smtClean="0"/>
              <a:t>5 </a:t>
            </a:r>
            <a:r>
              <a:rPr lang="en-US" dirty="0" smtClean="0"/>
              <a:t>nodes</a:t>
            </a:r>
            <a:r>
              <a:rPr lang="ru-RU" dirty="0" smtClean="0"/>
              <a:t>,</a:t>
            </a:r>
          </a:p>
          <a:p>
            <a:r>
              <a:rPr lang="ru-RU" dirty="0" smtClean="0"/>
              <a:t>CPU 3,20 </a:t>
            </a:r>
            <a:r>
              <a:rPr lang="en-US" dirty="0" err="1" smtClean="0"/>
              <a:t>GGz</a:t>
            </a:r>
            <a:r>
              <a:rPr lang="ru-RU" dirty="0" smtClean="0"/>
              <a:t> (4 </a:t>
            </a:r>
            <a:r>
              <a:rPr lang="en-US" dirty="0" smtClean="0"/>
              <a:t>cores</a:t>
            </a:r>
            <a:r>
              <a:rPr lang="ru-RU" dirty="0" smtClean="0"/>
              <a:t>), 16 </a:t>
            </a:r>
            <a:r>
              <a:rPr lang="en-US" dirty="0" smtClean="0"/>
              <a:t>GB</a:t>
            </a:r>
            <a:r>
              <a:rPr lang="ru-RU" dirty="0" smtClean="0"/>
              <a:t> RAM,</a:t>
            </a:r>
          </a:p>
          <a:p>
            <a:r>
              <a:rPr lang="en-US" dirty="0" smtClean="0"/>
              <a:t>net</a:t>
            </a:r>
            <a:r>
              <a:rPr lang="ru-RU" dirty="0" smtClean="0"/>
              <a:t> 100 </a:t>
            </a:r>
            <a:r>
              <a:rPr lang="en-US" dirty="0" smtClean="0"/>
              <a:t>Mb</a:t>
            </a:r>
            <a:r>
              <a:rPr lang="ru-RU" dirty="0" smtClean="0"/>
              <a:t>/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r>
              <a:rPr lang="en-US" dirty="0" smtClean="0"/>
              <a:t>vs.</a:t>
            </a:r>
            <a:r>
              <a:rPr lang="ru-RU" dirty="0" smtClean="0"/>
              <a:t> 1 </a:t>
            </a:r>
            <a:r>
              <a:rPr lang="en-US" dirty="0" smtClean="0"/>
              <a:t>Gb</a:t>
            </a:r>
            <a:r>
              <a:rPr lang="ru-RU" dirty="0" smtClean="0"/>
              <a:t>/</a:t>
            </a:r>
            <a:r>
              <a:rPr lang="en-US" dirty="0" smtClean="0"/>
              <a:t>s</a:t>
            </a:r>
            <a:endParaRPr lang="ru-RU" dirty="0" smtClean="0"/>
          </a:p>
          <a:p>
            <a:r>
              <a:rPr lang="en-US" sz="2000" b="1" dirty="0" smtClean="0"/>
              <a:t>Hi-End Cluster</a:t>
            </a:r>
            <a:r>
              <a:rPr lang="ru-RU" sz="2000" dirty="0" smtClean="0"/>
              <a:t>: </a:t>
            </a:r>
            <a:r>
              <a:rPr lang="ru-RU" dirty="0" smtClean="0"/>
              <a:t>5 </a:t>
            </a:r>
            <a:r>
              <a:rPr lang="en-US" dirty="0" smtClean="0"/>
              <a:t>nodes</a:t>
            </a:r>
            <a:r>
              <a:rPr lang="ru-RU" dirty="0" smtClean="0"/>
              <a:t>,</a:t>
            </a:r>
          </a:p>
          <a:p>
            <a:r>
              <a:rPr lang="ru-RU" dirty="0" smtClean="0"/>
              <a:t>2 x CPU 2,5 </a:t>
            </a:r>
            <a:r>
              <a:rPr lang="en-US" dirty="0" err="1" smtClean="0"/>
              <a:t>GGz</a:t>
            </a:r>
            <a:r>
              <a:rPr lang="ru-RU" dirty="0" smtClean="0"/>
              <a:t> (8 </a:t>
            </a:r>
            <a:r>
              <a:rPr lang="en-US" dirty="0" smtClean="0"/>
              <a:t>cores</a:t>
            </a:r>
            <a:r>
              <a:rPr lang="ru-RU" dirty="0" smtClean="0"/>
              <a:t>, </a:t>
            </a:r>
            <a:r>
              <a:rPr lang="ru-RU" dirty="0" err="1" smtClean="0"/>
              <a:t>HyperThreading</a:t>
            </a:r>
            <a:r>
              <a:rPr lang="ru-RU" dirty="0" smtClean="0"/>
              <a:t>), 96 </a:t>
            </a:r>
            <a:r>
              <a:rPr lang="en-US" dirty="0" smtClean="0"/>
              <a:t>GB</a:t>
            </a:r>
            <a:r>
              <a:rPr lang="ru-RU" dirty="0" smtClean="0"/>
              <a:t> RAM, </a:t>
            </a:r>
            <a:r>
              <a:rPr lang="en-US" dirty="0"/>
              <a:t>n</a:t>
            </a:r>
            <a:r>
              <a:rPr lang="en-US" dirty="0" smtClean="0"/>
              <a:t>et</a:t>
            </a:r>
            <a:r>
              <a:rPr lang="ru-RU" dirty="0" smtClean="0"/>
              <a:t> 2х10 </a:t>
            </a:r>
            <a:r>
              <a:rPr lang="en-US" dirty="0" smtClean="0"/>
              <a:t>Gb</a:t>
            </a:r>
            <a:r>
              <a:rPr lang="ru-RU" dirty="0" smtClean="0"/>
              <a:t>/</a:t>
            </a:r>
            <a:r>
              <a:rPr lang="en-US" dirty="0" smtClean="0"/>
              <a:t>s</a:t>
            </a:r>
            <a:r>
              <a:rPr lang="ru-RU" dirty="0" smtClean="0"/>
              <a:t>, </a:t>
            </a:r>
            <a:r>
              <a:rPr lang="ru-RU" dirty="0"/>
              <a:t>8 </a:t>
            </a:r>
            <a:r>
              <a:rPr lang="en-US" dirty="0" smtClean="0"/>
              <a:t>TB</a:t>
            </a:r>
            <a:r>
              <a:rPr lang="ru-RU" dirty="0" smtClean="0"/>
              <a:t> </a:t>
            </a:r>
            <a:r>
              <a:rPr lang="ru-RU" dirty="0" err="1" smtClean="0"/>
              <a:t>storage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9237"/>
              </p:ext>
            </p:extLst>
          </p:nvPr>
        </p:nvGraphicFramePr>
        <p:xfrm>
          <a:off x="4463943" y="1084999"/>
          <a:ext cx="4320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226253"/>
              </p:ext>
            </p:extLst>
          </p:nvPr>
        </p:nvGraphicFramePr>
        <p:xfrm>
          <a:off x="180000" y="3789000"/>
          <a:ext cx="4320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20592"/>
              </p:ext>
            </p:extLst>
          </p:nvPr>
        </p:nvGraphicFramePr>
        <p:xfrm>
          <a:off x="4572000" y="3789000"/>
          <a:ext cx="4320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07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STUDY RESULTS: </a:t>
            </a:r>
            <a:r>
              <a:rPr lang="en-US" dirty="0">
                <a:solidFill>
                  <a:schemeClr val="bg1"/>
                </a:solidFill>
                <a:latin typeface="Elektra Text Pro" panose="02000503030000020004" pitchFamily="50" charset="-52"/>
              </a:rPr>
              <a:t>STATISTICAL </a:t>
            </a:r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OPERATIONS BY PIXEL BLOCKS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7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145300"/>
              </p:ext>
            </p:extLst>
          </p:nvPr>
        </p:nvGraphicFramePr>
        <p:xfrm>
          <a:off x="180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448620"/>
              </p:ext>
            </p:extLst>
          </p:nvPr>
        </p:nvGraphicFramePr>
        <p:xfrm>
          <a:off x="180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696929"/>
              </p:ext>
            </p:extLst>
          </p:nvPr>
        </p:nvGraphicFramePr>
        <p:xfrm>
          <a:off x="4572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60577"/>
              </p:ext>
            </p:extLst>
          </p:nvPr>
        </p:nvGraphicFramePr>
        <p:xfrm>
          <a:off x="4572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907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STUDY RESULTS: </a:t>
            </a:r>
            <a:r>
              <a:rPr lang="en-US" dirty="0">
                <a:solidFill>
                  <a:schemeClr val="bg1"/>
                </a:solidFill>
                <a:latin typeface="Elektra Text Pro" panose="02000503030000020004" pitchFamily="50" charset="-52"/>
              </a:rPr>
              <a:t>PIXELWISE </a:t>
            </a:r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OPERATIONS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8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996526"/>
              </p:ext>
            </p:extLst>
          </p:nvPr>
        </p:nvGraphicFramePr>
        <p:xfrm>
          <a:off x="180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71812"/>
              </p:ext>
            </p:extLst>
          </p:nvPr>
        </p:nvGraphicFramePr>
        <p:xfrm>
          <a:off x="180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59814"/>
              </p:ext>
            </p:extLst>
          </p:nvPr>
        </p:nvGraphicFramePr>
        <p:xfrm>
          <a:off x="4572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6259799"/>
              </p:ext>
            </p:extLst>
          </p:nvPr>
        </p:nvGraphicFramePr>
        <p:xfrm>
          <a:off x="4572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907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STUDY RESULTS: LOCAL NEIGHBORHOOD OPERATIONS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lektra Medium Pro" panose="02000803000000020004" pitchFamily="50" charset="-52"/>
              </a:rPr>
              <a:t>9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073489"/>
              </p:ext>
            </p:extLst>
          </p:nvPr>
        </p:nvGraphicFramePr>
        <p:xfrm>
          <a:off x="180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052753"/>
              </p:ext>
            </p:extLst>
          </p:nvPr>
        </p:nvGraphicFramePr>
        <p:xfrm>
          <a:off x="4572000" y="3672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60113"/>
              </p:ext>
            </p:extLst>
          </p:nvPr>
        </p:nvGraphicFramePr>
        <p:xfrm>
          <a:off x="180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47813030"/>
              </p:ext>
            </p:extLst>
          </p:nvPr>
        </p:nvGraphicFramePr>
        <p:xfrm>
          <a:off x="4572000" y="900000"/>
          <a:ext cx="4392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796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966</Words>
  <Application>Microsoft Macintosh PowerPoint</Application>
  <PresentationFormat>Экран (4:3)</PresentationFormat>
  <Paragraphs>268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Сергей Попов</cp:lastModifiedBy>
  <cp:revision>61</cp:revision>
  <dcterms:created xsi:type="dcterms:W3CDTF">2016-03-09T10:31:39Z</dcterms:created>
  <dcterms:modified xsi:type="dcterms:W3CDTF">2016-07-07T12:42:29Z</dcterms:modified>
</cp:coreProperties>
</file>