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90"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6/22/2016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6/22/2016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6/22/2016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Issues Formalization</a:t>
            </a:r>
            <a:endParaRPr lang="bg-BG" dirty="0"/>
          </a:p>
        </p:txBody>
      </p:sp>
      <p:sp>
        <p:nvSpPr>
          <p:cNvPr id="3" name="Subtitle 2"/>
          <p:cNvSpPr>
            <a:spLocks noGrp="1"/>
          </p:cNvSpPr>
          <p:nvPr>
            <p:ph type="subTitle" idx="1"/>
          </p:nvPr>
        </p:nvSpPr>
        <p:spPr/>
        <p:txBody>
          <a:bodyPr>
            <a:normAutofit fontScale="92500" lnSpcReduction="10000"/>
          </a:bodyPr>
          <a:lstStyle/>
          <a:p>
            <a:r>
              <a:rPr lang="en-US" dirty="0" smtClean="0"/>
              <a:t>prof. Vladimir Dimitrov</a:t>
            </a:r>
          </a:p>
          <a:p>
            <a:r>
              <a:rPr lang="en-US" dirty="0" smtClean="0"/>
              <a:t>Faculty of Mathematics and Informatics</a:t>
            </a:r>
          </a:p>
          <a:p>
            <a:r>
              <a:rPr lang="en-US" dirty="0" smtClean="0"/>
              <a:t>University of Sofia, Bulgaria</a:t>
            </a:r>
            <a:endParaRPr lang="bg-BG" dirty="0"/>
          </a:p>
        </p:txBody>
      </p:sp>
    </p:spTree>
    <p:extLst>
      <p:ext uri="{BB962C8B-B14F-4D97-AF65-F5344CB8AC3E}">
        <p14:creationId xmlns:p14="http://schemas.microsoft.com/office/powerpoint/2010/main" val="307245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016456" cy="6858000"/>
          </a:xfrm>
          <a:prstGeom prst="rect">
            <a:avLst/>
          </a:prstGeom>
        </p:spPr>
      </p:pic>
      <p:sp>
        <p:nvSpPr>
          <p:cNvPr id="2" name="Title 1"/>
          <p:cNvSpPr>
            <a:spLocks noGrp="1"/>
          </p:cNvSpPr>
          <p:nvPr>
            <p:ph type="title"/>
          </p:nvPr>
        </p:nvSpPr>
        <p:spPr>
          <a:xfrm>
            <a:off x="9063318" y="0"/>
            <a:ext cx="3128682" cy="2353236"/>
          </a:xfrm>
        </p:spPr>
        <p:txBody>
          <a:bodyPr>
            <a:normAutofit fontScale="90000"/>
          </a:bodyPr>
          <a:lstStyle/>
          <a:p>
            <a:r>
              <a:rPr lang="en-US" dirty="0"/>
              <a:t>CWE-119 Development View with Inheritance</a:t>
            </a:r>
            <a:endParaRPr lang="bg-BG" dirty="0"/>
          </a:p>
        </p:txBody>
      </p:sp>
    </p:spTree>
    <p:extLst>
      <p:ext uri="{BB962C8B-B14F-4D97-AF65-F5344CB8AC3E}">
        <p14:creationId xmlns:p14="http://schemas.microsoft.com/office/powerpoint/2010/main" val="317421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8153" y="0"/>
            <a:ext cx="3213847" cy="2232212"/>
          </a:xfrm>
        </p:spPr>
        <p:txBody>
          <a:bodyPr>
            <a:normAutofit fontScale="90000"/>
          </a:bodyPr>
          <a:lstStyle/>
          <a:p>
            <a:r>
              <a:rPr lang="en-US" dirty="0"/>
              <a:t>CWE-119 Development View with Precedence</a:t>
            </a:r>
            <a:endParaRPr lang="bg-BG" dirty="0"/>
          </a:p>
        </p:txBody>
      </p:sp>
      <p:pic>
        <p:nvPicPr>
          <p:cNvPr id="4" name="Picture 3"/>
          <p:cNvPicPr>
            <a:picLocks noChangeAspect="1"/>
          </p:cNvPicPr>
          <p:nvPr/>
        </p:nvPicPr>
        <p:blipFill>
          <a:blip r:embed="rId2"/>
          <a:stretch>
            <a:fillRect/>
          </a:stretch>
        </p:blipFill>
        <p:spPr>
          <a:xfrm>
            <a:off x="0" y="0"/>
            <a:ext cx="8412340" cy="6858000"/>
          </a:xfrm>
          <a:prstGeom prst="rect">
            <a:avLst/>
          </a:prstGeom>
        </p:spPr>
      </p:pic>
    </p:spTree>
    <p:extLst>
      <p:ext uri="{BB962C8B-B14F-4D97-AF65-F5344CB8AC3E}">
        <p14:creationId xmlns:p14="http://schemas.microsoft.com/office/powerpoint/2010/main" val="296054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CWE-119 </a:t>
            </a:r>
            <a:r>
              <a:rPr lang="en-US" dirty="0" smtClean="0"/>
              <a:t>Relationships</a:t>
            </a:r>
            <a:endParaRPr lang="bg-BG" dirty="0"/>
          </a:p>
        </p:txBody>
      </p:sp>
      <p:pic>
        <p:nvPicPr>
          <p:cNvPr id="4" name="Picture 3"/>
          <p:cNvPicPr>
            <a:picLocks noChangeAspect="1"/>
          </p:cNvPicPr>
          <p:nvPr/>
        </p:nvPicPr>
        <p:blipFill>
          <a:blip r:embed="rId2"/>
          <a:stretch>
            <a:fillRect/>
          </a:stretch>
        </p:blipFill>
        <p:spPr>
          <a:xfrm>
            <a:off x="46651" y="3491874"/>
            <a:ext cx="12145349" cy="3366126"/>
          </a:xfrm>
          <a:prstGeom prst="rect">
            <a:avLst/>
          </a:prstGeom>
        </p:spPr>
      </p:pic>
    </p:spTree>
    <p:extLst>
      <p:ext uri="{BB962C8B-B14F-4D97-AF65-F5344CB8AC3E}">
        <p14:creationId xmlns:p14="http://schemas.microsoft.com/office/powerpoint/2010/main" val="23886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2694"/>
          </a:xfrm>
        </p:spPr>
        <p:txBody>
          <a:bodyPr/>
          <a:lstStyle/>
          <a:p>
            <a:r>
              <a:rPr lang="en-US" dirty="0"/>
              <a:t>Conclusion</a:t>
            </a:r>
            <a:endParaRPr lang="bg-BG" dirty="0"/>
          </a:p>
        </p:txBody>
      </p:sp>
      <p:sp>
        <p:nvSpPr>
          <p:cNvPr id="3" name="Content Placeholder 2"/>
          <p:cNvSpPr>
            <a:spLocks noGrp="1"/>
          </p:cNvSpPr>
          <p:nvPr>
            <p:ph idx="1"/>
          </p:nvPr>
        </p:nvSpPr>
        <p:spPr>
          <a:xfrm>
            <a:off x="1371600" y="1398494"/>
            <a:ext cx="10820400" cy="5459506"/>
          </a:xfrm>
        </p:spPr>
        <p:txBody>
          <a:bodyPr>
            <a:normAutofit fontScale="85000" lnSpcReduction="10000"/>
          </a:bodyPr>
          <a:lstStyle/>
          <a:p>
            <a:pPr marL="0" indent="0">
              <a:buNone/>
            </a:pPr>
            <a:r>
              <a:rPr lang="en-US" dirty="0"/>
              <a:t>One big problem for representation of CWEs in UML diagrams is the need for automatization. The CWEs are represented in XML database, but some information is in text format. The purpose of Semantic templates is to extract formatted and unformatted information from the database.</a:t>
            </a:r>
          </a:p>
          <a:p>
            <a:pPr marL="0" indent="0">
              <a:buNone/>
            </a:pPr>
            <a:r>
              <a:rPr lang="en-US" dirty="0"/>
              <a:t>CWEs representation in UML diagrams is good for better visual acceptance by humans. UML is well known notation in the community. There are many tools that support UML. Even more, specialized profiles for CWEs could be developed in UML.</a:t>
            </a:r>
          </a:p>
          <a:p>
            <a:pPr marL="0" indent="0">
              <a:buNone/>
            </a:pPr>
            <a:r>
              <a:rPr lang="en-US" dirty="0"/>
              <a:t>It is convenient to generate code from UML in many tools. Such generators could be developed in the UML tools to generate test and verification sequences for CWEs.</a:t>
            </a:r>
          </a:p>
          <a:p>
            <a:pPr marL="0" indent="0">
              <a:buNone/>
            </a:pPr>
            <a:r>
              <a:rPr lang="en-US" dirty="0" smtClean="0"/>
              <a:t>UML </a:t>
            </a:r>
            <a:r>
              <a:rPr lang="en-US" dirty="0"/>
              <a:t>is a notation for software specification. It is formalized with </a:t>
            </a:r>
            <a:r>
              <a:rPr lang="en-US" dirty="0" err="1"/>
              <a:t>metaclasses</a:t>
            </a:r>
            <a:r>
              <a:rPr lang="en-US" dirty="0"/>
              <a:t> by OMG. UML permits the software to be specified at the appropriate level of details in any case. If it is needed OCL can be used for further accuracy.</a:t>
            </a:r>
          </a:p>
          <a:p>
            <a:pPr marL="0" indent="0">
              <a:buNone/>
            </a:pPr>
            <a:r>
              <a:rPr lang="en-US" dirty="0"/>
              <a:t>CWEs are organized in abstraction several levels. UML permits such a taxonomy organization with class and object diagrams. The class diagrams organize abstraction levels and the object diagrams stay on the base.</a:t>
            </a:r>
          </a:p>
          <a:p>
            <a:pPr marL="0" indent="0">
              <a:buNone/>
            </a:pPr>
            <a:r>
              <a:rPr lang="en-US" dirty="0"/>
              <a:t>UML diagrams could be used for training, education and software development. Their notation is primary developed to humans. UML diagrams can be used as a source for generation of test sequences, verification code etc. that support the software development, testing and verification. Tools that support UML, like RSA, are usually open for that purpose.</a:t>
            </a:r>
          </a:p>
          <a:p>
            <a:pPr marL="0" indent="0">
              <a:buNone/>
            </a:pPr>
            <a:r>
              <a:rPr lang="en-US" dirty="0"/>
              <a:t>Tools for semiautomatic identification of vulnerabilities and their classification to the CWEs could be implemented in object-oriented classification style using the artificial intelligence for text recognition and understanding. The work in that direction is huge and many research must be done but Semantic Templates are good starting point.</a:t>
            </a:r>
          </a:p>
          <a:p>
            <a:endParaRPr lang="bg-BG" dirty="0"/>
          </a:p>
        </p:txBody>
      </p:sp>
    </p:spTree>
    <p:extLst>
      <p:ext uri="{BB962C8B-B14F-4D97-AF65-F5344CB8AC3E}">
        <p14:creationId xmlns:p14="http://schemas.microsoft.com/office/powerpoint/2010/main" val="343198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bg-BG" dirty="0"/>
          </a:p>
        </p:txBody>
      </p:sp>
      <p:sp>
        <p:nvSpPr>
          <p:cNvPr id="3" name="Content Placeholder 2"/>
          <p:cNvSpPr>
            <a:spLocks noGrp="1"/>
          </p:cNvSpPr>
          <p:nvPr>
            <p:ph idx="1"/>
          </p:nvPr>
        </p:nvSpPr>
        <p:spPr/>
        <p:txBody>
          <a:bodyPr/>
          <a:lstStyle/>
          <a:p>
            <a:pPr marL="0" indent="0">
              <a:buNone/>
            </a:pPr>
            <a:r>
              <a:rPr lang="en-US" smtClean="0"/>
              <a:t>MITRE</a:t>
            </a:r>
            <a:r>
              <a:rPr lang="en-US" dirty="0"/>
              <a:t>, http://www.mitre.org</a:t>
            </a:r>
            <a:endParaRPr lang="bg-BG" dirty="0"/>
          </a:p>
        </p:txBody>
      </p:sp>
    </p:spTree>
    <p:extLst>
      <p:ext uri="{BB962C8B-B14F-4D97-AF65-F5344CB8AC3E}">
        <p14:creationId xmlns:p14="http://schemas.microsoft.com/office/powerpoint/2010/main" val="39812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Weakness</a:t>
            </a:r>
            <a:br>
              <a:rPr lang="en-US" dirty="0" smtClean="0"/>
            </a:br>
            <a:r>
              <a:rPr lang="en-US" dirty="0" smtClean="0"/>
              <a:t>(Common Weakness Enumeration - CWE)</a:t>
            </a:r>
            <a:endParaRPr lang="bg-BG" dirty="0"/>
          </a:p>
        </p:txBody>
      </p:sp>
      <p:sp>
        <p:nvSpPr>
          <p:cNvPr id="3" name="Content Placeholder 2"/>
          <p:cNvSpPr>
            <a:spLocks noGrp="1"/>
          </p:cNvSpPr>
          <p:nvPr>
            <p:ph idx="1"/>
          </p:nvPr>
        </p:nvSpPr>
        <p:spPr/>
        <p:txBody>
          <a:bodyPr/>
          <a:lstStyle/>
          <a:p>
            <a:pPr marL="0" indent="0">
              <a:buNone/>
            </a:pPr>
            <a:r>
              <a:rPr lang="en-US" dirty="0" smtClean="0"/>
              <a:t>A </a:t>
            </a:r>
            <a:r>
              <a:rPr lang="en-US" dirty="0"/>
              <a:t>type of mistake in software that, in proper conditions, could contribute to the introduction of vulnerabilities within that soft-ware. This term applies to mistakes regardless of whether they occur in implementation, design, or other phases of the SDLC.</a:t>
            </a:r>
            <a:endParaRPr lang="bg-BG" dirty="0"/>
          </a:p>
        </p:txBody>
      </p:sp>
    </p:spTree>
    <p:extLst>
      <p:ext uri="{BB962C8B-B14F-4D97-AF65-F5344CB8AC3E}">
        <p14:creationId xmlns:p14="http://schemas.microsoft.com/office/powerpoint/2010/main" val="277101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Vulnerability</a:t>
            </a:r>
            <a:br>
              <a:rPr lang="en-US" dirty="0" smtClean="0"/>
            </a:br>
            <a:r>
              <a:rPr lang="en-US" dirty="0" smtClean="0"/>
              <a:t>(Common </a:t>
            </a:r>
            <a:r>
              <a:rPr lang="en-US" dirty="0"/>
              <a:t>Vulnerabilities and Exposures - CVE</a:t>
            </a:r>
            <a:r>
              <a:rPr lang="en-US" dirty="0" smtClean="0"/>
              <a:t>) </a:t>
            </a:r>
            <a:endParaRPr lang="bg-BG" dirty="0"/>
          </a:p>
        </p:txBody>
      </p:sp>
      <p:sp>
        <p:nvSpPr>
          <p:cNvPr id="3" name="Content Placeholder 2"/>
          <p:cNvSpPr>
            <a:spLocks noGrp="1"/>
          </p:cNvSpPr>
          <p:nvPr>
            <p:ph idx="1"/>
          </p:nvPr>
        </p:nvSpPr>
        <p:spPr>
          <a:xfrm>
            <a:off x="1371600" y="2791610"/>
            <a:ext cx="9601200" cy="3581400"/>
          </a:xfrm>
        </p:spPr>
        <p:txBody>
          <a:bodyPr/>
          <a:lstStyle/>
          <a:p>
            <a:pPr marL="0" indent="0">
              <a:buNone/>
            </a:pPr>
            <a:r>
              <a:rPr lang="en-US" dirty="0" smtClean="0"/>
              <a:t>An </a:t>
            </a:r>
            <a:r>
              <a:rPr lang="en-US" dirty="0"/>
              <a:t>occurrence of a weakness (or multiple weaknesses) within software, in which the weakness can be used by a party to cause the software to modify or access unintended data, interrupt proper execution, or perform incorrect actions that were not specifically granted to the party who uses the weakness.</a:t>
            </a:r>
            <a:endParaRPr lang="bg-BG" dirty="0"/>
          </a:p>
        </p:txBody>
      </p:sp>
    </p:spTree>
    <p:extLst>
      <p:ext uri="{BB962C8B-B14F-4D97-AF65-F5344CB8AC3E}">
        <p14:creationId xmlns:p14="http://schemas.microsoft.com/office/powerpoint/2010/main" val="74024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a:t>
            </a:r>
            <a:br>
              <a:rPr lang="en-US" dirty="0" smtClean="0"/>
            </a:br>
            <a:r>
              <a:rPr lang="en-US" dirty="0" smtClean="0"/>
              <a:t>(Common </a:t>
            </a:r>
            <a:r>
              <a:rPr lang="en-US" dirty="0"/>
              <a:t>Attack Pattern Enumeration and Classification - CAPEC</a:t>
            </a:r>
            <a:r>
              <a:rPr lang="en-US" dirty="0" smtClean="0"/>
              <a:t>)</a:t>
            </a:r>
            <a:endParaRPr lang="bg-BG" dirty="0"/>
          </a:p>
        </p:txBody>
      </p:sp>
      <p:sp>
        <p:nvSpPr>
          <p:cNvPr id="3" name="Content Placeholder 2"/>
          <p:cNvSpPr>
            <a:spLocks noGrp="1"/>
          </p:cNvSpPr>
          <p:nvPr>
            <p:ph idx="1"/>
          </p:nvPr>
        </p:nvSpPr>
        <p:spPr>
          <a:xfrm>
            <a:off x="1371600" y="2856155"/>
            <a:ext cx="9601200" cy="3581400"/>
          </a:xfrm>
        </p:spPr>
        <p:txBody>
          <a:bodyPr/>
          <a:lstStyle/>
          <a:p>
            <a:pPr marL="0" indent="0">
              <a:buNone/>
            </a:pPr>
            <a:r>
              <a:rPr lang="en-US" dirty="0" smtClean="0"/>
              <a:t>A </a:t>
            </a:r>
            <a:r>
              <a:rPr lang="en-US" dirty="0"/>
              <a:t>well-defined set of actions that, if successful, would result in either damage to an asset, or undesirable operation. </a:t>
            </a:r>
            <a:endParaRPr lang="bg-BG" dirty="0"/>
          </a:p>
        </p:txBody>
      </p:sp>
    </p:spTree>
    <p:extLst>
      <p:ext uri="{BB962C8B-B14F-4D97-AF65-F5344CB8AC3E}">
        <p14:creationId xmlns:p14="http://schemas.microsoft.com/office/powerpoint/2010/main" val="256249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CWE, CVE &amp; CAPEC</a:t>
            </a:r>
            <a:endParaRPr lang="bg-BG" dirty="0"/>
          </a:p>
        </p:txBody>
      </p:sp>
      <p:sp>
        <p:nvSpPr>
          <p:cNvPr id="3" name="Content Placeholder 2"/>
          <p:cNvSpPr>
            <a:spLocks noGrp="1"/>
          </p:cNvSpPr>
          <p:nvPr>
            <p:ph idx="1"/>
          </p:nvPr>
        </p:nvSpPr>
        <p:spPr/>
        <p:txBody>
          <a:bodyPr/>
          <a:lstStyle/>
          <a:p>
            <a:pPr marL="0" indent="0">
              <a:buNone/>
            </a:pPr>
            <a:r>
              <a:rPr lang="en-US" dirty="0"/>
              <a:t>An attacker has to find and exploit a weakness, exposed by a weakness, and realize the vulnerability.</a:t>
            </a:r>
          </a:p>
          <a:p>
            <a:pPr marL="0" indent="0">
              <a:buNone/>
            </a:pPr>
            <a:r>
              <a:rPr lang="en-US" dirty="0"/>
              <a:t>These are important concepts that are related but different. A weakness is a static presence existing in software systems -- it might stay in software and never cause any problems until it is exploited by an attacker, and when the attacker finds out the weakness (</a:t>
            </a:r>
            <a:r>
              <a:rPr lang="en-US" dirty="0" err="1"/>
              <a:t>es</a:t>
            </a:r>
            <a:r>
              <a:rPr lang="en-US" dirty="0"/>
              <a:t>) and exploit it (them), the vulnerability of this software is exposed</a:t>
            </a:r>
            <a:r>
              <a:rPr lang="en-US" dirty="0" smtClean="0"/>
              <a:t>.</a:t>
            </a:r>
            <a:endParaRPr lang="en-US" dirty="0"/>
          </a:p>
        </p:txBody>
      </p:sp>
    </p:spTree>
    <p:extLst>
      <p:ext uri="{BB962C8B-B14F-4D97-AF65-F5344CB8AC3E}">
        <p14:creationId xmlns:p14="http://schemas.microsoft.com/office/powerpoint/2010/main" val="14844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bg-BG" dirty="0"/>
          </a:p>
        </p:txBody>
      </p:sp>
      <p:sp>
        <p:nvSpPr>
          <p:cNvPr id="3" name="Content Placeholder 2"/>
          <p:cNvSpPr>
            <a:spLocks noGrp="1"/>
          </p:cNvSpPr>
          <p:nvPr>
            <p:ph idx="1"/>
          </p:nvPr>
        </p:nvSpPr>
        <p:spPr/>
        <p:txBody>
          <a:bodyPr>
            <a:normAutofit fontScale="92500" lnSpcReduction="20000"/>
          </a:bodyPr>
          <a:lstStyle/>
          <a:p>
            <a:r>
              <a:rPr lang="en-US" dirty="0" smtClean="0"/>
              <a:t>What </a:t>
            </a:r>
            <a:r>
              <a:rPr lang="en-US" dirty="0"/>
              <a:t>formal methods can be used to help formalize CWEs with required accuracy and precision and at the same time allow for further extensions?</a:t>
            </a:r>
          </a:p>
          <a:p>
            <a:r>
              <a:rPr lang="en-US" dirty="0" smtClean="0"/>
              <a:t>To </a:t>
            </a:r>
            <a:r>
              <a:rPr lang="en-US" dirty="0"/>
              <a:t>what granularity should CWEs be formalized? Finer granularity means more flexibility (especially when new weaknesses are identified, the extracted commonalities can reduce the re-invent work) but more effort to create them; coarser granularity indicates the easy-to-use weakness items while we need to re-invent the wheel every time. </a:t>
            </a:r>
          </a:p>
          <a:p>
            <a:r>
              <a:rPr lang="en-US" dirty="0" smtClean="0"/>
              <a:t>How </a:t>
            </a:r>
            <a:r>
              <a:rPr lang="en-US" dirty="0"/>
              <a:t>can the formalized CWEs be used and in which domains? For education and training? To prevent vulnerabilities? To integrate into software IDEs, test tools, and tools that generate test tools? </a:t>
            </a:r>
          </a:p>
          <a:p>
            <a:r>
              <a:rPr lang="en-US" dirty="0" smtClean="0"/>
              <a:t>How </a:t>
            </a:r>
            <a:r>
              <a:rPr lang="en-US" dirty="0"/>
              <a:t>can an automatic system be constructed to record newly identified vulnerabilities and classify them by CWEs? With better formalization and finer granularity of CWE definitions (which also means limited dictionary for weaknesses, better taxonomy of vulnerabilities), text mining could be the potential technique to mapping CVEs to CWEs at least semi-automatically.</a:t>
            </a:r>
          </a:p>
          <a:p>
            <a:endParaRPr lang="bg-BG" dirty="0"/>
          </a:p>
        </p:txBody>
      </p:sp>
    </p:spTree>
    <p:extLst>
      <p:ext uri="{BB962C8B-B14F-4D97-AF65-F5344CB8AC3E}">
        <p14:creationId xmlns:p14="http://schemas.microsoft.com/office/powerpoint/2010/main" val="302892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CWE-119: Improper Restriction of Operations within the Bounds of a Memory Buffer</a:t>
            </a:r>
            <a:endParaRPr lang="bg-BG"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rPr>
              <a:t>Description </a:t>
            </a:r>
            <a:r>
              <a:rPr lang="en-US" b="1" dirty="0" smtClean="0">
                <a:solidFill>
                  <a:srgbClr val="FF0000"/>
                </a:solidFill>
              </a:rPr>
              <a:t>Summary</a:t>
            </a:r>
            <a:endParaRPr lang="en-US" b="1" dirty="0">
              <a:solidFill>
                <a:srgbClr val="FF0000"/>
              </a:solidFill>
            </a:endParaRPr>
          </a:p>
          <a:p>
            <a:r>
              <a:rPr lang="en-US" dirty="0"/>
              <a:t>The software performs operations on a memory buffer, but it can read from or write to a memory location that is outside of the intended boundary of the buffer. </a:t>
            </a:r>
            <a:endParaRPr lang="en-US" dirty="0" smtClean="0"/>
          </a:p>
          <a:p>
            <a:pPr marL="0" indent="0">
              <a:buNone/>
            </a:pPr>
            <a:r>
              <a:rPr lang="en-US" b="1" dirty="0" smtClean="0">
                <a:solidFill>
                  <a:srgbClr val="FF0000"/>
                </a:solidFill>
              </a:rPr>
              <a:t>Extended </a:t>
            </a:r>
            <a:r>
              <a:rPr lang="en-US" b="1" dirty="0">
                <a:solidFill>
                  <a:srgbClr val="FF0000"/>
                </a:solidFill>
              </a:rPr>
              <a:t>Description</a:t>
            </a:r>
          </a:p>
          <a:p>
            <a:r>
              <a:rPr lang="en-US" dirty="0" smtClean="0"/>
              <a:t>Certain </a:t>
            </a:r>
            <a:r>
              <a:rPr lang="en-US" dirty="0"/>
              <a:t>languages allow direct addressing of memory locations and do not automatically ensure that these locations are valid for the memory buffer that is being referenced. This can cause read or write operations to be performed on memory locations that may be associated with other variables, data structures, or internal program data. </a:t>
            </a:r>
          </a:p>
          <a:p>
            <a:r>
              <a:rPr lang="en-US" dirty="0"/>
              <a:t>As a result, an attacker may be able to execute arbitrary code, alter the intended control flow, read sensitive information, or cause the system to crash.</a:t>
            </a:r>
          </a:p>
          <a:p>
            <a:endParaRPr lang="bg-BG" dirty="0"/>
          </a:p>
        </p:txBody>
      </p:sp>
    </p:spTree>
    <p:extLst>
      <p:ext uri="{BB962C8B-B14F-4D97-AF65-F5344CB8AC3E}">
        <p14:creationId xmlns:p14="http://schemas.microsoft.com/office/powerpoint/2010/main" val="173600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1263" y="0"/>
            <a:ext cx="2530737" cy="3289151"/>
          </a:xfrm>
        </p:spPr>
        <p:txBody>
          <a:bodyPr>
            <a:normAutofit fontScale="90000"/>
          </a:bodyPr>
          <a:lstStyle/>
          <a:p>
            <a:r>
              <a:rPr lang="en-US" dirty="0">
                <a:solidFill>
                  <a:srgbClr val="FF0000"/>
                </a:solidFill>
              </a:rPr>
              <a:t>Semantic Template</a:t>
            </a:r>
            <a:r>
              <a:rPr lang="en-US" dirty="0"/>
              <a:t>: Buffer Overflow-related CWEs </a:t>
            </a:r>
            <a:endParaRPr lang="bg-BG" dirty="0"/>
          </a:p>
        </p:txBody>
      </p:sp>
      <p:pic>
        <p:nvPicPr>
          <p:cNvPr id="4" name="Picture 3"/>
          <p:cNvPicPr>
            <a:picLocks noChangeAspect="1"/>
          </p:cNvPicPr>
          <p:nvPr/>
        </p:nvPicPr>
        <p:blipFill>
          <a:blip r:embed="rId2"/>
          <a:stretch>
            <a:fillRect/>
          </a:stretch>
        </p:blipFill>
        <p:spPr>
          <a:xfrm>
            <a:off x="-893801" y="0"/>
            <a:ext cx="10555064" cy="6858000"/>
          </a:xfrm>
          <a:prstGeom prst="rect">
            <a:avLst/>
          </a:prstGeom>
        </p:spPr>
      </p:pic>
    </p:spTree>
    <p:extLst>
      <p:ext uri="{BB962C8B-B14F-4D97-AF65-F5344CB8AC3E}">
        <p14:creationId xmlns:p14="http://schemas.microsoft.com/office/powerpoint/2010/main" val="322933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59" y="0"/>
            <a:ext cx="3316941" cy="1695472"/>
          </a:xfrm>
        </p:spPr>
        <p:txBody>
          <a:bodyPr>
            <a:normAutofit fontScale="90000"/>
          </a:bodyPr>
          <a:lstStyle/>
          <a:p>
            <a:r>
              <a:rPr lang="en-US" dirty="0"/>
              <a:t>CWE-119 Research View</a:t>
            </a:r>
            <a:endParaRPr lang="bg-BG" dirty="0"/>
          </a:p>
        </p:txBody>
      </p:sp>
      <p:pic>
        <p:nvPicPr>
          <p:cNvPr id="4" name="Picture 3"/>
          <p:cNvPicPr>
            <a:picLocks noChangeAspect="1"/>
          </p:cNvPicPr>
          <p:nvPr/>
        </p:nvPicPr>
        <p:blipFill>
          <a:blip r:embed="rId2"/>
          <a:stretch>
            <a:fillRect/>
          </a:stretch>
        </p:blipFill>
        <p:spPr>
          <a:xfrm>
            <a:off x="0" y="0"/>
            <a:ext cx="7100047" cy="6814976"/>
          </a:xfrm>
          <a:prstGeom prst="rect">
            <a:avLst/>
          </a:prstGeom>
        </p:spPr>
      </p:pic>
    </p:spTree>
    <p:extLst>
      <p:ext uri="{BB962C8B-B14F-4D97-AF65-F5344CB8AC3E}">
        <p14:creationId xmlns:p14="http://schemas.microsoft.com/office/powerpoint/2010/main" val="178535012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27</TotalTime>
  <Words>885</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Franklin Gothic Book</vt:lpstr>
      <vt:lpstr>Crop</vt:lpstr>
      <vt:lpstr>Security Issues Formalization</vt:lpstr>
      <vt:lpstr>Weakness (Common Weakness Enumeration - CWE)</vt:lpstr>
      <vt:lpstr>Vulnerability (Common Vulnerabilities and Exposures - CVE) </vt:lpstr>
      <vt:lpstr>Attack (Common Attack Pattern Enumeration and Classification - CAPEC)</vt:lpstr>
      <vt:lpstr>CWE, CVE &amp; CAPEC</vt:lpstr>
      <vt:lpstr>Problems</vt:lpstr>
      <vt:lpstr>CWE-119: Improper Restriction of Operations within the Bounds of a Memory Buffer</vt:lpstr>
      <vt:lpstr>Semantic Template: Buffer Overflow-related CWEs </vt:lpstr>
      <vt:lpstr>CWE-119 Research View</vt:lpstr>
      <vt:lpstr>CWE-119 Development View with Inheritance</vt:lpstr>
      <vt:lpstr>CWE-119 Development View with Precedence</vt:lpstr>
      <vt:lpstr>CWE-119 Relationships</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Issues Formalization</dc:title>
  <dc:creator>Vladimir Dimitrov</dc:creator>
  <cp:lastModifiedBy>Vladimir Dimitrov</cp:lastModifiedBy>
  <cp:revision>4</cp:revision>
  <dcterms:created xsi:type="dcterms:W3CDTF">2016-06-22T08:03:32Z</dcterms:created>
  <dcterms:modified xsi:type="dcterms:W3CDTF">2016-06-22T08:31:17Z</dcterms:modified>
</cp:coreProperties>
</file>