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11" r:id="rId4"/>
    <p:sldId id="261" r:id="rId5"/>
    <p:sldId id="302" r:id="rId6"/>
    <p:sldId id="304" r:id="rId7"/>
    <p:sldId id="305" r:id="rId8"/>
    <p:sldId id="307" r:id="rId9"/>
    <p:sldId id="309" r:id="rId10"/>
    <p:sldId id="312" r:id="rId11"/>
    <p:sldId id="313" r:id="rId12"/>
    <p:sldId id="31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415C6-AA92-4B4E-BD9B-0F652B455A04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D7C61-25EB-4B99-819A-0ACEFB3BB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A685F-750F-42EE-AE07-1795B40AAA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257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29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4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51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19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6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4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87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52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0E0E-E8B3-473D-873D-BF7F33E5D5E9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AA84-6CA9-49CA-995B-3A70356B8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7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8.jpeg"/><Relationship Id="rId4" Type="http://schemas.openxmlformats.org/officeDocument/2006/relationships/image" Target="../media/image25.emf"/><Relationship Id="rId9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jpeg"/><Relationship Id="rId5" Type="http://schemas.openxmlformats.org/officeDocument/2006/relationships/image" Target="../media/image33.png"/><Relationship Id="rId4" Type="http://schemas.openxmlformats.org/officeDocument/2006/relationships/image" Target="../media/image31.jpeg"/><Relationship Id="rId9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75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Magnetic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phenomena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cobalt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intermetallides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pressures</a:t>
            </a:r>
            <a:endParaRPr lang="ru-RU" sz="4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34989"/>
            <a:ext cx="91439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A.V.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Rutkauskas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P.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Kozlenko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N.O.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Golosova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28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S.E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Kichanov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B.N.Savenko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1200"/>
              </a:spcAft>
            </a:pP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Burzo</a:t>
            </a:r>
            <a:r>
              <a:rPr lang="en-GB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 </a:t>
            </a:r>
            <a:r>
              <a:rPr lang="en-GB" sz="2800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Vlaic</a:t>
            </a:r>
            <a:endParaRPr lang="ru-RU" sz="28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9" y="4188903"/>
            <a:ext cx="2094386" cy="2025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54024"/>
              </p:ext>
            </p:extLst>
          </p:nvPr>
        </p:nvGraphicFramePr>
        <p:xfrm>
          <a:off x="2822156" y="5131770"/>
          <a:ext cx="2903850" cy="1082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r:id="rId4" imgW="1805400" imgH="672840" progId="CorelDRAW.Graphic.13">
                  <p:embed/>
                </p:oleObj>
              </mc:Choice>
              <mc:Fallback>
                <p:oleObj r:id="rId4" imgW="1805400" imgH="6728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156" y="5131770"/>
                        <a:ext cx="2903850" cy="1082180"/>
                      </a:xfrm>
                      <a:prstGeom prst="rect">
                        <a:avLst/>
                      </a:prstGeom>
                      <a:noFill/>
                      <a:ln w="158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Babeş-Bolyai University,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71" y="4550498"/>
            <a:ext cx="2709104" cy="93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1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1227" y="32854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 diffraction patterns of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selected pressures, processed by the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Rietveld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8" y="3898757"/>
            <a:ext cx="5105505" cy="296860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4923226" y="523220"/>
            <a:ext cx="3798489" cy="3407656"/>
            <a:chOff x="4923227" y="523220"/>
            <a:chExt cx="4537819" cy="3970251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3227" y="523220"/>
              <a:ext cx="3944436" cy="3018426"/>
            </a:xfrm>
            <a:prstGeom prst="rect">
              <a:avLst/>
            </a:prstGeom>
          </p:spPr>
        </p:pic>
        <p:sp>
          <p:nvSpPr>
            <p:cNvPr id="25" name="Овал 24"/>
            <p:cNvSpPr/>
            <p:nvPr/>
          </p:nvSpPr>
          <p:spPr>
            <a:xfrm>
              <a:off x="5875561" y="878961"/>
              <a:ext cx="312845" cy="15117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7216939" y="1179245"/>
              <a:ext cx="373427" cy="158935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7944131" y="1438292"/>
              <a:ext cx="284883" cy="15117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5875561" y="2493918"/>
              <a:ext cx="236646" cy="137635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7253289" y="2853470"/>
              <a:ext cx="227011" cy="10167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 вниз 34"/>
            <p:cNvSpPr/>
            <p:nvPr/>
          </p:nvSpPr>
          <p:spPr>
            <a:xfrm>
              <a:off x="8006271" y="2993585"/>
              <a:ext cx="160601" cy="83189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416941" y="3870919"/>
              <a:ext cx="1459698" cy="609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P = 3,5 </a:t>
              </a:r>
              <a:r>
                <a:rPr lang="en-GB" sz="1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GPa</a:t>
              </a:r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v/v</a:t>
              </a:r>
              <a:r>
                <a:rPr lang="en-GB" sz="1400" b="1" baseline="-25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= </a:t>
              </a:r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0,97) 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841916" y="3862247"/>
              <a:ext cx="1619130" cy="609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P = 5,3GPa </a:t>
              </a:r>
            </a:p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v/v</a:t>
              </a:r>
              <a:r>
                <a:rPr lang="en-GB" sz="1400" b="1" baseline="-25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= </a:t>
              </a:r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0,95) 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4990643" y="3883869"/>
              <a:ext cx="1469964" cy="609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P = 0 </a:t>
              </a:r>
              <a:r>
                <a:rPr lang="en-GB" sz="1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GPa</a:t>
              </a:r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pPr algn="ctr"/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(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v/v</a:t>
              </a:r>
              <a:r>
                <a:rPr lang="en-GB" sz="1400" b="1" baseline="-250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0</a:t>
              </a:r>
              <a:r>
                <a:rPr lang="en-GB" sz="1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 = </a:t>
              </a:r>
              <a:r>
                <a:rPr lang="en-GB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</a:rPr>
                <a:t>1) </a:t>
              </a: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3E4678EC-C0BD-4D46-9D53-DD24CC1345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6476" y="4675314"/>
            <a:ext cx="2904394" cy="185448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11619" y="3944269"/>
            <a:ext cx="1418978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(2c)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1,03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algn="just">
              <a:spcAft>
                <a:spcPts val="800"/>
              </a:spcAft>
            </a:pPr>
            <a:r>
              <a:rPr lang="en-US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(3g)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1,39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93243" y="3950004"/>
            <a:ext cx="1412566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(2c)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0,96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algn="just">
              <a:spcAft>
                <a:spcPts val="800"/>
              </a:spcAft>
            </a:pPr>
            <a:r>
              <a:rPr lang="en-US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(3g)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1,25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31434" y="3974130"/>
            <a:ext cx="1412566" cy="625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(2c)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0,90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  <a:p>
            <a:pPr algn="just">
              <a:spcAft>
                <a:spcPts val="800"/>
              </a:spcAft>
            </a:pPr>
            <a:r>
              <a:rPr lang="en-US" sz="1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400" b="1" i="1" baseline="-25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(3g)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1,1 µ</a:t>
            </a:r>
            <a:r>
              <a:rPr lang="en-US" sz="1400" b="1" i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endParaRPr lang="ru-RU" sz="1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5" y="478906"/>
            <a:ext cx="3435200" cy="2628740"/>
          </a:xfrm>
          <a:prstGeom prst="rect">
            <a:avLst/>
          </a:prstGeom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10885" y="0"/>
            <a:ext cx="91439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phenomena of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YCo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-10885" y="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0" y="862083"/>
            <a:ext cx="896934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RCo2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– Tb, Ho,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rare-earth and cobalt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sublattices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behave  as agreed under pressure and have the same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Curie temperatures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ErCo2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disagreed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of the magnetic ordering  in the cobalt and erbium sub-lattices caused by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is observed. It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anisotropy in baric changes in interatomic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bonding.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YCo5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 collapse is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YCo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the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volume collapse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suppression of the magnetic structure is reached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b="1" dirty="0">
              <a:solidFill>
                <a:srgbClr val="0070C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57" y="2922814"/>
            <a:ext cx="874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  <a:endParaRPr lang="ru-RU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1" y="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intermetallic compounds R-Co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97289" y="873457"/>
            <a:ext cx="4749421" cy="783900"/>
            <a:chOff x="2197289" y="873457"/>
            <a:chExt cx="4749421" cy="783900"/>
          </a:xfrm>
        </p:grpSpPr>
        <p:sp>
          <p:nvSpPr>
            <p:cNvPr id="3" name="Овал 2"/>
            <p:cNvSpPr/>
            <p:nvPr/>
          </p:nvSpPr>
          <p:spPr>
            <a:xfrm>
              <a:off x="2197289" y="873457"/>
              <a:ext cx="4749421" cy="7839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31583" y="927194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Strong correlated systems:</a:t>
              </a:r>
            </a:p>
            <a:p>
              <a:pPr algn="ctr"/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charge, structural, spin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907979" y="1822928"/>
            <a:ext cx="6089116" cy="2541904"/>
            <a:chOff x="2907979" y="1822928"/>
            <a:chExt cx="6089116" cy="2541904"/>
          </a:xfrm>
        </p:grpSpPr>
        <p:sp>
          <p:nvSpPr>
            <p:cNvPr id="8" name="Овал 7"/>
            <p:cNvSpPr/>
            <p:nvPr/>
          </p:nvSpPr>
          <p:spPr>
            <a:xfrm>
              <a:off x="2907979" y="1822928"/>
              <a:ext cx="6089116" cy="254190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58142" y="1943161"/>
              <a:ext cx="4572000" cy="240065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iant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magnetoresistance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effects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agnetocaloric</a:t>
              </a: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effects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ru-RU" sz="2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Magnetoelastic</a:t>
              </a: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effects</a:t>
              </a:r>
              <a:endPara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Structural phase transitions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phase transitions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340328" y="4648269"/>
            <a:ext cx="3650936" cy="2163441"/>
            <a:chOff x="5340328" y="4648269"/>
            <a:chExt cx="3650936" cy="2163441"/>
          </a:xfrm>
        </p:grpSpPr>
        <p:sp>
          <p:nvSpPr>
            <p:cNvPr id="29" name="Выгнутая вправо стрелка 28"/>
            <p:cNvSpPr/>
            <p:nvPr/>
          </p:nvSpPr>
          <p:spPr>
            <a:xfrm rot="1462489">
              <a:off x="6627612" y="4660133"/>
              <a:ext cx="1895754" cy="2151577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340328" y="4648269"/>
              <a:ext cx="3650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Technological</a:t>
              </a:r>
              <a:r>
                <a:rPr lang="ru-RU" sz="24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applications</a:t>
              </a:r>
              <a:endPara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27496" y="4808072"/>
            <a:ext cx="6089116" cy="1938992"/>
            <a:chOff x="227496" y="4808072"/>
            <a:chExt cx="6089116" cy="1938992"/>
          </a:xfrm>
        </p:grpSpPr>
        <p:sp>
          <p:nvSpPr>
            <p:cNvPr id="28" name="Овал 27"/>
            <p:cNvSpPr/>
            <p:nvPr/>
          </p:nvSpPr>
          <p:spPr>
            <a:xfrm>
              <a:off x="227496" y="4848324"/>
              <a:ext cx="6089116" cy="187645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18409" y="4808072"/>
              <a:ext cx="35913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ermanent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magnets</a:t>
              </a:r>
              <a:endPara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agnetocaloric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devices</a:t>
              </a:r>
              <a:endPara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agnetoresistive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storage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recording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-40809" y="1513621"/>
            <a:ext cx="2877711" cy="3107559"/>
            <a:chOff x="-40809" y="1513621"/>
            <a:chExt cx="2877711" cy="3107559"/>
          </a:xfrm>
        </p:grpSpPr>
        <p:sp>
          <p:nvSpPr>
            <p:cNvPr id="15" name="Выгнутая вниз стрелка 14"/>
            <p:cNvSpPr/>
            <p:nvPr/>
          </p:nvSpPr>
          <p:spPr>
            <a:xfrm rot="4176847">
              <a:off x="186356" y="2075468"/>
              <a:ext cx="3107559" cy="1983866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-40809" y="2762103"/>
              <a:ext cx="2877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Physical</a:t>
              </a:r>
              <a:r>
                <a:rPr lang="ru-RU" sz="24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phenomena</a:t>
              </a:r>
              <a:endPara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8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9494" y="-19116"/>
            <a:ext cx="91892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Magnetic phenomena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9924" y="789122"/>
            <a:ext cx="9126907" cy="3592042"/>
            <a:chOff x="289924" y="789122"/>
            <a:chExt cx="9126907" cy="359204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3584" y="928041"/>
              <a:ext cx="1848999" cy="1558711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0198" y="789122"/>
              <a:ext cx="1895950" cy="17918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89924" y="2510502"/>
              <a:ext cx="305289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Non-magnetic </a:t>
              </a:r>
              <a:r>
                <a:rPr lang="en-US" b="1" kern="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R-ions: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or LuCo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lvl="0" algn="ctr"/>
              <a:r>
                <a:rPr lang="en-US" b="1" i="1" dirty="0" smtClean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i="1" baseline="-25000" dirty="0" smtClean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b="1" i="1" dirty="0" smtClean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i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= 0 </a:t>
              </a:r>
              <a:r>
                <a:rPr lang="el-GR" b="1" i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b="1" i="1" baseline="-25000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i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en-US" b="1" i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i="1" baseline="-25000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0 </a:t>
              </a:r>
              <a:r>
                <a:rPr lang="el-GR" b="1" i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b="1" i="1" baseline="-25000" dirty="0" smtClean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b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ln>
                    <a:solidFill>
                      <a:srgbClr val="7030A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Paramagnetic state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ln>
                    <a:solidFill>
                      <a:srgbClr val="7030A0"/>
                    </a:solidFill>
                  </a:ln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up to 70-75 T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3980" y="2533648"/>
              <a:ext cx="3712851" cy="16619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Magnetic R-ions: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TbCo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HoCo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2,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ErCo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b="1" kern="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kern="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DyCo</a:t>
              </a:r>
              <a:r>
                <a:rPr lang="en-US" b="1" kern="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lvl="0" algn="ctr"/>
              <a:r>
                <a:rPr lang="en-US" b="1" i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i="1" baseline="-25000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b="1" i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en-US" b="1" i="1" dirty="0" smtClean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6-10 </a:t>
              </a:r>
              <a:r>
                <a:rPr lang="el-GR" b="1" i="1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b="1" i="1" baseline="-25000" dirty="0">
                  <a:solidFill>
                    <a:srgbClr val="5B9BD5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b="1" i="1" dirty="0">
                  <a:solidFill>
                    <a:srgbClr val="5B9BD5">
                      <a:lumMod val="5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lvl="0" algn="ctr"/>
              <a:r>
                <a:rPr lang="en-US" b="1" i="1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b="1" i="1" baseline="-25000" dirty="0" err="1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Co</a:t>
              </a:r>
              <a:r>
                <a:rPr lang="en-US" b="1" i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= ~</a:t>
              </a:r>
              <a:r>
                <a:rPr lang="en-US" b="1" i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el-GR" b="1" i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en-US" b="1" i="1" baseline="-250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kern="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571162" y="1086546"/>
              <a:ext cx="2027927" cy="1237229"/>
              <a:chOff x="5732706" y="5294760"/>
              <a:chExt cx="2633727" cy="1610140"/>
            </a:xfrm>
          </p:grpSpPr>
          <p:sp>
            <p:nvSpPr>
              <p:cNvPr id="46" name="Стрелка вверх 45"/>
              <p:cNvSpPr/>
              <p:nvPr/>
            </p:nvSpPr>
            <p:spPr>
              <a:xfrm>
                <a:off x="5945255" y="5525593"/>
                <a:ext cx="849086" cy="1154299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Стрелка вверх 46"/>
              <p:cNvSpPr/>
              <p:nvPr/>
            </p:nvSpPr>
            <p:spPr>
              <a:xfrm>
                <a:off x="7352947" y="5525593"/>
                <a:ext cx="849086" cy="1154299"/>
              </a:xfrm>
              <a:prstGeom prst="up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Стрелка вверх 47"/>
              <p:cNvSpPr/>
              <p:nvPr/>
            </p:nvSpPr>
            <p:spPr>
              <a:xfrm rot="10800000">
                <a:off x="6911526" y="6070561"/>
                <a:ext cx="386465" cy="322645"/>
              </a:xfrm>
              <a:prstGeom prst="up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6197443" y="5404756"/>
                <a:ext cx="979714" cy="1328599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7046529" y="5438442"/>
                <a:ext cx="979714" cy="1328599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6228085" y="5582196"/>
                <a:ext cx="742046" cy="1041093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7280549" y="5612744"/>
                <a:ext cx="712732" cy="1041093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732706" y="5321492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58949" y="5294760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ru-RU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818631" y="6443235"/>
                <a:ext cx="5950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567" y="2561493"/>
              <a:ext cx="2569598" cy="1460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Прямоугольник 31"/>
            <p:cNvSpPr/>
            <p:nvPr/>
          </p:nvSpPr>
          <p:spPr>
            <a:xfrm>
              <a:off x="2651083" y="4011832"/>
              <a:ext cx="40645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 Rev. B 57, 2904</a:t>
              </a:r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</a:t>
              </a:r>
              <a:r>
                <a:rPr lang="en-US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998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3566" y="4400214"/>
            <a:ext cx="9726991" cy="2519016"/>
            <a:chOff x="193566" y="4381164"/>
            <a:chExt cx="9726991" cy="2519016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xmlns="" id="{569F1561-D06E-4E6A-A3CD-4BCC37B71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566" y="4922071"/>
              <a:ext cx="4606766" cy="1779363"/>
            </a:xfrm>
            <a:prstGeom prst="rect">
              <a:avLst/>
            </a:prstGeom>
          </p:spPr>
        </p:pic>
        <p:sp>
          <p:nvSpPr>
            <p:cNvPr id="37" name="Прямоугольник 36"/>
            <p:cNvSpPr>
              <a:spLocks noChangeArrowheads="1"/>
            </p:cNvSpPr>
            <p:nvPr/>
          </p:nvSpPr>
          <p:spPr bwMode="auto">
            <a:xfrm>
              <a:off x="799060" y="4502546"/>
              <a:ext cx="29426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YCo</a:t>
              </a:r>
              <a:r>
                <a:rPr lang="en-US" sz="20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5-x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0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(M = Si, B)</a:t>
              </a:r>
              <a:r>
                <a:rPr lang="ru-RU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45612" y="4381164"/>
              <a:ext cx="3269634" cy="2096632"/>
            </a:xfrm>
            <a:prstGeom prst="rect">
              <a:avLst/>
            </a:prstGeom>
          </p:spPr>
        </p:pic>
        <p:sp>
          <p:nvSpPr>
            <p:cNvPr id="41" name="Прямоугольник 40"/>
            <p:cNvSpPr/>
            <p:nvPr/>
          </p:nvSpPr>
          <p:spPr>
            <a:xfrm>
              <a:off x="1487403" y="6530848"/>
              <a:ext cx="843315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Romanian Reports in Physics, Vol. 64, Supplement, P. 1195–1206, 2012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04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77352" y="3345117"/>
            <a:ext cx="42481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DN-12 diffractometer for studies of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microsamples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(~ 1 mm</a:t>
            </a:r>
            <a:r>
              <a:rPr lang="en-US" b="1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8246"/>
            <a:ext cx="888284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techniques 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IBR-2 reactor</a:t>
            </a:r>
            <a:endParaRPr lang="ru-RU" sz="3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0522" y="3399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DN-6 diffractometer for high pressure studies (~ 0.001 mm</a:t>
            </a:r>
            <a:r>
              <a:rPr lang="en-US" b="1" baseline="30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D:\дипломная работа\фото\P5210827.JPG"/>
          <p:cNvPicPr>
            <a:picLocks noChangeAspect="1" noChangeArrowheads="1"/>
          </p:cNvPicPr>
          <p:nvPr/>
        </p:nvPicPr>
        <p:blipFill rotWithShape="1">
          <a:blip r:embed="rId2" cstate="print"/>
          <a:srcRect r="35930" b="17666"/>
          <a:stretch/>
        </p:blipFill>
        <p:spPr bwMode="auto">
          <a:xfrm>
            <a:off x="745250" y="4257871"/>
            <a:ext cx="1456177" cy="140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161" y="4332190"/>
            <a:ext cx="1063247" cy="15272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523432" y="5915641"/>
            <a:ext cx="2997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Maximum pressure  is 8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580" y="4533964"/>
            <a:ext cx="1998353" cy="15942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/>
          <p:cNvSpPr txBox="1"/>
          <p:nvPr/>
        </p:nvSpPr>
        <p:spPr>
          <a:xfrm>
            <a:off x="3693275" y="6269584"/>
            <a:ext cx="5832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Maximum pressure  is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GPa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4729714"/>
            <a:ext cx="2482504" cy="139847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278" y="1164848"/>
            <a:ext cx="2801072" cy="197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77" y="1171316"/>
            <a:ext cx="2506281" cy="1964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53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"/>
          <p:cNvSpPr/>
          <p:nvPr/>
        </p:nvSpPr>
        <p:spPr>
          <a:xfrm>
            <a:off x="-9525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phenomena of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TbCo</a:t>
            </a:r>
            <a:r>
              <a:rPr lang="ru-RU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12612" y="680676"/>
            <a:ext cx="9413776" cy="3083414"/>
            <a:chOff x="412612" y="680676"/>
            <a:chExt cx="9413776" cy="3083414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9627" y="787992"/>
              <a:ext cx="3171425" cy="2354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6"/>
                <p:cNvSpPr/>
                <p:nvPr/>
              </p:nvSpPr>
              <p:spPr>
                <a:xfrm>
                  <a:off x="4168630" y="3307275"/>
                  <a:ext cx="5657758" cy="3082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The </a:t>
                  </a:r>
                  <a:r>
                    <a:rPr lang="en-US" sz="1400" b="1" dirty="0" err="1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rhombohedral</a:t>
                  </a:r>
                  <a:r>
                    <a:rPr lang="en-US" sz="1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symmetry  R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ru-RU" sz="14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accPr>
                        <m:e>
                          <m:r>
                            <a:rPr lang="ru-RU" sz="1400" b="1" i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𝟑</m:t>
                          </m:r>
                        </m:e>
                      </m:acc>
                    </m:oMath>
                  </a14:m>
                  <a:r>
                    <a:rPr lang="en-US" sz="1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m at</a:t>
                  </a:r>
                  <a:r>
                    <a:rPr lang="ru-RU" sz="1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400" b="1" dirty="0" smtClean="0">
                      <a:solidFill>
                        <a:schemeClr val="accent1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T &lt; 230 K</a:t>
                  </a:r>
                  <a:endParaRPr lang="ru-RU" sz="14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12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8630" y="3307275"/>
                  <a:ext cx="5657758" cy="30822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4000" b="-2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386" name="Picture 2" descr="D:\постеры_тезисы_статьи\Posteres and presentation\pictures_RCo2_Romania\Graph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2601" y="680676"/>
              <a:ext cx="3659874" cy="2587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2612" y="3240870"/>
              <a:ext cx="4475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Neutron diffraction patterns of TbCo</a:t>
              </a:r>
              <a:r>
                <a:rPr lang="en-US" sz="14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measured at different pressures and temperatures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" descr="D:\постеры_тезисы_статьи\Posteres and presentation\pictures_RCo2_Romania\Graph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458" y="3654490"/>
            <a:ext cx="3202935" cy="22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26942" y="3864839"/>
            <a:ext cx="11161607" cy="2962906"/>
            <a:chOff x="126942" y="3864839"/>
            <a:chExt cx="11161607" cy="2962906"/>
          </a:xfrm>
        </p:grpSpPr>
        <p:pic>
          <p:nvPicPr>
            <p:cNvPr id="19" name="Picture 22" descr="C:\Users\ANTOSHKA\Pictures\Рисунок3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0996" y="3864839"/>
              <a:ext cx="2729361" cy="1897032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126942" y="5801065"/>
              <a:ext cx="4435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Pressure dependencies of nearest-neighbor </a:t>
              </a:r>
            </a:p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Co-Co distances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4" name="Picture 3" descr="D:\постеры_тезисы_статьи\Posteres and presentation\pictures_RCo2_Romania\Graph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693" y="3885376"/>
              <a:ext cx="2653178" cy="1876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434581" y="6427635"/>
              <a:ext cx="21598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dT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-9 K/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GPa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4587" y="5847118"/>
              <a:ext cx="91639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Temperature dependencies of Tb and Co </a:t>
              </a:r>
            </a:p>
            <a:p>
              <a:pPr algn="ctr"/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ordered magnetic moments at selected pressures</a:t>
              </a:r>
              <a:endPara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-33578" y="718"/>
            <a:ext cx="9143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phenomena of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DyCo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96967" y="3448569"/>
            <a:ext cx="10075082" cy="3779838"/>
            <a:chOff x="196967" y="3448569"/>
            <a:chExt cx="10075082" cy="3779838"/>
          </a:xfrm>
        </p:grpSpPr>
        <p:pic>
          <p:nvPicPr>
            <p:cNvPr id="8453" name="Picture 261" descr="D:\постеры_тезисы_статьи\Posteres and presentation\pictures_RCo2_Romania\Graph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151" y="3700070"/>
              <a:ext cx="3777669" cy="263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54" name="Picture 262" descr="D:\постеры_тезисы_статьи\Posteres and presentation\pictures_RCo2_Romania\Graph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707" y="3448569"/>
              <a:ext cx="5344319" cy="3779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124923" y="6271155"/>
              <a:ext cx="6147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Pressure dependencies of lattice parameters</a:t>
              </a:r>
            </a:p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and nearest-neighbor Co-Co distances in DyCo</a:t>
              </a:r>
              <a:r>
                <a:rPr lang="en-US" sz="14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60503" y="3889416"/>
              <a:ext cx="22735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dT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-4.6 K/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GPa</a:t>
              </a:r>
              <a:endPara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6967" y="6344442"/>
              <a:ext cx="4751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Temperature dependencies of </a:t>
              </a:r>
              <a:r>
                <a:rPr lang="en-US" sz="14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Dy</a:t>
              </a:r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and Co ordered </a:t>
              </a:r>
            </a:p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magnetic moments at selected pressures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-33578" y="838200"/>
            <a:ext cx="8909899" cy="3002318"/>
            <a:chOff x="-33578" y="838200"/>
            <a:chExt cx="8909899" cy="3002318"/>
          </a:xfrm>
        </p:grpSpPr>
        <p:pic>
          <p:nvPicPr>
            <p:cNvPr id="18" name="Picture 3" descr="C:\Users\Toha\Pictures\Безымянный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87"/>
            <a:stretch/>
          </p:blipFill>
          <p:spPr bwMode="auto">
            <a:xfrm>
              <a:off x="7198486" y="1077936"/>
              <a:ext cx="1520971" cy="1890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7" name="Picture 255" descr="D:\постеры_тезисы_статьи\Posteres and presentation\pictures_RCo2_Romania\Graph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0" y="839352"/>
              <a:ext cx="3777669" cy="263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49" name="Picture 257" descr="D:\постеры_тезисы_статьи\Posteres and presentation\pictures_RCo2_Romania\Graph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9709" y="838200"/>
              <a:ext cx="3505200" cy="2479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-33578" y="3317298"/>
              <a:ext cx="6358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Neutron diffraction patterns of DyCo</a:t>
              </a:r>
              <a:r>
                <a:rPr lang="en-US" sz="1400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measured at different pressures and temperatures.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16"/>
            <p:cNvSpPr/>
            <p:nvPr/>
          </p:nvSpPr>
          <p:spPr>
            <a:xfrm>
              <a:off x="6764909" y="3072891"/>
              <a:ext cx="21114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 tetragonal structure </a:t>
              </a:r>
            </a:p>
            <a:p>
              <a:pPr algn="ctr"/>
              <a:r>
                <a:rPr lang="en-US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1400" b="1" i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1400" b="1" i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amd</a:t>
              </a:r>
              <a:r>
                <a:rPr lang="ru-RU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at</a:t>
              </a:r>
              <a:r>
                <a:rPr lang="ru-RU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 ˂ </a:t>
              </a:r>
              <a:r>
                <a:rPr lang="ru-RU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145</a:t>
              </a:r>
              <a:r>
                <a:rPr lang="en-US" sz="1400" b="1" i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K</a:t>
              </a:r>
              <a:endPara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phenomena of</a:t>
            </a: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HoCo</a:t>
            </a:r>
            <a:r>
              <a:rPr lang="ru-RU" sz="4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29985"/>
              </p:ext>
            </p:extLst>
          </p:nvPr>
        </p:nvGraphicFramePr>
        <p:xfrm>
          <a:off x="442489" y="697998"/>
          <a:ext cx="3430835" cy="2408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6" name="Graph" r:id="rId3" imgW="25824055" imgH="18135434" progId="Origin50.Graph">
                  <p:embed/>
                </p:oleObj>
              </mc:Choice>
              <mc:Fallback>
                <p:oleObj name="Graph" r:id="rId3" imgW="25824055" imgH="18135434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89" y="697998"/>
                        <a:ext cx="3430835" cy="2408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/>
          <p:cNvSpPr/>
          <p:nvPr/>
        </p:nvSpPr>
        <p:spPr>
          <a:xfrm>
            <a:off x="3951275" y="677109"/>
            <a:ext cx="51927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tetragonal structure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i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amd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en-US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 ˂ 78 K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46251" y="3119227"/>
            <a:ext cx="5728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Neutron diffraction patterns of HoCo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measured at different pressure and temperature.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75" descr="D:\постеры_тезисы_статьи\Posteres and presentation\pictures_RCo2_Romania\Graph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6" y="3630019"/>
            <a:ext cx="3688804" cy="257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506110" y="6205360"/>
            <a:ext cx="507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 dependencies of Ho and Co ordered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magnetic moments at selected pressures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536702"/>
              </p:ext>
            </p:extLst>
          </p:nvPr>
        </p:nvGraphicFramePr>
        <p:xfrm>
          <a:off x="4551660" y="4275789"/>
          <a:ext cx="3453289" cy="241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7" name="Graph" r:id="rId6" imgW="4153680" imgH="2901600" progId="Origin50.Graph">
                  <p:embed/>
                </p:oleObj>
              </mc:Choice>
              <mc:Fallback>
                <p:oleObj name="Graph" r:id="rId6" imgW="415368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660" y="4275789"/>
                        <a:ext cx="3453289" cy="241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433107"/>
              </p:ext>
            </p:extLst>
          </p:nvPr>
        </p:nvGraphicFramePr>
        <p:xfrm>
          <a:off x="4404523" y="899945"/>
          <a:ext cx="3747565" cy="2635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8" name="Graph" r:id="rId8" imgW="4131869" imgH="2901696" progId="Origin50.Graph">
                  <p:embed/>
                </p:oleObj>
              </mc:Choice>
              <mc:Fallback>
                <p:oleObj name="Graph" r:id="rId8" imgW="4131869" imgH="2901696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523" y="899945"/>
                        <a:ext cx="3747565" cy="26359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61636" y="360386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Pressure dependencies of lattice parameters</a:t>
            </a:r>
          </a:p>
          <a:p>
            <a:pPr algn="ctr"/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nearest-neighbor Co-Co distances in HoCo</a:t>
            </a:r>
            <a:r>
              <a:rPr lang="en-US" sz="14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6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4505" y="772538"/>
            <a:ext cx="3641123" cy="2431099"/>
          </a:xfrm>
          <a:prstGeom prst="rect">
            <a:avLst/>
          </a:prstGeom>
        </p:spPr>
      </p:pic>
      <p:pic>
        <p:nvPicPr>
          <p:cNvPr id="10" name="Picture 46" descr="C:\Users\toha\Desktop\семинар\pictures\Безымянный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93" y="1520870"/>
            <a:ext cx="2274403" cy="24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6"/>
              <p:cNvSpPr/>
              <p:nvPr/>
            </p:nvSpPr>
            <p:spPr>
              <a:xfrm>
                <a:off x="3645628" y="852543"/>
                <a:ext cx="2792971" cy="523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14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rhombohedral</a:t>
                </a:r>
                <a:r>
                  <a:rPr lang="en-US" sz="14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structure </a:t>
                </a:r>
                <a:endParaRPr lang="en-US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1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</m:acc>
                  </m:oMath>
                </a14:m>
                <a:r>
                  <a:rPr lang="en-US" sz="1400" b="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:r>
                  <a:rPr lang="en-US" sz="1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ru-RU" sz="1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400" b="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 &lt; 36 K</a:t>
                </a:r>
                <a:endParaRPr lang="ru-RU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628" y="852543"/>
                <a:ext cx="2792971" cy="523670"/>
              </a:xfrm>
              <a:prstGeom prst="rect">
                <a:avLst/>
              </a:prstGeom>
              <a:blipFill rotWithShape="0">
                <a:blip r:embed="rId5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-10885" y="0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phenomena of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ErCo</a:t>
            </a:r>
            <a:r>
              <a:rPr lang="ru-RU" sz="40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1" descr="D:\постеры_тезисы_статьи\Posteres and presentation\pictures_RCo2_Romania\Graph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5" y="3673070"/>
            <a:ext cx="4030337" cy="284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359" descr="C:\Users\Toha\Desktop\диссертация\финал_диссертация\отдельные_главы\рисунки\финал_рисунки\1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13" y="757576"/>
            <a:ext cx="2551884" cy="28743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829296"/>
              </p:ext>
            </p:extLst>
          </p:nvPr>
        </p:nvGraphicFramePr>
        <p:xfrm>
          <a:off x="5370602" y="4281326"/>
          <a:ext cx="3316198" cy="253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1" name="Graph" r:id="rId8" imgW="3920760" imgH="3000960" progId="Origin50.Graph">
                  <p:embed/>
                </p:oleObj>
              </mc:Choice>
              <mc:Fallback>
                <p:oleObj name="Graph" r:id="rId8" imgW="3920760" imgH="30009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602" y="4281326"/>
                        <a:ext cx="3316198" cy="2538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929730" y="4164910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</a:t>
            </a:r>
            <a:r>
              <a:rPr lang="ru-RU" b="1" i="1" baseline="-250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(Co)/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= - 4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/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ГПа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67856" y="3268290"/>
            <a:ext cx="3688978" cy="7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Neutron diffraction patterns of ErCo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measured at different pressures and temperatures.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2010" y="3558540"/>
            <a:ext cx="3546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 dependencies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Co ordered  magnetic moments at selected pressures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807164" y="6159819"/>
            <a:ext cx="585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Pressure dependencies of lattice parameters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nearest-neighbor Co-Co distances in HoCo</a:t>
            </a:r>
            <a:r>
              <a:rPr lang="en-US" sz="1400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1" y="261610"/>
            <a:ext cx="4572000" cy="291378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04" y="3660414"/>
            <a:ext cx="4105263" cy="2759147"/>
          </a:xfrm>
          <a:prstGeom prst="rect">
            <a:avLst/>
          </a:prstGeom>
        </p:spPr>
      </p:pic>
      <p:pic>
        <p:nvPicPr>
          <p:cNvPr id="4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292" y="608215"/>
            <a:ext cx="3219962" cy="2859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57" y="3977248"/>
            <a:ext cx="3039000" cy="28807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-136323"/>
            <a:ext cx="9143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Magnetic phenomena of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YCo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8550" y="31440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Neutron diffraction patterns of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GB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 selected pressures, processed by the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Rietveld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method.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641271">
            <a:off x="7669651" y="1259649"/>
            <a:ext cx="123201" cy="303767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03403" y="391200"/>
            <a:ext cx="3252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 = 0 </a:t>
            </a:r>
            <a:r>
              <a:rPr lang="en-GB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GPa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(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v/v</a:t>
            </a:r>
            <a:r>
              <a:rPr lang="en-GB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</a:p>
        </p:txBody>
      </p:sp>
      <p:sp>
        <p:nvSpPr>
          <p:cNvPr id="21" name="Стрелка вниз 20"/>
          <p:cNvSpPr/>
          <p:nvPr/>
        </p:nvSpPr>
        <p:spPr>
          <a:xfrm rot="21297361">
            <a:off x="7000900" y="1580309"/>
            <a:ext cx="121032" cy="265380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76773" y="746945"/>
            <a:ext cx="331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P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≥ 4.5 </a:t>
            </a:r>
            <a:r>
              <a:rPr lang="en-GB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Gpa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(v/v</a:t>
            </a:r>
            <a:r>
              <a:rPr lang="en-GB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≤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0.956)</a:t>
            </a:r>
          </a:p>
        </p:txBody>
      </p:sp>
      <p:sp>
        <p:nvSpPr>
          <p:cNvPr id="27" name="Овал 26"/>
          <p:cNvSpPr/>
          <p:nvPr/>
        </p:nvSpPr>
        <p:spPr>
          <a:xfrm>
            <a:off x="7884614" y="845527"/>
            <a:ext cx="499410" cy="461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1227" y="62724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Pressure dependences of lattice parameters and the c/a ratio (inset).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651600" y="1118763"/>
            <a:ext cx="499410" cy="4613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879760" y="4259548"/>
            <a:ext cx="711887" cy="6902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684117" y="1806061"/>
            <a:ext cx="504870" cy="15117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545838" y="4855936"/>
            <a:ext cx="504870" cy="1207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 rot="20318947">
            <a:off x="6252397" y="3259653"/>
            <a:ext cx="127268" cy="177417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795470" y="3410493"/>
            <a:ext cx="331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7.2 </a:t>
            </a:r>
            <a:r>
              <a:rPr lang="en-GB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Gpa</a:t>
            </a:r>
            <a:endParaRPr lang="en-GB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(v/v</a:t>
            </a:r>
            <a:r>
              <a:rPr lang="en-GB" b="1" baseline="-25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GB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0.924</a:t>
            </a:r>
            <a:r>
              <a:rPr lang="en-GB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86800" y="0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668</Words>
  <Application>Microsoft Office PowerPoint</Application>
  <PresentationFormat>Экран (4:3)</PresentationFormat>
  <Paragraphs>116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Тема Office</vt:lpstr>
      <vt:lpstr>CorelDRAW.Graphic.13</vt:lpstr>
      <vt:lpstr>Graph</vt:lpstr>
      <vt:lpstr>Magnetic phenomena in cobalt intermetallides at high pressures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Руткаускас</dc:creator>
  <cp:lastModifiedBy>Антон Руткаускас</cp:lastModifiedBy>
  <cp:revision>126</cp:revision>
  <dcterms:created xsi:type="dcterms:W3CDTF">2018-04-05T10:57:51Z</dcterms:created>
  <dcterms:modified xsi:type="dcterms:W3CDTF">2018-04-23T11:27:53Z</dcterms:modified>
</cp:coreProperties>
</file>