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8" r:id="rId1"/>
  </p:sldMasterIdLst>
  <p:notesMasterIdLst>
    <p:notesMasterId r:id="rId24"/>
  </p:notesMasterIdLst>
  <p:sldIdLst>
    <p:sldId id="364" r:id="rId2"/>
    <p:sldId id="365" r:id="rId3"/>
    <p:sldId id="508" r:id="rId4"/>
    <p:sldId id="479" r:id="rId5"/>
    <p:sldId id="512" r:id="rId6"/>
    <p:sldId id="510" r:id="rId7"/>
    <p:sldId id="513" r:id="rId8"/>
    <p:sldId id="481" r:id="rId9"/>
    <p:sldId id="482" r:id="rId10"/>
    <p:sldId id="515" r:id="rId11"/>
    <p:sldId id="491" r:id="rId12"/>
    <p:sldId id="518" r:id="rId13"/>
    <p:sldId id="517" r:id="rId14"/>
    <p:sldId id="519" r:id="rId15"/>
    <p:sldId id="520" r:id="rId16"/>
    <p:sldId id="521" r:id="rId17"/>
    <p:sldId id="522" r:id="rId18"/>
    <p:sldId id="523" r:id="rId19"/>
    <p:sldId id="524" r:id="rId20"/>
    <p:sldId id="497" r:id="rId21"/>
    <p:sldId id="488" r:id="rId22"/>
    <p:sldId id="363" r:id="rId23"/>
  </p:sldIdLst>
  <p:sldSz cx="9144000" cy="6858000" type="screen4x3"/>
  <p:notesSz cx="6797675" cy="9928225"/>
  <p:defaultTextStyle>
    <a:defPPr>
      <a:defRPr lang="en-GB"/>
    </a:defPPr>
    <a:lvl1pPr algn="l" defTabSz="457200" rtl="0" fontAlgn="base">
      <a:spcBef>
        <a:spcPct val="0"/>
      </a:spcBef>
      <a:spcAft>
        <a:spcPct val="0"/>
      </a:spcAft>
      <a:defRPr sz="2400" kern="1200">
        <a:solidFill>
          <a:schemeClr val="tx1"/>
        </a:solidFill>
        <a:latin typeface="Arial" charset="0"/>
        <a:ea typeface="+mn-ea"/>
        <a:cs typeface="+mn-cs"/>
      </a:defRPr>
    </a:lvl1pPr>
    <a:lvl2pPr marL="457200" algn="l" defTabSz="457200" rtl="0" fontAlgn="base">
      <a:spcBef>
        <a:spcPct val="0"/>
      </a:spcBef>
      <a:spcAft>
        <a:spcPct val="0"/>
      </a:spcAft>
      <a:defRPr sz="2400" kern="1200">
        <a:solidFill>
          <a:schemeClr val="tx1"/>
        </a:solidFill>
        <a:latin typeface="Arial" charset="0"/>
        <a:ea typeface="+mn-ea"/>
        <a:cs typeface="+mn-cs"/>
      </a:defRPr>
    </a:lvl2pPr>
    <a:lvl3pPr marL="914400" algn="l" defTabSz="457200" rtl="0" fontAlgn="base">
      <a:spcBef>
        <a:spcPct val="0"/>
      </a:spcBef>
      <a:spcAft>
        <a:spcPct val="0"/>
      </a:spcAft>
      <a:defRPr sz="2400" kern="1200">
        <a:solidFill>
          <a:schemeClr val="tx1"/>
        </a:solidFill>
        <a:latin typeface="Arial" charset="0"/>
        <a:ea typeface="+mn-ea"/>
        <a:cs typeface="+mn-cs"/>
      </a:defRPr>
    </a:lvl3pPr>
    <a:lvl4pPr marL="1371600" algn="l" defTabSz="457200" rtl="0" fontAlgn="base">
      <a:spcBef>
        <a:spcPct val="0"/>
      </a:spcBef>
      <a:spcAft>
        <a:spcPct val="0"/>
      </a:spcAft>
      <a:defRPr sz="2400" kern="1200">
        <a:solidFill>
          <a:schemeClr val="tx1"/>
        </a:solidFill>
        <a:latin typeface="Arial" charset="0"/>
        <a:ea typeface="+mn-ea"/>
        <a:cs typeface="+mn-cs"/>
      </a:defRPr>
    </a:lvl4pPr>
    <a:lvl5pPr marL="1828800" algn="l" defTabSz="457200"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0000FF"/>
    <a:srgbClr val="AF0D01"/>
    <a:srgbClr val="00FFFF"/>
    <a:srgbClr val="00FF00"/>
    <a:srgbClr val="57D7D4"/>
    <a:srgbClr val="64DAD7"/>
    <a:srgbClr val="81E1DF"/>
    <a:srgbClr val="A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4646" autoAdjust="0"/>
  </p:normalViewPr>
  <p:slideViewPr>
    <p:cSldViewPr>
      <p:cViewPr varScale="1">
        <p:scale>
          <a:sx n="100" d="100"/>
          <a:sy n="100" d="100"/>
        </p:scale>
        <p:origin x="-989"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AB18F-5710-4CE2-991B-DAAD2CE79DFF}" type="doc">
      <dgm:prSet loTypeId="urn:microsoft.com/office/officeart/2005/8/layout/process1" loCatId="process" qsTypeId="urn:microsoft.com/office/officeart/2005/8/quickstyle/simple1" qsCatId="simple" csTypeId="urn:microsoft.com/office/officeart/2005/8/colors/accent1_2" csCatId="accent1" phldr="1"/>
      <dgm:spPr/>
    </dgm:pt>
    <dgm:pt modelId="{35A29BC9-9880-41B5-A332-133309311FD0}">
      <dgm:prSet phldrT="[Текст]"/>
      <dgm:spPr/>
      <dgm:t>
        <a:bodyPr/>
        <a:lstStyle/>
        <a:p>
          <a:r>
            <a:rPr lang="en-US" dirty="0" smtClean="0">
              <a:solidFill>
                <a:schemeClr val="tx1"/>
              </a:solidFill>
            </a:rPr>
            <a:t>Predeveloped standalone software</a:t>
          </a:r>
          <a:endParaRPr lang="ru-RU" dirty="0">
            <a:solidFill>
              <a:schemeClr val="tx1"/>
            </a:solidFill>
          </a:endParaRPr>
        </a:p>
      </dgm:t>
    </dgm:pt>
    <dgm:pt modelId="{2E5A92BD-DBAE-4D68-ADDC-9CC9B3A77394}" type="parTrans" cxnId="{7B47651B-7A67-4F91-B094-5F9EDB6D5CB2}">
      <dgm:prSet/>
      <dgm:spPr/>
      <dgm:t>
        <a:bodyPr/>
        <a:lstStyle/>
        <a:p>
          <a:endParaRPr lang="ru-RU"/>
        </a:p>
      </dgm:t>
    </dgm:pt>
    <dgm:pt modelId="{A1F807D9-C5E7-42B6-B224-84704D2EA2D2}" type="sibTrans" cxnId="{7B47651B-7A67-4F91-B094-5F9EDB6D5CB2}">
      <dgm:prSet/>
      <dgm:spPr/>
      <dgm:t>
        <a:bodyPr/>
        <a:lstStyle/>
        <a:p>
          <a:endParaRPr lang="ru-RU"/>
        </a:p>
      </dgm:t>
    </dgm:pt>
    <dgm:pt modelId="{19380523-BD5F-4436-9ABF-A2C178F4734D}">
      <dgm:prSet phldrT="[Текст]"/>
      <dgm:spPr/>
      <dgm:t>
        <a:bodyPr/>
        <a:lstStyle/>
        <a:p>
          <a:r>
            <a:rPr lang="en-US" dirty="0" smtClean="0">
              <a:solidFill>
                <a:schemeClr val="tx1"/>
              </a:solidFill>
            </a:rPr>
            <a:t>TCP socket proxy server</a:t>
          </a:r>
          <a:endParaRPr lang="ru-RU" dirty="0">
            <a:solidFill>
              <a:schemeClr val="tx1"/>
            </a:solidFill>
          </a:endParaRPr>
        </a:p>
      </dgm:t>
    </dgm:pt>
    <dgm:pt modelId="{E3944C9A-6A78-4BE5-98B8-19FED638FF1A}" type="parTrans" cxnId="{65BF4B55-4769-4E2F-B080-43DC1604B17B}">
      <dgm:prSet/>
      <dgm:spPr/>
      <dgm:t>
        <a:bodyPr/>
        <a:lstStyle/>
        <a:p>
          <a:endParaRPr lang="ru-RU"/>
        </a:p>
      </dgm:t>
    </dgm:pt>
    <dgm:pt modelId="{51AE8435-C1CE-4FE6-811F-86FD3D220631}" type="sibTrans" cxnId="{65BF4B55-4769-4E2F-B080-43DC1604B17B}">
      <dgm:prSet/>
      <dgm:spPr/>
      <dgm:t>
        <a:bodyPr/>
        <a:lstStyle/>
        <a:p>
          <a:endParaRPr lang="ru-RU"/>
        </a:p>
      </dgm:t>
    </dgm:pt>
    <dgm:pt modelId="{5C30C806-A8C5-43E3-A3EC-53655DDD09B5}">
      <dgm:prSet phldrT="[Текст]"/>
      <dgm:spPr/>
      <dgm:t>
        <a:bodyPr/>
        <a:lstStyle/>
        <a:p>
          <a:r>
            <a:rPr lang="en-US" dirty="0" smtClean="0">
              <a:solidFill>
                <a:schemeClr val="tx1"/>
              </a:solidFill>
            </a:rPr>
            <a:t>JSON parsing server</a:t>
          </a:r>
          <a:endParaRPr lang="ru-RU" dirty="0">
            <a:solidFill>
              <a:schemeClr val="tx1"/>
            </a:solidFill>
          </a:endParaRPr>
        </a:p>
      </dgm:t>
    </dgm:pt>
    <dgm:pt modelId="{C2657F1A-6837-4963-8111-0CD32AB69DC4}" type="parTrans" cxnId="{534396DE-9F01-44D2-8D41-93B73ABE6B3B}">
      <dgm:prSet/>
      <dgm:spPr/>
      <dgm:t>
        <a:bodyPr/>
        <a:lstStyle/>
        <a:p>
          <a:endParaRPr lang="ru-RU"/>
        </a:p>
      </dgm:t>
    </dgm:pt>
    <dgm:pt modelId="{BB015A1F-038E-4E0F-B45E-A314A3B2EE67}" type="sibTrans" cxnId="{534396DE-9F01-44D2-8D41-93B73ABE6B3B}">
      <dgm:prSet/>
      <dgm:spPr/>
      <dgm:t>
        <a:bodyPr/>
        <a:lstStyle/>
        <a:p>
          <a:endParaRPr lang="ru-RU"/>
        </a:p>
      </dgm:t>
    </dgm:pt>
    <dgm:pt modelId="{6B2A9683-60A4-4C9A-B668-ED6A48B9139A}" type="pres">
      <dgm:prSet presAssocID="{3DCAB18F-5710-4CE2-991B-DAAD2CE79DFF}" presName="Name0" presStyleCnt="0">
        <dgm:presLayoutVars>
          <dgm:dir/>
          <dgm:resizeHandles val="exact"/>
        </dgm:presLayoutVars>
      </dgm:prSet>
      <dgm:spPr/>
    </dgm:pt>
    <dgm:pt modelId="{53D43424-47F3-4758-AAB8-A6108EA81122}" type="pres">
      <dgm:prSet presAssocID="{35A29BC9-9880-41B5-A332-133309311FD0}" presName="node" presStyleLbl="node1" presStyleIdx="0" presStyleCnt="3">
        <dgm:presLayoutVars>
          <dgm:bulletEnabled val="1"/>
        </dgm:presLayoutVars>
      </dgm:prSet>
      <dgm:spPr/>
      <dgm:t>
        <a:bodyPr/>
        <a:lstStyle/>
        <a:p>
          <a:endParaRPr lang="ru-RU"/>
        </a:p>
      </dgm:t>
    </dgm:pt>
    <dgm:pt modelId="{4EF474D8-F6B4-4F7B-A3BC-BECF55C9768A}" type="pres">
      <dgm:prSet presAssocID="{A1F807D9-C5E7-42B6-B224-84704D2EA2D2}" presName="sibTrans" presStyleLbl="sibTrans2D1" presStyleIdx="0" presStyleCnt="2" custScaleX="205919"/>
      <dgm:spPr>
        <a:prstGeom prst="leftRightArrow">
          <a:avLst/>
        </a:prstGeom>
      </dgm:spPr>
    </dgm:pt>
    <dgm:pt modelId="{377A8D21-25E4-4F52-8517-F963970AD773}" type="pres">
      <dgm:prSet presAssocID="{A1F807D9-C5E7-42B6-B224-84704D2EA2D2}" presName="connectorText" presStyleLbl="sibTrans2D1" presStyleIdx="0" presStyleCnt="2"/>
      <dgm:spPr/>
    </dgm:pt>
    <dgm:pt modelId="{F91AB0B9-962F-4733-8059-6FDF57D1FF8C}" type="pres">
      <dgm:prSet presAssocID="{19380523-BD5F-4436-9ABF-A2C178F4734D}" presName="node" presStyleLbl="node1" presStyleIdx="1" presStyleCnt="3">
        <dgm:presLayoutVars>
          <dgm:bulletEnabled val="1"/>
        </dgm:presLayoutVars>
      </dgm:prSet>
      <dgm:spPr/>
    </dgm:pt>
    <dgm:pt modelId="{4AD29BD1-5C8F-4A12-B0A9-F0D6A7B27E8A}" type="pres">
      <dgm:prSet presAssocID="{51AE8435-C1CE-4FE6-811F-86FD3D220631}" presName="sibTrans" presStyleLbl="sibTrans2D1" presStyleIdx="1" presStyleCnt="2" custScaleX="173418"/>
      <dgm:spPr>
        <a:prstGeom prst="leftRightArrow">
          <a:avLst/>
        </a:prstGeom>
      </dgm:spPr>
    </dgm:pt>
    <dgm:pt modelId="{617DCFDA-7E40-450B-8A92-9B9AAA2DE1F3}" type="pres">
      <dgm:prSet presAssocID="{51AE8435-C1CE-4FE6-811F-86FD3D220631}" presName="connectorText" presStyleLbl="sibTrans2D1" presStyleIdx="1" presStyleCnt="2"/>
      <dgm:spPr/>
    </dgm:pt>
    <dgm:pt modelId="{6130654C-442F-426B-88F6-D4D74548F498}" type="pres">
      <dgm:prSet presAssocID="{5C30C806-A8C5-43E3-A3EC-53655DDD09B5}" presName="node" presStyleLbl="node1" presStyleIdx="2" presStyleCnt="3">
        <dgm:presLayoutVars>
          <dgm:bulletEnabled val="1"/>
        </dgm:presLayoutVars>
      </dgm:prSet>
      <dgm:spPr/>
    </dgm:pt>
  </dgm:ptLst>
  <dgm:cxnLst>
    <dgm:cxn modelId="{24762808-C103-48DD-ABCD-A58C1B9A7993}" type="presOf" srcId="{3DCAB18F-5710-4CE2-991B-DAAD2CE79DFF}" destId="{6B2A9683-60A4-4C9A-B668-ED6A48B9139A}" srcOrd="0" destOrd="0" presId="urn:microsoft.com/office/officeart/2005/8/layout/process1"/>
    <dgm:cxn modelId="{A6D48D5A-683C-430E-A14B-E27CD4421CC0}" type="presOf" srcId="{35A29BC9-9880-41B5-A332-133309311FD0}" destId="{53D43424-47F3-4758-AAB8-A6108EA81122}" srcOrd="0" destOrd="0" presId="urn:microsoft.com/office/officeart/2005/8/layout/process1"/>
    <dgm:cxn modelId="{3A0C3762-50F9-4801-90FF-35EF0F822199}" type="presOf" srcId="{A1F807D9-C5E7-42B6-B224-84704D2EA2D2}" destId="{4EF474D8-F6B4-4F7B-A3BC-BECF55C9768A}" srcOrd="0" destOrd="0" presId="urn:microsoft.com/office/officeart/2005/8/layout/process1"/>
    <dgm:cxn modelId="{7B47651B-7A67-4F91-B094-5F9EDB6D5CB2}" srcId="{3DCAB18F-5710-4CE2-991B-DAAD2CE79DFF}" destId="{35A29BC9-9880-41B5-A332-133309311FD0}" srcOrd="0" destOrd="0" parTransId="{2E5A92BD-DBAE-4D68-ADDC-9CC9B3A77394}" sibTransId="{A1F807D9-C5E7-42B6-B224-84704D2EA2D2}"/>
    <dgm:cxn modelId="{E7206949-3F29-45A2-A48A-EAF36B9872AC}" type="presOf" srcId="{19380523-BD5F-4436-9ABF-A2C178F4734D}" destId="{F91AB0B9-962F-4733-8059-6FDF57D1FF8C}" srcOrd="0" destOrd="0" presId="urn:microsoft.com/office/officeart/2005/8/layout/process1"/>
    <dgm:cxn modelId="{60AEAC22-28F0-4A06-B751-5E48D8367974}" type="presOf" srcId="{51AE8435-C1CE-4FE6-811F-86FD3D220631}" destId="{617DCFDA-7E40-450B-8A92-9B9AAA2DE1F3}" srcOrd="1" destOrd="0" presId="urn:microsoft.com/office/officeart/2005/8/layout/process1"/>
    <dgm:cxn modelId="{5991C135-39FB-4FF0-B30A-5CDEDFFEA53C}" type="presOf" srcId="{A1F807D9-C5E7-42B6-B224-84704D2EA2D2}" destId="{377A8D21-25E4-4F52-8517-F963970AD773}" srcOrd="1" destOrd="0" presId="urn:microsoft.com/office/officeart/2005/8/layout/process1"/>
    <dgm:cxn modelId="{74F1AEC6-DC92-4D68-80B3-193202B4B22E}" type="presOf" srcId="{51AE8435-C1CE-4FE6-811F-86FD3D220631}" destId="{4AD29BD1-5C8F-4A12-B0A9-F0D6A7B27E8A}" srcOrd="0" destOrd="0" presId="urn:microsoft.com/office/officeart/2005/8/layout/process1"/>
    <dgm:cxn modelId="{65BF4B55-4769-4E2F-B080-43DC1604B17B}" srcId="{3DCAB18F-5710-4CE2-991B-DAAD2CE79DFF}" destId="{19380523-BD5F-4436-9ABF-A2C178F4734D}" srcOrd="1" destOrd="0" parTransId="{E3944C9A-6A78-4BE5-98B8-19FED638FF1A}" sibTransId="{51AE8435-C1CE-4FE6-811F-86FD3D220631}"/>
    <dgm:cxn modelId="{534396DE-9F01-44D2-8D41-93B73ABE6B3B}" srcId="{3DCAB18F-5710-4CE2-991B-DAAD2CE79DFF}" destId="{5C30C806-A8C5-43E3-A3EC-53655DDD09B5}" srcOrd="2" destOrd="0" parTransId="{C2657F1A-6837-4963-8111-0CD32AB69DC4}" sibTransId="{BB015A1F-038E-4E0F-B45E-A314A3B2EE67}"/>
    <dgm:cxn modelId="{679D958D-5E20-4649-8023-9A1BD8A75FFA}" type="presOf" srcId="{5C30C806-A8C5-43E3-A3EC-53655DDD09B5}" destId="{6130654C-442F-426B-88F6-D4D74548F498}" srcOrd="0" destOrd="0" presId="urn:microsoft.com/office/officeart/2005/8/layout/process1"/>
    <dgm:cxn modelId="{214A89E5-D442-4D05-9047-8D94C69BA5DC}" type="presParOf" srcId="{6B2A9683-60A4-4C9A-B668-ED6A48B9139A}" destId="{53D43424-47F3-4758-AAB8-A6108EA81122}" srcOrd="0" destOrd="0" presId="urn:microsoft.com/office/officeart/2005/8/layout/process1"/>
    <dgm:cxn modelId="{56D455CD-79D9-4D18-AB15-41275BB7AB0E}" type="presParOf" srcId="{6B2A9683-60A4-4C9A-B668-ED6A48B9139A}" destId="{4EF474D8-F6B4-4F7B-A3BC-BECF55C9768A}" srcOrd="1" destOrd="0" presId="urn:microsoft.com/office/officeart/2005/8/layout/process1"/>
    <dgm:cxn modelId="{2453F73C-F4F9-462C-89BC-525F51FF5032}" type="presParOf" srcId="{4EF474D8-F6B4-4F7B-A3BC-BECF55C9768A}" destId="{377A8D21-25E4-4F52-8517-F963970AD773}" srcOrd="0" destOrd="0" presId="urn:microsoft.com/office/officeart/2005/8/layout/process1"/>
    <dgm:cxn modelId="{4E1C5135-3D1C-4BA1-BD9F-21976BFF473F}" type="presParOf" srcId="{6B2A9683-60A4-4C9A-B668-ED6A48B9139A}" destId="{F91AB0B9-962F-4733-8059-6FDF57D1FF8C}" srcOrd="2" destOrd="0" presId="urn:microsoft.com/office/officeart/2005/8/layout/process1"/>
    <dgm:cxn modelId="{0E71E558-AA35-4BBA-80E3-E5F5063E286A}" type="presParOf" srcId="{6B2A9683-60A4-4C9A-B668-ED6A48B9139A}" destId="{4AD29BD1-5C8F-4A12-B0A9-F0D6A7B27E8A}" srcOrd="3" destOrd="0" presId="urn:microsoft.com/office/officeart/2005/8/layout/process1"/>
    <dgm:cxn modelId="{06233814-148A-4DAA-8F9D-1460BD29C972}" type="presParOf" srcId="{4AD29BD1-5C8F-4A12-B0A9-F0D6A7B27E8A}" destId="{617DCFDA-7E40-450B-8A92-9B9AAA2DE1F3}" srcOrd="0" destOrd="0" presId="urn:microsoft.com/office/officeart/2005/8/layout/process1"/>
    <dgm:cxn modelId="{62BD8765-1298-4190-B0C0-BA15F1E501E5}" type="presParOf" srcId="{6B2A9683-60A4-4C9A-B668-ED6A48B9139A}" destId="{6130654C-442F-426B-88F6-D4D74548F49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43424-47F3-4758-AAB8-A6108EA81122}">
      <dsp:nvSpPr>
        <dsp:cNvPr id="0" name=""/>
        <dsp:cNvSpPr/>
      </dsp:nvSpPr>
      <dsp:spPr>
        <a:xfrm>
          <a:off x="3881" y="228033"/>
          <a:ext cx="1160102" cy="696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Predeveloped standalone software</a:t>
          </a:r>
          <a:endParaRPr lang="ru-RU" sz="1200" kern="1200" dirty="0">
            <a:solidFill>
              <a:schemeClr val="tx1"/>
            </a:solidFill>
          </a:endParaRPr>
        </a:p>
      </dsp:txBody>
      <dsp:txXfrm>
        <a:off x="24268" y="248420"/>
        <a:ext cx="1119328" cy="655287"/>
      </dsp:txXfrm>
    </dsp:sp>
    <dsp:sp modelId="{4EF474D8-F6B4-4F7B-A3BC-BECF55C9768A}">
      <dsp:nvSpPr>
        <dsp:cNvPr id="0" name=""/>
        <dsp:cNvSpPr/>
      </dsp:nvSpPr>
      <dsp:spPr>
        <a:xfrm>
          <a:off x="1149744" y="432211"/>
          <a:ext cx="506440" cy="287705"/>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1149744" y="489752"/>
        <a:ext cx="420129" cy="172623"/>
      </dsp:txXfrm>
    </dsp:sp>
    <dsp:sp modelId="{F91AB0B9-962F-4733-8059-6FDF57D1FF8C}">
      <dsp:nvSpPr>
        <dsp:cNvPr id="0" name=""/>
        <dsp:cNvSpPr/>
      </dsp:nvSpPr>
      <dsp:spPr>
        <a:xfrm>
          <a:off x="1628024" y="228033"/>
          <a:ext cx="1160102" cy="696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TCP socket proxy server</a:t>
          </a:r>
          <a:endParaRPr lang="ru-RU" sz="1200" kern="1200" dirty="0">
            <a:solidFill>
              <a:schemeClr val="tx1"/>
            </a:solidFill>
          </a:endParaRPr>
        </a:p>
      </dsp:txBody>
      <dsp:txXfrm>
        <a:off x="1648411" y="248420"/>
        <a:ext cx="1119328" cy="655287"/>
      </dsp:txXfrm>
    </dsp:sp>
    <dsp:sp modelId="{4AD29BD1-5C8F-4A12-B0A9-F0D6A7B27E8A}">
      <dsp:nvSpPr>
        <dsp:cNvPr id="0" name=""/>
        <dsp:cNvSpPr/>
      </dsp:nvSpPr>
      <dsp:spPr>
        <a:xfrm>
          <a:off x="2813854" y="432211"/>
          <a:ext cx="426507" cy="287705"/>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2813854" y="489752"/>
        <a:ext cx="340196" cy="172623"/>
      </dsp:txXfrm>
    </dsp:sp>
    <dsp:sp modelId="{6130654C-442F-426B-88F6-D4D74548F498}">
      <dsp:nvSpPr>
        <dsp:cNvPr id="0" name=""/>
        <dsp:cNvSpPr/>
      </dsp:nvSpPr>
      <dsp:spPr>
        <a:xfrm>
          <a:off x="3252168" y="228033"/>
          <a:ext cx="1160102" cy="696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JSON parsing server</a:t>
          </a:r>
          <a:endParaRPr lang="ru-RU" sz="1200" kern="1200" dirty="0">
            <a:solidFill>
              <a:schemeClr val="tx1"/>
            </a:solidFill>
          </a:endParaRPr>
        </a:p>
      </dsp:txBody>
      <dsp:txXfrm>
        <a:off x="3272555" y="248420"/>
        <a:ext cx="1119328" cy="6552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99263" cy="9928225"/>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1460" tIns="45730" rIns="91460" bIns="45730" anchor="ctr"/>
          <a:lstStyle>
            <a:lvl1pPr defTabSz="474663" eaLnBrk="0" hangingPunct="0">
              <a:defRPr>
                <a:solidFill>
                  <a:schemeClr val="tx1"/>
                </a:solidFill>
                <a:latin typeface="Arial" charset="0"/>
              </a:defRPr>
            </a:lvl1pPr>
            <a:lvl2pPr marL="769938" indent="-295275" defTabSz="474663" eaLnBrk="0" hangingPunct="0">
              <a:defRPr>
                <a:solidFill>
                  <a:schemeClr val="tx1"/>
                </a:solidFill>
                <a:latin typeface="Arial" charset="0"/>
              </a:defRPr>
            </a:lvl2pPr>
            <a:lvl3pPr marL="1184275" indent="-236538" defTabSz="474663" eaLnBrk="0" hangingPunct="0">
              <a:defRPr>
                <a:solidFill>
                  <a:schemeClr val="tx1"/>
                </a:solidFill>
                <a:latin typeface="Arial" charset="0"/>
              </a:defRPr>
            </a:lvl3pPr>
            <a:lvl4pPr marL="1658938" indent="-236538" defTabSz="474663" eaLnBrk="0" hangingPunct="0">
              <a:defRPr>
                <a:solidFill>
                  <a:schemeClr val="tx1"/>
                </a:solidFill>
                <a:latin typeface="Arial" charset="0"/>
              </a:defRPr>
            </a:lvl4pPr>
            <a:lvl5pPr marL="2132013" indent="-236538" defTabSz="474663" eaLnBrk="0" hangingPunct="0">
              <a:defRPr>
                <a:solidFill>
                  <a:schemeClr val="tx1"/>
                </a:solidFill>
                <a:latin typeface="Arial" charset="0"/>
              </a:defRPr>
            </a:lvl5pPr>
            <a:lvl6pPr marL="2589213" indent="-236538" defTabSz="474663" eaLnBrk="0" fontAlgn="base" hangingPunct="0">
              <a:spcBef>
                <a:spcPct val="0"/>
              </a:spcBef>
              <a:spcAft>
                <a:spcPct val="0"/>
              </a:spcAft>
              <a:defRPr>
                <a:solidFill>
                  <a:schemeClr val="tx1"/>
                </a:solidFill>
                <a:latin typeface="Arial" charset="0"/>
              </a:defRPr>
            </a:lvl6pPr>
            <a:lvl7pPr marL="3046413" indent="-236538" defTabSz="474663" eaLnBrk="0" fontAlgn="base" hangingPunct="0">
              <a:spcBef>
                <a:spcPct val="0"/>
              </a:spcBef>
              <a:spcAft>
                <a:spcPct val="0"/>
              </a:spcAft>
              <a:defRPr>
                <a:solidFill>
                  <a:schemeClr val="tx1"/>
                </a:solidFill>
                <a:latin typeface="Arial" charset="0"/>
              </a:defRPr>
            </a:lvl7pPr>
            <a:lvl8pPr marL="3503613" indent="-236538" defTabSz="474663" eaLnBrk="0" fontAlgn="base" hangingPunct="0">
              <a:spcBef>
                <a:spcPct val="0"/>
              </a:spcBef>
              <a:spcAft>
                <a:spcPct val="0"/>
              </a:spcAft>
              <a:defRPr>
                <a:solidFill>
                  <a:schemeClr val="tx1"/>
                </a:solidFill>
                <a:latin typeface="Arial" charset="0"/>
              </a:defRPr>
            </a:lvl8pPr>
            <a:lvl9pPr marL="3960813" indent="-236538" defTabSz="474663" eaLnBrk="0" fontAlgn="base" hangingPunct="0">
              <a:spcBef>
                <a:spcPct val="0"/>
              </a:spcBef>
              <a:spcAft>
                <a:spcPct val="0"/>
              </a:spcAft>
              <a:defRPr>
                <a:solidFill>
                  <a:schemeClr val="tx1"/>
                </a:solidFill>
                <a:latin typeface="Arial" charset="0"/>
              </a:defRPr>
            </a:lvl9pPr>
          </a:lstStyle>
          <a:p>
            <a:pPr eaLnBrk="1" hangingPunct="1">
              <a:defRPr/>
            </a:pPr>
            <a:endParaRPr lang="ru-RU" altLang="ru-RU" sz="1800" smtClean="0"/>
          </a:p>
        </p:txBody>
      </p:sp>
      <p:sp>
        <p:nvSpPr>
          <p:cNvPr id="2050" name="AutoShape 2"/>
          <p:cNvSpPr>
            <a:spLocks noChangeArrowheads="1"/>
          </p:cNvSpPr>
          <p:nvPr/>
        </p:nvSpPr>
        <p:spPr bwMode="auto">
          <a:xfrm>
            <a:off x="0" y="0"/>
            <a:ext cx="6799263"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60" tIns="45730" rIns="91460" bIns="45730" anchor="ctr"/>
          <a:lstStyle>
            <a:lvl1pPr defTabSz="474663" eaLnBrk="0" hangingPunct="0">
              <a:defRPr>
                <a:solidFill>
                  <a:schemeClr val="tx1"/>
                </a:solidFill>
                <a:latin typeface="Arial" charset="0"/>
              </a:defRPr>
            </a:lvl1pPr>
            <a:lvl2pPr marL="769938" indent="-295275" defTabSz="474663" eaLnBrk="0" hangingPunct="0">
              <a:defRPr>
                <a:solidFill>
                  <a:schemeClr val="tx1"/>
                </a:solidFill>
                <a:latin typeface="Arial" charset="0"/>
              </a:defRPr>
            </a:lvl2pPr>
            <a:lvl3pPr marL="1184275" indent="-236538" defTabSz="474663" eaLnBrk="0" hangingPunct="0">
              <a:defRPr>
                <a:solidFill>
                  <a:schemeClr val="tx1"/>
                </a:solidFill>
                <a:latin typeface="Arial" charset="0"/>
              </a:defRPr>
            </a:lvl3pPr>
            <a:lvl4pPr marL="1658938" indent="-236538" defTabSz="474663" eaLnBrk="0" hangingPunct="0">
              <a:defRPr>
                <a:solidFill>
                  <a:schemeClr val="tx1"/>
                </a:solidFill>
                <a:latin typeface="Arial" charset="0"/>
              </a:defRPr>
            </a:lvl4pPr>
            <a:lvl5pPr marL="2132013" indent="-236538" defTabSz="474663" eaLnBrk="0" hangingPunct="0">
              <a:defRPr>
                <a:solidFill>
                  <a:schemeClr val="tx1"/>
                </a:solidFill>
                <a:latin typeface="Arial" charset="0"/>
              </a:defRPr>
            </a:lvl5pPr>
            <a:lvl6pPr marL="2589213" indent="-236538" defTabSz="474663" eaLnBrk="0" fontAlgn="base" hangingPunct="0">
              <a:spcBef>
                <a:spcPct val="0"/>
              </a:spcBef>
              <a:spcAft>
                <a:spcPct val="0"/>
              </a:spcAft>
              <a:defRPr>
                <a:solidFill>
                  <a:schemeClr val="tx1"/>
                </a:solidFill>
                <a:latin typeface="Arial" charset="0"/>
              </a:defRPr>
            </a:lvl6pPr>
            <a:lvl7pPr marL="3046413" indent="-236538" defTabSz="474663" eaLnBrk="0" fontAlgn="base" hangingPunct="0">
              <a:spcBef>
                <a:spcPct val="0"/>
              </a:spcBef>
              <a:spcAft>
                <a:spcPct val="0"/>
              </a:spcAft>
              <a:defRPr>
                <a:solidFill>
                  <a:schemeClr val="tx1"/>
                </a:solidFill>
                <a:latin typeface="Arial" charset="0"/>
              </a:defRPr>
            </a:lvl7pPr>
            <a:lvl8pPr marL="3503613" indent="-236538" defTabSz="474663" eaLnBrk="0" fontAlgn="base" hangingPunct="0">
              <a:spcBef>
                <a:spcPct val="0"/>
              </a:spcBef>
              <a:spcAft>
                <a:spcPct val="0"/>
              </a:spcAft>
              <a:defRPr>
                <a:solidFill>
                  <a:schemeClr val="tx1"/>
                </a:solidFill>
                <a:latin typeface="Arial" charset="0"/>
              </a:defRPr>
            </a:lvl8pPr>
            <a:lvl9pPr marL="3960813" indent="-236538" defTabSz="474663" eaLnBrk="0" fontAlgn="base" hangingPunct="0">
              <a:spcBef>
                <a:spcPct val="0"/>
              </a:spcBef>
              <a:spcAft>
                <a:spcPct val="0"/>
              </a:spcAft>
              <a:defRPr>
                <a:solidFill>
                  <a:schemeClr val="tx1"/>
                </a:solidFill>
                <a:latin typeface="Arial" charset="0"/>
              </a:defRPr>
            </a:lvl9pPr>
          </a:lstStyle>
          <a:p>
            <a:pPr eaLnBrk="1" hangingPunct="1">
              <a:defRPr/>
            </a:pPr>
            <a:endParaRPr lang="ru-RU" altLang="ru-RU" sz="1800" smtClean="0"/>
          </a:p>
        </p:txBody>
      </p:sp>
      <p:sp>
        <p:nvSpPr>
          <p:cNvPr id="2051" name="AutoShape 3"/>
          <p:cNvSpPr>
            <a:spLocks noChangeArrowheads="1"/>
          </p:cNvSpPr>
          <p:nvPr/>
        </p:nvSpPr>
        <p:spPr bwMode="auto">
          <a:xfrm>
            <a:off x="0" y="0"/>
            <a:ext cx="6799263"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60" tIns="45730" rIns="91460" bIns="45730" anchor="ctr"/>
          <a:lstStyle>
            <a:lvl1pPr defTabSz="474663" eaLnBrk="0" hangingPunct="0">
              <a:defRPr>
                <a:solidFill>
                  <a:schemeClr val="tx1"/>
                </a:solidFill>
                <a:latin typeface="Arial" charset="0"/>
              </a:defRPr>
            </a:lvl1pPr>
            <a:lvl2pPr marL="769938" indent="-295275" defTabSz="474663" eaLnBrk="0" hangingPunct="0">
              <a:defRPr>
                <a:solidFill>
                  <a:schemeClr val="tx1"/>
                </a:solidFill>
                <a:latin typeface="Arial" charset="0"/>
              </a:defRPr>
            </a:lvl2pPr>
            <a:lvl3pPr marL="1184275" indent="-236538" defTabSz="474663" eaLnBrk="0" hangingPunct="0">
              <a:defRPr>
                <a:solidFill>
                  <a:schemeClr val="tx1"/>
                </a:solidFill>
                <a:latin typeface="Arial" charset="0"/>
              </a:defRPr>
            </a:lvl3pPr>
            <a:lvl4pPr marL="1658938" indent="-236538" defTabSz="474663" eaLnBrk="0" hangingPunct="0">
              <a:defRPr>
                <a:solidFill>
                  <a:schemeClr val="tx1"/>
                </a:solidFill>
                <a:latin typeface="Arial" charset="0"/>
              </a:defRPr>
            </a:lvl4pPr>
            <a:lvl5pPr marL="2132013" indent="-236538" defTabSz="474663" eaLnBrk="0" hangingPunct="0">
              <a:defRPr>
                <a:solidFill>
                  <a:schemeClr val="tx1"/>
                </a:solidFill>
                <a:latin typeface="Arial" charset="0"/>
              </a:defRPr>
            </a:lvl5pPr>
            <a:lvl6pPr marL="2589213" indent="-236538" defTabSz="474663" eaLnBrk="0" fontAlgn="base" hangingPunct="0">
              <a:spcBef>
                <a:spcPct val="0"/>
              </a:spcBef>
              <a:spcAft>
                <a:spcPct val="0"/>
              </a:spcAft>
              <a:defRPr>
                <a:solidFill>
                  <a:schemeClr val="tx1"/>
                </a:solidFill>
                <a:latin typeface="Arial" charset="0"/>
              </a:defRPr>
            </a:lvl6pPr>
            <a:lvl7pPr marL="3046413" indent="-236538" defTabSz="474663" eaLnBrk="0" fontAlgn="base" hangingPunct="0">
              <a:spcBef>
                <a:spcPct val="0"/>
              </a:spcBef>
              <a:spcAft>
                <a:spcPct val="0"/>
              </a:spcAft>
              <a:defRPr>
                <a:solidFill>
                  <a:schemeClr val="tx1"/>
                </a:solidFill>
                <a:latin typeface="Arial" charset="0"/>
              </a:defRPr>
            </a:lvl7pPr>
            <a:lvl8pPr marL="3503613" indent="-236538" defTabSz="474663" eaLnBrk="0" fontAlgn="base" hangingPunct="0">
              <a:spcBef>
                <a:spcPct val="0"/>
              </a:spcBef>
              <a:spcAft>
                <a:spcPct val="0"/>
              </a:spcAft>
              <a:defRPr>
                <a:solidFill>
                  <a:schemeClr val="tx1"/>
                </a:solidFill>
                <a:latin typeface="Arial" charset="0"/>
              </a:defRPr>
            </a:lvl8pPr>
            <a:lvl9pPr marL="3960813" indent="-236538" defTabSz="474663" eaLnBrk="0" fontAlgn="base" hangingPunct="0">
              <a:spcBef>
                <a:spcPct val="0"/>
              </a:spcBef>
              <a:spcAft>
                <a:spcPct val="0"/>
              </a:spcAft>
              <a:defRPr>
                <a:solidFill>
                  <a:schemeClr val="tx1"/>
                </a:solidFill>
                <a:latin typeface="Arial" charset="0"/>
              </a:defRPr>
            </a:lvl9pPr>
          </a:lstStyle>
          <a:p>
            <a:pPr eaLnBrk="1" hangingPunct="1">
              <a:defRPr/>
            </a:pPr>
            <a:endParaRPr lang="ru-RU" altLang="ru-RU" sz="1800" smtClean="0"/>
          </a:p>
        </p:txBody>
      </p:sp>
      <p:sp>
        <p:nvSpPr>
          <p:cNvPr id="23557" name="Rectangle 4"/>
          <p:cNvSpPr>
            <a:spLocks noGrp="1" noRot="1" noChangeAspect="1" noChangeArrowheads="1"/>
          </p:cNvSpPr>
          <p:nvPr>
            <p:ph type="sldImg"/>
          </p:nvPr>
        </p:nvSpPr>
        <p:spPr bwMode="auto">
          <a:xfrm>
            <a:off x="-9759950" y="-6567488"/>
            <a:ext cx="19521488" cy="1464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3" name="Rectangle 5"/>
          <p:cNvSpPr>
            <a:spLocks noGrp="1" noChangeArrowheads="1"/>
          </p:cNvSpPr>
          <p:nvPr>
            <p:ph type="body"/>
          </p:nvPr>
        </p:nvSpPr>
        <p:spPr bwMode="auto">
          <a:xfrm>
            <a:off x="679450" y="4716463"/>
            <a:ext cx="5432425" cy="4464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noProof="0" smtClean="0"/>
          </a:p>
        </p:txBody>
      </p:sp>
    </p:spTree>
    <p:extLst>
      <p:ext uri="{BB962C8B-B14F-4D97-AF65-F5344CB8AC3E}">
        <p14:creationId xmlns:p14="http://schemas.microsoft.com/office/powerpoint/2010/main" val="199621566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125663" y="754063"/>
            <a:ext cx="2546350" cy="3722687"/>
          </a:xfrm>
          <a:prstGeom prst="rect">
            <a:avLst/>
          </a:prstGeom>
          <a:solidFill>
            <a:srgbClr val="FFFFFF"/>
          </a:solidFill>
          <a:ln w="9360">
            <a:solidFill>
              <a:srgbClr val="000000"/>
            </a:solidFill>
            <a:miter lim="800000"/>
            <a:headEnd/>
            <a:tailEnd/>
          </a:ln>
        </p:spPr>
        <p:txBody>
          <a:bodyPr wrap="none" lIns="91460" tIns="45730" rIns="91460" bIns="45730" anchor="ctr"/>
          <a:lstStyle>
            <a:lvl1pPr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69938" indent="-295275"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84275"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58938"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132013"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892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30464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5036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9608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ru-RU" altLang="ru-RU" sz="1800">
              <a:solidFill>
                <a:schemeClr val="tx1"/>
              </a:solidFill>
              <a:latin typeface="Arial" charset="0"/>
            </a:endParaRPr>
          </a:p>
        </p:txBody>
      </p:sp>
      <p:sp>
        <p:nvSpPr>
          <p:cNvPr id="24579" name="Rectangle 3"/>
          <p:cNvSpPr>
            <a:spLocks noGrp="1" noChangeArrowheads="1"/>
          </p:cNvSpPr>
          <p:nvPr>
            <p:ph type="body"/>
          </p:nvPr>
        </p:nvSpPr>
        <p:spPr>
          <a:xfrm>
            <a:off x="679450" y="4716463"/>
            <a:ext cx="54340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125663" y="754063"/>
            <a:ext cx="2546350" cy="3722687"/>
          </a:xfrm>
          <a:prstGeom prst="rect">
            <a:avLst/>
          </a:prstGeom>
          <a:solidFill>
            <a:srgbClr val="FFFFFF"/>
          </a:solidFill>
          <a:ln w="9360">
            <a:solidFill>
              <a:srgbClr val="000000"/>
            </a:solidFill>
            <a:miter lim="800000"/>
            <a:headEnd/>
            <a:tailEnd/>
          </a:ln>
        </p:spPr>
        <p:txBody>
          <a:bodyPr wrap="none" lIns="91460" tIns="45730" rIns="91460" bIns="45730" anchor="ctr"/>
          <a:lstStyle>
            <a:lvl1pPr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69938" indent="-295275"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84275"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58938"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132013"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892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30464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5036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9608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ru-RU" altLang="ru-RU" sz="1800">
              <a:solidFill>
                <a:schemeClr val="tx1"/>
              </a:solidFill>
              <a:latin typeface="Arial" charset="0"/>
            </a:endParaRPr>
          </a:p>
        </p:txBody>
      </p:sp>
      <p:sp>
        <p:nvSpPr>
          <p:cNvPr id="25603" name="Rectangle 3"/>
          <p:cNvSpPr>
            <a:spLocks noGrp="1" noChangeArrowheads="1"/>
          </p:cNvSpPr>
          <p:nvPr>
            <p:ph type="body"/>
          </p:nvPr>
        </p:nvSpPr>
        <p:spPr>
          <a:xfrm>
            <a:off x="679450" y="4716463"/>
            <a:ext cx="54340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2125663" y="754063"/>
            <a:ext cx="2546350" cy="3722687"/>
          </a:xfrm>
          <a:prstGeom prst="rect">
            <a:avLst/>
          </a:prstGeom>
          <a:solidFill>
            <a:srgbClr val="FFFFFF"/>
          </a:solidFill>
          <a:ln w="9360">
            <a:solidFill>
              <a:srgbClr val="000000"/>
            </a:solidFill>
            <a:miter lim="800000"/>
            <a:headEnd/>
            <a:tailEnd/>
          </a:ln>
        </p:spPr>
        <p:txBody>
          <a:bodyPr wrap="none" lIns="91460" tIns="45730" rIns="91460" bIns="45730" anchor="ctr"/>
          <a:lstStyle>
            <a:lvl1pPr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69938" indent="-295275"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84275"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58938"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132013"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892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30464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5036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9608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ru-RU" altLang="ru-RU" sz="1800">
              <a:solidFill>
                <a:schemeClr val="tx1"/>
              </a:solidFill>
              <a:latin typeface="Arial" charset="0"/>
            </a:endParaRPr>
          </a:p>
        </p:txBody>
      </p:sp>
      <p:sp>
        <p:nvSpPr>
          <p:cNvPr id="33795" name="Rectangle 2"/>
          <p:cNvSpPr>
            <a:spLocks noGrp="1" noChangeArrowheads="1"/>
          </p:cNvSpPr>
          <p:nvPr>
            <p:ph type="body"/>
          </p:nvPr>
        </p:nvSpPr>
        <p:spPr>
          <a:xfrm>
            <a:off x="679450" y="4716463"/>
            <a:ext cx="54340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2125663" y="754063"/>
            <a:ext cx="2546350" cy="3722687"/>
          </a:xfrm>
          <a:prstGeom prst="rect">
            <a:avLst/>
          </a:prstGeom>
          <a:solidFill>
            <a:srgbClr val="FFFFFF"/>
          </a:solidFill>
          <a:ln w="9360">
            <a:solidFill>
              <a:srgbClr val="000000"/>
            </a:solidFill>
            <a:miter lim="800000"/>
            <a:headEnd/>
            <a:tailEnd/>
          </a:ln>
        </p:spPr>
        <p:txBody>
          <a:bodyPr wrap="none" lIns="91460" tIns="45730" rIns="91460" bIns="45730" anchor="ctr"/>
          <a:lstStyle>
            <a:lvl1pPr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69938" indent="-295275"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84275"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58938"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132013"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892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30464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5036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9608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ru-RU" altLang="ru-RU" sz="1800">
              <a:solidFill>
                <a:schemeClr val="tx1"/>
              </a:solidFill>
              <a:latin typeface="Arial" charset="0"/>
            </a:endParaRPr>
          </a:p>
        </p:txBody>
      </p:sp>
      <p:sp>
        <p:nvSpPr>
          <p:cNvPr id="38915" name="Rectangle 2"/>
          <p:cNvSpPr>
            <a:spLocks noGrp="1" noChangeArrowheads="1"/>
          </p:cNvSpPr>
          <p:nvPr>
            <p:ph type="body"/>
          </p:nvPr>
        </p:nvSpPr>
        <p:spPr>
          <a:xfrm>
            <a:off x="679450" y="4716463"/>
            <a:ext cx="54340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125663" y="754063"/>
            <a:ext cx="2546350" cy="3722687"/>
          </a:xfrm>
          <a:prstGeom prst="rect">
            <a:avLst/>
          </a:prstGeom>
          <a:solidFill>
            <a:srgbClr val="FFFFFF"/>
          </a:solidFill>
          <a:ln w="9360">
            <a:solidFill>
              <a:srgbClr val="000000"/>
            </a:solidFill>
            <a:miter lim="800000"/>
            <a:headEnd/>
            <a:tailEnd/>
          </a:ln>
        </p:spPr>
        <p:txBody>
          <a:bodyPr wrap="none" lIns="91460" tIns="45730" rIns="91460" bIns="45730" anchor="ctr"/>
          <a:lstStyle>
            <a:lvl1pPr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69938" indent="-295275"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84275"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58938"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132013"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892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30464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5036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9608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ru-RU" altLang="ru-RU" sz="1800">
              <a:solidFill>
                <a:schemeClr val="tx1"/>
              </a:solidFill>
              <a:latin typeface="Arial" charset="0"/>
            </a:endParaRPr>
          </a:p>
        </p:txBody>
      </p:sp>
      <p:sp>
        <p:nvSpPr>
          <p:cNvPr id="25603" name="Rectangle 3"/>
          <p:cNvSpPr>
            <a:spLocks noGrp="1" noChangeArrowheads="1"/>
          </p:cNvSpPr>
          <p:nvPr>
            <p:ph type="body"/>
          </p:nvPr>
        </p:nvSpPr>
        <p:spPr>
          <a:xfrm>
            <a:off x="679450" y="4716463"/>
            <a:ext cx="54340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125663" y="754063"/>
            <a:ext cx="2546350" cy="3722687"/>
          </a:xfrm>
          <a:prstGeom prst="rect">
            <a:avLst/>
          </a:prstGeom>
          <a:solidFill>
            <a:srgbClr val="FFFFFF"/>
          </a:solidFill>
          <a:ln w="9360">
            <a:solidFill>
              <a:srgbClr val="000000"/>
            </a:solidFill>
            <a:miter lim="800000"/>
            <a:headEnd/>
            <a:tailEnd/>
          </a:ln>
        </p:spPr>
        <p:txBody>
          <a:bodyPr wrap="none" lIns="91460" tIns="45730" rIns="91460" bIns="45730" anchor="ctr"/>
          <a:lstStyle>
            <a:lvl1pPr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69938" indent="-295275"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84275"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58938"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132013"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892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30464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5036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9608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ru-RU" altLang="ru-RU" sz="1800">
              <a:solidFill>
                <a:schemeClr val="tx1"/>
              </a:solidFill>
              <a:latin typeface="Arial" charset="0"/>
            </a:endParaRPr>
          </a:p>
        </p:txBody>
      </p:sp>
      <p:sp>
        <p:nvSpPr>
          <p:cNvPr id="25603" name="Rectangle 3"/>
          <p:cNvSpPr>
            <a:spLocks noGrp="1" noChangeArrowheads="1"/>
          </p:cNvSpPr>
          <p:nvPr>
            <p:ph type="body"/>
          </p:nvPr>
        </p:nvSpPr>
        <p:spPr>
          <a:xfrm>
            <a:off x="679450" y="4716463"/>
            <a:ext cx="54340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125663" y="754063"/>
            <a:ext cx="2546350" cy="3722687"/>
          </a:xfrm>
          <a:prstGeom prst="rect">
            <a:avLst/>
          </a:prstGeom>
          <a:solidFill>
            <a:srgbClr val="FFFFFF"/>
          </a:solidFill>
          <a:ln w="9360">
            <a:solidFill>
              <a:srgbClr val="000000"/>
            </a:solidFill>
            <a:miter lim="800000"/>
            <a:headEnd/>
            <a:tailEnd/>
          </a:ln>
        </p:spPr>
        <p:txBody>
          <a:bodyPr wrap="none" lIns="91460" tIns="45730" rIns="91460" bIns="45730" anchor="ctr"/>
          <a:lstStyle>
            <a:lvl1pPr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69938" indent="-295275"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84275"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58938"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132013"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892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30464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5036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9608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ru-RU" altLang="ru-RU" sz="1800">
              <a:solidFill>
                <a:schemeClr val="tx1"/>
              </a:solidFill>
              <a:latin typeface="Arial" charset="0"/>
            </a:endParaRPr>
          </a:p>
        </p:txBody>
      </p:sp>
      <p:sp>
        <p:nvSpPr>
          <p:cNvPr id="26627" name="Rectangle 3"/>
          <p:cNvSpPr>
            <a:spLocks noGrp="1" noChangeArrowheads="1"/>
          </p:cNvSpPr>
          <p:nvPr>
            <p:ph type="body"/>
          </p:nvPr>
        </p:nvSpPr>
        <p:spPr>
          <a:xfrm>
            <a:off x="679450" y="4716463"/>
            <a:ext cx="54340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125663" y="754063"/>
            <a:ext cx="2546350" cy="3722687"/>
          </a:xfrm>
          <a:prstGeom prst="rect">
            <a:avLst/>
          </a:prstGeom>
          <a:solidFill>
            <a:srgbClr val="FFFFFF"/>
          </a:solidFill>
          <a:ln w="9360">
            <a:solidFill>
              <a:srgbClr val="000000"/>
            </a:solidFill>
            <a:miter lim="800000"/>
            <a:headEnd/>
            <a:tailEnd/>
          </a:ln>
        </p:spPr>
        <p:txBody>
          <a:bodyPr wrap="none" lIns="91460" tIns="45730" rIns="91460" bIns="45730" anchor="ctr"/>
          <a:lstStyle>
            <a:lvl1pPr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69938" indent="-295275"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84275"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58938"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132013"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892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30464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5036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9608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ru-RU" altLang="ru-RU" sz="1800">
              <a:solidFill>
                <a:schemeClr val="tx1"/>
              </a:solidFill>
              <a:latin typeface="Arial" charset="0"/>
            </a:endParaRPr>
          </a:p>
        </p:txBody>
      </p:sp>
      <p:sp>
        <p:nvSpPr>
          <p:cNvPr id="25603" name="Rectangle 3"/>
          <p:cNvSpPr>
            <a:spLocks noGrp="1" noChangeArrowheads="1"/>
          </p:cNvSpPr>
          <p:nvPr>
            <p:ph type="body"/>
          </p:nvPr>
        </p:nvSpPr>
        <p:spPr>
          <a:xfrm>
            <a:off x="679450" y="4716463"/>
            <a:ext cx="54340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125663" y="754063"/>
            <a:ext cx="2546350" cy="3722687"/>
          </a:xfrm>
          <a:prstGeom prst="rect">
            <a:avLst/>
          </a:prstGeom>
          <a:solidFill>
            <a:srgbClr val="FFFFFF"/>
          </a:solidFill>
          <a:ln w="9360">
            <a:solidFill>
              <a:srgbClr val="000000"/>
            </a:solidFill>
            <a:miter lim="800000"/>
            <a:headEnd/>
            <a:tailEnd/>
          </a:ln>
        </p:spPr>
        <p:txBody>
          <a:bodyPr wrap="none" lIns="91460" tIns="45730" rIns="91460" bIns="45730" anchor="ctr"/>
          <a:lstStyle>
            <a:lvl1pPr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69938" indent="-295275"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84275"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58938"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132013"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892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30464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5036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9608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ru-RU" altLang="ru-RU" sz="1800">
              <a:solidFill>
                <a:schemeClr val="tx1"/>
              </a:solidFill>
              <a:latin typeface="Arial" charset="0"/>
            </a:endParaRPr>
          </a:p>
        </p:txBody>
      </p:sp>
      <p:sp>
        <p:nvSpPr>
          <p:cNvPr id="25603" name="Rectangle 3"/>
          <p:cNvSpPr>
            <a:spLocks noGrp="1" noChangeArrowheads="1"/>
          </p:cNvSpPr>
          <p:nvPr>
            <p:ph type="body"/>
          </p:nvPr>
        </p:nvSpPr>
        <p:spPr>
          <a:xfrm>
            <a:off x="679450" y="4716463"/>
            <a:ext cx="54340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125663" y="754063"/>
            <a:ext cx="2546350" cy="3722687"/>
          </a:xfrm>
          <a:prstGeom prst="rect">
            <a:avLst/>
          </a:prstGeom>
          <a:solidFill>
            <a:srgbClr val="FFFFFF"/>
          </a:solidFill>
          <a:ln w="9360">
            <a:solidFill>
              <a:srgbClr val="000000"/>
            </a:solidFill>
            <a:miter lim="800000"/>
            <a:headEnd/>
            <a:tailEnd/>
          </a:ln>
        </p:spPr>
        <p:txBody>
          <a:bodyPr wrap="none" lIns="91460" tIns="45730" rIns="91460" bIns="45730" anchor="ctr"/>
          <a:lstStyle>
            <a:lvl1pPr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69938" indent="-295275"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84275"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58938"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132013"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892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30464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5036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9608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ru-RU" altLang="ru-RU" sz="1800">
              <a:solidFill>
                <a:schemeClr val="tx1"/>
              </a:solidFill>
              <a:latin typeface="Arial" charset="0"/>
            </a:endParaRPr>
          </a:p>
        </p:txBody>
      </p:sp>
      <p:sp>
        <p:nvSpPr>
          <p:cNvPr id="25603" name="Rectangle 3"/>
          <p:cNvSpPr>
            <a:spLocks noGrp="1" noChangeArrowheads="1"/>
          </p:cNvSpPr>
          <p:nvPr>
            <p:ph type="body"/>
          </p:nvPr>
        </p:nvSpPr>
        <p:spPr>
          <a:xfrm>
            <a:off x="679450" y="4716463"/>
            <a:ext cx="54340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125663" y="754063"/>
            <a:ext cx="2546350" cy="3722687"/>
          </a:xfrm>
          <a:prstGeom prst="rect">
            <a:avLst/>
          </a:prstGeom>
          <a:solidFill>
            <a:srgbClr val="FFFFFF"/>
          </a:solidFill>
          <a:ln w="9360">
            <a:solidFill>
              <a:srgbClr val="000000"/>
            </a:solidFill>
            <a:miter lim="800000"/>
            <a:headEnd/>
            <a:tailEnd/>
          </a:ln>
        </p:spPr>
        <p:txBody>
          <a:bodyPr wrap="none" lIns="91460" tIns="45730" rIns="91460" bIns="45730" anchor="ctr"/>
          <a:lstStyle>
            <a:lvl1pPr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69938" indent="-295275"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84275"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58938"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132013"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892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30464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5036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9608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ru-RU" altLang="ru-RU" sz="1800">
              <a:solidFill>
                <a:schemeClr val="tx1"/>
              </a:solidFill>
              <a:latin typeface="Arial" charset="0"/>
            </a:endParaRPr>
          </a:p>
        </p:txBody>
      </p:sp>
      <p:sp>
        <p:nvSpPr>
          <p:cNvPr id="27651" name="Rectangle 3"/>
          <p:cNvSpPr>
            <a:spLocks noGrp="1" noChangeArrowheads="1"/>
          </p:cNvSpPr>
          <p:nvPr>
            <p:ph type="body"/>
          </p:nvPr>
        </p:nvSpPr>
        <p:spPr>
          <a:xfrm>
            <a:off x="679450" y="4716463"/>
            <a:ext cx="54340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125663" y="754063"/>
            <a:ext cx="2546350" cy="3722687"/>
          </a:xfrm>
          <a:prstGeom prst="rect">
            <a:avLst/>
          </a:prstGeom>
          <a:solidFill>
            <a:srgbClr val="FFFFFF"/>
          </a:solidFill>
          <a:ln w="9360">
            <a:solidFill>
              <a:srgbClr val="000000"/>
            </a:solidFill>
            <a:miter lim="800000"/>
            <a:headEnd/>
            <a:tailEnd/>
          </a:ln>
        </p:spPr>
        <p:txBody>
          <a:bodyPr wrap="none" lIns="91460" tIns="45730" rIns="91460" bIns="45730" anchor="ctr"/>
          <a:lstStyle>
            <a:lvl1pPr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69938" indent="-295275"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84275"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58938"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132013" indent="-236538" defTabSz="474663"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892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30464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5036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960813" indent="-236538" defTabSz="4746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ru-RU" altLang="ru-RU" sz="1800">
              <a:solidFill>
                <a:schemeClr val="tx1"/>
              </a:solidFill>
              <a:latin typeface="Arial" charset="0"/>
            </a:endParaRPr>
          </a:p>
        </p:txBody>
      </p:sp>
      <p:sp>
        <p:nvSpPr>
          <p:cNvPr id="28675" name="Rectangle 3"/>
          <p:cNvSpPr>
            <a:spLocks noGrp="1" noChangeArrowheads="1"/>
          </p:cNvSpPr>
          <p:nvPr>
            <p:ph type="body"/>
          </p:nvPr>
        </p:nvSpPr>
        <p:spPr>
          <a:xfrm>
            <a:off x="679450" y="4716463"/>
            <a:ext cx="5434013"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99D43A3-BC9C-47CF-8C2B-52182CA67A99}" type="datetimeFigureOut">
              <a:rPr lang="ru-RU" altLang="ru-RU"/>
              <a:pPr>
                <a:defRPr/>
              </a:pPr>
              <a:t>2017-09-18</a:t>
            </a:fld>
            <a:endParaRPr lang="en-US"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6"/>
          <p:cNvSpPr>
            <a:spLocks noGrp="1" noChangeArrowheads="1"/>
          </p:cNvSpPr>
          <p:nvPr>
            <p:ph type="sldNum" sz="quarter" idx="12"/>
          </p:nvPr>
        </p:nvSpPr>
        <p:spPr>
          <a:ln/>
        </p:spPr>
        <p:txBody>
          <a:bodyPr/>
          <a:lstStyle>
            <a:lvl1pPr>
              <a:defRPr/>
            </a:lvl1pPr>
          </a:lstStyle>
          <a:p>
            <a:pPr>
              <a:defRPr/>
            </a:pPr>
            <a:fld id="{32CA4969-2605-46E2-85F7-47D6497C5C6E}" type="slidenum">
              <a:rPr lang="en-US" altLang="ru-RU"/>
              <a:pPr>
                <a:defRPr/>
              </a:pPr>
              <a:t>‹#›</a:t>
            </a:fld>
            <a:endParaRPr lang="en-US" altLang="ru-RU"/>
          </a:p>
        </p:txBody>
      </p:sp>
    </p:spTree>
    <p:extLst>
      <p:ext uri="{BB962C8B-B14F-4D97-AF65-F5344CB8AC3E}">
        <p14:creationId xmlns:p14="http://schemas.microsoft.com/office/powerpoint/2010/main" val="258893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D4731506-B4B7-485E-B2AE-6DDF8D4F7D28}" type="datetimeFigureOut">
              <a:rPr lang="ru-RU" altLang="ru-RU"/>
              <a:pPr>
                <a:defRPr/>
              </a:pPr>
              <a:t>2017-09-18</a:t>
            </a:fld>
            <a:endParaRPr lang="en-US"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6"/>
          <p:cNvSpPr>
            <a:spLocks noGrp="1" noChangeArrowheads="1"/>
          </p:cNvSpPr>
          <p:nvPr>
            <p:ph type="sldNum" sz="quarter" idx="12"/>
          </p:nvPr>
        </p:nvSpPr>
        <p:spPr>
          <a:ln/>
        </p:spPr>
        <p:txBody>
          <a:bodyPr/>
          <a:lstStyle>
            <a:lvl1pPr>
              <a:defRPr/>
            </a:lvl1pPr>
          </a:lstStyle>
          <a:p>
            <a:pPr>
              <a:defRPr/>
            </a:pPr>
            <a:fld id="{91782513-4D47-4DDC-93DB-D34B9A35EA39}" type="slidenum">
              <a:rPr lang="en-US" altLang="ru-RU"/>
              <a:pPr>
                <a:defRPr/>
              </a:pPr>
              <a:t>‹#›</a:t>
            </a:fld>
            <a:endParaRPr lang="en-US" altLang="ru-RU"/>
          </a:p>
        </p:txBody>
      </p:sp>
    </p:spTree>
    <p:extLst>
      <p:ext uri="{BB962C8B-B14F-4D97-AF65-F5344CB8AC3E}">
        <p14:creationId xmlns:p14="http://schemas.microsoft.com/office/powerpoint/2010/main" val="182808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C605DC6-2D22-45C3-8143-33E1C9B0E76C}" type="datetimeFigureOut">
              <a:rPr lang="ru-RU" altLang="ru-RU"/>
              <a:pPr>
                <a:defRPr/>
              </a:pPr>
              <a:t>2017-09-18</a:t>
            </a:fld>
            <a:endParaRPr lang="en-US"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6"/>
          <p:cNvSpPr>
            <a:spLocks noGrp="1" noChangeArrowheads="1"/>
          </p:cNvSpPr>
          <p:nvPr>
            <p:ph type="sldNum" sz="quarter" idx="12"/>
          </p:nvPr>
        </p:nvSpPr>
        <p:spPr>
          <a:ln/>
        </p:spPr>
        <p:txBody>
          <a:bodyPr/>
          <a:lstStyle>
            <a:lvl1pPr>
              <a:defRPr/>
            </a:lvl1pPr>
          </a:lstStyle>
          <a:p>
            <a:pPr>
              <a:defRPr/>
            </a:pPr>
            <a:fld id="{C76196D5-6F38-49EB-B523-4EA8D6E3BA71}" type="slidenum">
              <a:rPr lang="en-US" altLang="ru-RU"/>
              <a:pPr>
                <a:defRPr/>
              </a:pPr>
              <a:t>‹#›</a:t>
            </a:fld>
            <a:endParaRPr lang="en-US" altLang="ru-RU"/>
          </a:p>
        </p:txBody>
      </p:sp>
    </p:spTree>
    <p:extLst>
      <p:ext uri="{BB962C8B-B14F-4D97-AF65-F5344CB8AC3E}">
        <p14:creationId xmlns:p14="http://schemas.microsoft.com/office/powerpoint/2010/main" val="361788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FFFDDE51-4F41-4E32-B0D6-D82FC16FCFF8}" type="datetimeFigureOut">
              <a:rPr lang="ru-RU" altLang="ru-RU"/>
              <a:pPr>
                <a:defRPr/>
              </a:pPr>
              <a:t>2017-09-18</a:t>
            </a:fld>
            <a:endParaRPr lang="en-US"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7" name="Rectangle 6"/>
          <p:cNvSpPr>
            <a:spLocks noGrp="1" noChangeArrowheads="1"/>
          </p:cNvSpPr>
          <p:nvPr>
            <p:ph type="sldNum" sz="quarter" idx="12"/>
          </p:nvPr>
        </p:nvSpPr>
        <p:spPr>
          <a:ln/>
        </p:spPr>
        <p:txBody>
          <a:bodyPr/>
          <a:lstStyle>
            <a:lvl1pPr>
              <a:defRPr/>
            </a:lvl1pPr>
          </a:lstStyle>
          <a:p>
            <a:pPr>
              <a:defRPr/>
            </a:pPr>
            <a:fld id="{3135D59A-5DE1-4029-9038-2041B9EFD432}" type="slidenum">
              <a:rPr lang="en-US" altLang="ru-RU"/>
              <a:pPr>
                <a:defRPr/>
              </a:pPr>
              <a:t>‹#›</a:t>
            </a:fld>
            <a:endParaRPr lang="en-US" altLang="ru-RU"/>
          </a:p>
        </p:txBody>
      </p:sp>
    </p:spTree>
    <p:extLst>
      <p:ext uri="{BB962C8B-B14F-4D97-AF65-F5344CB8AC3E}">
        <p14:creationId xmlns:p14="http://schemas.microsoft.com/office/powerpoint/2010/main" val="50882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fld id="{E42307D0-59BE-4EDE-BA2D-07694C235D77}" type="datetimeFigureOut">
              <a:rPr lang="ru-RU" altLang="ru-RU"/>
              <a:pPr>
                <a:defRPr/>
              </a:pPr>
              <a:t>2017-09-18</a:t>
            </a:fld>
            <a:endParaRPr lang="en-US"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6"/>
          <p:cNvSpPr>
            <a:spLocks noGrp="1" noChangeArrowheads="1"/>
          </p:cNvSpPr>
          <p:nvPr>
            <p:ph type="sldNum" sz="quarter" idx="12"/>
          </p:nvPr>
        </p:nvSpPr>
        <p:spPr>
          <a:ln/>
        </p:spPr>
        <p:txBody>
          <a:bodyPr/>
          <a:lstStyle>
            <a:lvl1pPr>
              <a:defRPr/>
            </a:lvl1pPr>
          </a:lstStyle>
          <a:p>
            <a:pPr>
              <a:defRPr/>
            </a:pPr>
            <a:fld id="{BBE26DB4-D7F3-4906-8DC1-5226366760CC}" type="slidenum">
              <a:rPr lang="en-US" altLang="ru-RU"/>
              <a:pPr>
                <a:defRPr/>
              </a:pPr>
              <a:t>‹#›</a:t>
            </a:fld>
            <a:endParaRPr lang="en-US" altLang="ru-RU"/>
          </a:p>
        </p:txBody>
      </p:sp>
    </p:spTree>
    <p:extLst>
      <p:ext uri="{BB962C8B-B14F-4D97-AF65-F5344CB8AC3E}">
        <p14:creationId xmlns:p14="http://schemas.microsoft.com/office/powerpoint/2010/main" val="325441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56C9A3E-2286-4666-9955-7650567977D7}" type="datetimeFigureOut">
              <a:rPr lang="ru-RU" altLang="ru-RU"/>
              <a:pPr>
                <a:defRPr/>
              </a:pPr>
              <a:t>2017-09-18</a:t>
            </a:fld>
            <a:endParaRPr lang="en-US"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6"/>
          <p:cNvSpPr>
            <a:spLocks noGrp="1" noChangeArrowheads="1"/>
          </p:cNvSpPr>
          <p:nvPr>
            <p:ph type="sldNum" sz="quarter" idx="12"/>
          </p:nvPr>
        </p:nvSpPr>
        <p:spPr>
          <a:ln/>
        </p:spPr>
        <p:txBody>
          <a:bodyPr/>
          <a:lstStyle>
            <a:lvl1pPr>
              <a:defRPr/>
            </a:lvl1pPr>
          </a:lstStyle>
          <a:p>
            <a:pPr>
              <a:defRPr/>
            </a:pPr>
            <a:fld id="{6CF9C529-9EB7-481A-A571-C984B5A26892}" type="slidenum">
              <a:rPr lang="en-US" altLang="ru-RU"/>
              <a:pPr>
                <a:defRPr/>
              </a:pPr>
              <a:t>‹#›</a:t>
            </a:fld>
            <a:endParaRPr lang="en-US" altLang="ru-RU"/>
          </a:p>
        </p:txBody>
      </p:sp>
    </p:spTree>
    <p:extLst>
      <p:ext uri="{BB962C8B-B14F-4D97-AF65-F5344CB8AC3E}">
        <p14:creationId xmlns:p14="http://schemas.microsoft.com/office/powerpoint/2010/main" val="109068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4CE76AA-E429-40E2-8679-EB079130D714}" type="datetimeFigureOut">
              <a:rPr lang="ru-RU" altLang="ru-RU"/>
              <a:pPr>
                <a:defRPr/>
              </a:pPr>
              <a:t>2017-09-18</a:t>
            </a:fld>
            <a:endParaRPr lang="en-US"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6" name="Rectangle 6"/>
          <p:cNvSpPr>
            <a:spLocks noGrp="1" noChangeArrowheads="1"/>
          </p:cNvSpPr>
          <p:nvPr>
            <p:ph type="sldNum" sz="quarter" idx="12"/>
          </p:nvPr>
        </p:nvSpPr>
        <p:spPr>
          <a:ln/>
        </p:spPr>
        <p:txBody>
          <a:bodyPr/>
          <a:lstStyle>
            <a:lvl1pPr>
              <a:defRPr/>
            </a:lvl1pPr>
          </a:lstStyle>
          <a:p>
            <a:pPr>
              <a:defRPr/>
            </a:pPr>
            <a:fld id="{98BD0101-D8F1-4AFC-9A46-1B8686927790}" type="slidenum">
              <a:rPr lang="en-US" altLang="ru-RU"/>
              <a:pPr>
                <a:defRPr/>
              </a:pPr>
              <a:t>‹#›</a:t>
            </a:fld>
            <a:endParaRPr lang="en-US" altLang="ru-RU"/>
          </a:p>
        </p:txBody>
      </p:sp>
    </p:spTree>
    <p:extLst>
      <p:ext uri="{BB962C8B-B14F-4D97-AF65-F5344CB8AC3E}">
        <p14:creationId xmlns:p14="http://schemas.microsoft.com/office/powerpoint/2010/main" val="45350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5AE1B1D9-B14E-4D58-A18F-4FA2BB339D9F}" type="datetimeFigureOut">
              <a:rPr lang="ru-RU" altLang="ru-RU"/>
              <a:pPr>
                <a:defRPr/>
              </a:pPr>
              <a:t>2017-09-18</a:t>
            </a:fld>
            <a:endParaRPr lang="en-US"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7" name="Rectangle 6"/>
          <p:cNvSpPr>
            <a:spLocks noGrp="1" noChangeArrowheads="1"/>
          </p:cNvSpPr>
          <p:nvPr>
            <p:ph type="sldNum" sz="quarter" idx="12"/>
          </p:nvPr>
        </p:nvSpPr>
        <p:spPr>
          <a:ln/>
        </p:spPr>
        <p:txBody>
          <a:bodyPr/>
          <a:lstStyle>
            <a:lvl1pPr>
              <a:defRPr/>
            </a:lvl1pPr>
          </a:lstStyle>
          <a:p>
            <a:pPr>
              <a:defRPr/>
            </a:pPr>
            <a:fld id="{53042DE1-20F7-4C46-AC6B-95BAA242D411}" type="slidenum">
              <a:rPr lang="en-US" altLang="ru-RU"/>
              <a:pPr>
                <a:defRPr/>
              </a:pPr>
              <a:t>‹#›</a:t>
            </a:fld>
            <a:endParaRPr lang="en-US" altLang="ru-RU"/>
          </a:p>
        </p:txBody>
      </p:sp>
    </p:spTree>
    <p:extLst>
      <p:ext uri="{BB962C8B-B14F-4D97-AF65-F5344CB8AC3E}">
        <p14:creationId xmlns:p14="http://schemas.microsoft.com/office/powerpoint/2010/main" val="265391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39B394EA-C874-43FD-8ED9-5A665455D6A3}" type="datetimeFigureOut">
              <a:rPr lang="ru-RU" altLang="ru-RU"/>
              <a:pPr>
                <a:defRPr/>
              </a:pPr>
              <a:t>2017-09-18</a:t>
            </a:fld>
            <a:endParaRPr lang="en-US"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9" name="Rectangle 6"/>
          <p:cNvSpPr>
            <a:spLocks noGrp="1" noChangeArrowheads="1"/>
          </p:cNvSpPr>
          <p:nvPr>
            <p:ph type="sldNum" sz="quarter" idx="12"/>
          </p:nvPr>
        </p:nvSpPr>
        <p:spPr>
          <a:ln/>
        </p:spPr>
        <p:txBody>
          <a:bodyPr/>
          <a:lstStyle>
            <a:lvl1pPr>
              <a:defRPr/>
            </a:lvl1pPr>
          </a:lstStyle>
          <a:p>
            <a:pPr>
              <a:defRPr/>
            </a:pPr>
            <a:fld id="{DE75E311-B629-4C1C-AB41-471D362B91F8}" type="slidenum">
              <a:rPr lang="en-US" altLang="ru-RU"/>
              <a:pPr>
                <a:defRPr/>
              </a:pPr>
              <a:t>‹#›</a:t>
            </a:fld>
            <a:endParaRPr lang="en-US" altLang="ru-RU"/>
          </a:p>
        </p:txBody>
      </p:sp>
    </p:spTree>
    <p:extLst>
      <p:ext uri="{BB962C8B-B14F-4D97-AF65-F5344CB8AC3E}">
        <p14:creationId xmlns:p14="http://schemas.microsoft.com/office/powerpoint/2010/main" val="365622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0C81DD94-C193-49FB-BD52-6F534F3E289D}" type="datetimeFigureOut">
              <a:rPr lang="ru-RU" altLang="ru-RU"/>
              <a:pPr>
                <a:defRPr/>
              </a:pPr>
              <a:t>2017-09-18</a:t>
            </a:fld>
            <a:endParaRPr lang="en-US"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5" name="Rectangle 6"/>
          <p:cNvSpPr>
            <a:spLocks noGrp="1" noChangeArrowheads="1"/>
          </p:cNvSpPr>
          <p:nvPr>
            <p:ph type="sldNum" sz="quarter" idx="12"/>
          </p:nvPr>
        </p:nvSpPr>
        <p:spPr>
          <a:ln/>
        </p:spPr>
        <p:txBody>
          <a:bodyPr/>
          <a:lstStyle>
            <a:lvl1pPr>
              <a:defRPr/>
            </a:lvl1pPr>
          </a:lstStyle>
          <a:p>
            <a:pPr>
              <a:defRPr/>
            </a:pPr>
            <a:fld id="{979DD295-28FC-42D6-838E-A185DB146543}" type="slidenum">
              <a:rPr lang="en-US" altLang="ru-RU"/>
              <a:pPr>
                <a:defRPr/>
              </a:pPr>
              <a:t>‹#›</a:t>
            </a:fld>
            <a:endParaRPr lang="en-US" altLang="ru-RU"/>
          </a:p>
        </p:txBody>
      </p:sp>
    </p:spTree>
    <p:extLst>
      <p:ext uri="{BB962C8B-B14F-4D97-AF65-F5344CB8AC3E}">
        <p14:creationId xmlns:p14="http://schemas.microsoft.com/office/powerpoint/2010/main" val="15129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5AC547-E3EB-4CA3-BCDF-F2B52EBB6798}" type="datetimeFigureOut">
              <a:rPr lang="ru-RU" altLang="ru-RU"/>
              <a:pPr>
                <a:defRPr/>
              </a:pPr>
              <a:t>2017-09-18</a:t>
            </a:fld>
            <a:endParaRPr lang="en-US"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4" name="Rectangle 6"/>
          <p:cNvSpPr>
            <a:spLocks noGrp="1" noChangeArrowheads="1"/>
          </p:cNvSpPr>
          <p:nvPr>
            <p:ph type="sldNum" sz="quarter" idx="12"/>
          </p:nvPr>
        </p:nvSpPr>
        <p:spPr>
          <a:ln/>
        </p:spPr>
        <p:txBody>
          <a:bodyPr/>
          <a:lstStyle>
            <a:lvl1pPr>
              <a:defRPr/>
            </a:lvl1pPr>
          </a:lstStyle>
          <a:p>
            <a:pPr>
              <a:defRPr/>
            </a:pPr>
            <a:fld id="{7D0C98B6-F569-4675-ABC7-C332DD7F997D}" type="slidenum">
              <a:rPr lang="en-US" altLang="ru-RU"/>
              <a:pPr>
                <a:defRPr/>
              </a:pPr>
              <a:t>‹#›</a:t>
            </a:fld>
            <a:endParaRPr lang="en-US" altLang="ru-RU"/>
          </a:p>
        </p:txBody>
      </p:sp>
    </p:spTree>
    <p:extLst>
      <p:ext uri="{BB962C8B-B14F-4D97-AF65-F5344CB8AC3E}">
        <p14:creationId xmlns:p14="http://schemas.microsoft.com/office/powerpoint/2010/main" val="386356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A5B7002-3E18-46A5-8C2A-DCD321B2EC18}" type="datetimeFigureOut">
              <a:rPr lang="ru-RU" altLang="ru-RU"/>
              <a:pPr>
                <a:defRPr/>
              </a:pPr>
              <a:t>2017-09-18</a:t>
            </a:fld>
            <a:endParaRPr lang="en-US"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7" name="Rectangle 6"/>
          <p:cNvSpPr>
            <a:spLocks noGrp="1" noChangeArrowheads="1"/>
          </p:cNvSpPr>
          <p:nvPr>
            <p:ph type="sldNum" sz="quarter" idx="12"/>
          </p:nvPr>
        </p:nvSpPr>
        <p:spPr>
          <a:ln/>
        </p:spPr>
        <p:txBody>
          <a:bodyPr/>
          <a:lstStyle>
            <a:lvl1pPr>
              <a:defRPr/>
            </a:lvl1pPr>
          </a:lstStyle>
          <a:p>
            <a:pPr>
              <a:defRPr/>
            </a:pPr>
            <a:fld id="{EFC33D44-B0BD-4859-9512-5B96E5A65FDE}" type="slidenum">
              <a:rPr lang="en-US" altLang="ru-RU"/>
              <a:pPr>
                <a:defRPr/>
              </a:pPr>
              <a:t>‹#›</a:t>
            </a:fld>
            <a:endParaRPr lang="en-US" altLang="ru-RU"/>
          </a:p>
        </p:txBody>
      </p:sp>
    </p:spTree>
    <p:extLst>
      <p:ext uri="{BB962C8B-B14F-4D97-AF65-F5344CB8AC3E}">
        <p14:creationId xmlns:p14="http://schemas.microsoft.com/office/powerpoint/2010/main" val="235836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EDB5018A-4B53-4958-AFB9-A3D265A32256}" type="datetimeFigureOut">
              <a:rPr lang="ru-RU" altLang="ru-RU"/>
              <a:pPr>
                <a:defRPr/>
              </a:pPr>
              <a:t>2017-09-18</a:t>
            </a:fld>
            <a:endParaRPr lang="en-US"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7" name="Rectangle 6"/>
          <p:cNvSpPr>
            <a:spLocks noGrp="1" noChangeArrowheads="1"/>
          </p:cNvSpPr>
          <p:nvPr>
            <p:ph type="sldNum" sz="quarter" idx="12"/>
          </p:nvPr>
        </p:nvSpPr>
        <p:spPr>
          <a:ln/>
        </p:spPr>
        <p:txBody>
          <a:bodyPr/>
          <a:lstStyle>
            <a:lvl1pPr>
              <a:defRPr/>
            </a:lvl1pPr>
          </a:lstStyle>
          <a:p>
            <a:pPr>
              <a:defRPr/>
            </a:pPr>
            <a:fld id="{373B26BB-E97E-41D1-BB05-80DC0032B22D}" type="slidenum">
              <a:rPr lang="en-US" altLang="ru-RU"/>
              <a:pPr>
                <a:defRPr/>
              </a:pPr>
              <a:t>‹#›</a:t>
            </a:fld>
            <a:endParaRPr lang="en-US" altLang="ru-RU"/>
          </a:p>
        </p:txBody>
      </p:sp>
    </p:spTree>
    <p:extLst>
      <p:ext uri="{BB962C8B-B14F-4D97-AF65-F5344CB8AC3E}">
        <p14:creationId xmlns:p14="http://schemas.microsoft.com/office/powerpoint/2010/main" val="181392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Образец текста</a:t>
            </a:r>
          </a:p>
          <a:p>
            <a:pPr lvl="1"/>
            <a:r>
              <a:rPr lang="en-US" altLang="ru-RU" smtClean="0"/>
              <a:t>Второй уровень</a:t>
            </a:r>
          </a:p>
          <a:p>
            <a:pPr lvl="2"/>
            <a:r>
              <a:rPr lang="en-US" altLang="ru-RU" smtClean="0"/>
              <a:t>Третий уровень</a:t>
            </a:r>
          </a:p>
          <a:p>
            <a:pPr lvl="3"/>
            <a:r>
              <a:rPr lang="en-US" altLang="ru-RU" smtClean="0"/>
              <a:t>Четвертый уровень</a:t>
            </a:r>
          </a:p>
          <a:p>
            <a:pPr lvl="4"/>
            <a:r>
              <a:rPr lang="en-US" altLang="ru-RU" smtClean="0"/>
              <a:t>Пятый уровень</a:t>
            </a:r>
          </a:p>
        </p:txBody>
      </p:sp>
      <p:sp>
        <p:nvSpPr>
          <p:cNvPr id="2447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471D1862-FD4D-4EFF-BDF4-262ED8A8919D}" type="datetimeFigureOut">
              <a:rPr lang="ru-RU" altLang="ru-RU"/>
              <a:pPr>
                <a:defRPr/>
              </a:pPr>
              <a:t>2017-09-18</a:t>
            </a:fld>
            <a:endParaRPr lang="en-US" altLang="ru-RU"/>
          </a:p>
        </p:txBody>
      </p:sp>
      <p:sp>
        <p:nvSpPr>
          <p:cNvPr id="2447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ru-RU"/>
          </a:p>
        </p:txBody>
      </p:sp>
      <p:sp>
        <p:nvSpPr>
          <p:cNvPr id="2447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0C566FF-9BBD-4D63-A0D4-839AE8D316F2}"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7.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8.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2.gif"/><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2.gif"/><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10" Type="http://schemas.microsoft.com/office/2007/relationships/hdphoto" Target="../media/hdphoto1.wdp"/><Relationship Id="rId4" Type="http://schemas.microsoft.com/office/2007/relationships/hdphoto" Target="../media/hdphoto2.wdp"/><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gif"/><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1.png"/><Relationship Id="rId12"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8.png"/><Relationship Id="rId5" Type="http://schemas.openxmlformats.org/officeDocument/2006/relationships/image" Target="../media/image29.png"/><Relationship Id="rId10" Type="http://schemas.openxmlformats.org/officeDocument/2006/relationships/image" Target="../media/image2.gif"/><Relationship Id="rId4" Type="http://schemas.openxmlformats.org/officeDocument/2006/relationships/image" Target="../media/image28.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gi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10" Type="http://schemas.microsoft.com/office/2007/relationships/hdphoto" Target="../media/hdphoto1.wdp"/><Relationship Id="rId4" Type="http://schemas.openxmlformats.org/officeDocument/2006/relationships/image" Target="../media/image22.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spcBef>
                <a:spcPct val="0"/>
              </a:spcBef>
              <a:buClr>
                <a:srgbClr val="008000"/>
              </a:buClr>
              <a:buFont typeface="Times New Roman" pitchFamily="18" charset="0"/>
              <a:buNone/>
            </a:pPr>
            <a:endParaRPr lang="ru-RU" altLang="ru-RU" sz="1400">
              <a:solidFill>
                <a:srgbClr val="000000"/>
              </a:solidFill>
              <a:latin typeface="Times New Roman" pitchFamily="18" charset="0"/>
            </a:endParaRPr>
          </a:p>
        </p:txBody>
      </p:sp>
      <p:sp>
        <p:nvSpPr>
          <p:cNvPr id="2052" name="Rectangle 4"/>
          <p:cNvSpPr>
            <a:spLocks noGrp="1" noChangeArrowheads="1"/>
          </p:cNvSpPr>
          <p:nvPr>
            <p:ph type="title" idx="4294967295"/>
          </p:nvPr>
        </p:nvSpPr>
        <p:spPr>
          <a:xfrm>
            <a:off x="755650" y="260351"/>
            <a:ext cx="7705725" cy="1584474"/>
          </a:xfrm>
        </p:spPr>
        <p:txBody>
          <a:bodyPr lIns="90000" tIns="46800" rIns="90000" bIns="46800"/>
          <a:lstStyle/>
          <a:p>
            <a:pPr eaLnBrk="1" hangingPunct="1">
              <a:buClr>
                <a:srgbClr val="0000F4"/>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ru-RU" sz="2400" b="1" dirty="0" smtClean="0"/>
              <a:t> </a:t>
            </a:r>
            <a:r>
              <a:rPr lang="en-US" sz="1800" b="1" dirty="0" smtClean="0"/>
              <a:t>Multi-Purpose Detector (MPD)</a:t>
            </a:r>
            <a:br>
              <a:rPr lang="en-US" sz="1800" b="1" dirty="0" smtClean="0"/>
            </a:br>
            <a:r>
              <a:rPr lang="en-US" altLang="ru-RU" sz="1800" b="1" dirty="0" smtClean="0"/>
              <a:t>Slow Control System</a:t>
            </a:r>
            <a:br>
              <a:rPr lang="en-US" altLang="ru-RU" sz="1800" b="1" dirty="0" smtClean="0"/>
            </a:br>
            <a:r>
              <a:rPr lang="en-US" altLang="ru-RU" sz="1800" b="1" dirty="0" smtClean="0"/>
              <a:t>historical background, present status and plans</a:t>
            </a:r>
            <a:endParaRPr lang="en-GB" altLang="ru-RU" sz="1800" b="1" dirty="0" smtClean="0"/>
          </a:p>
        </p:txBody>
      </p:sp>
      <p:sp>
        <p:nvSpPr>
          <p:cNvPr id="2053" name="Rectangle 5"/>
          <p:cNvSpPr>
            <a:spLocks noGrp="1" noChangeArrowheads="1"/>
          </p:cNvSpPr>
          <p:nvPr>
            <p:ph type="body" idx="4294967295"/>
          </p:nvPr>
        </p:nvSpPr>
        <p:spPr>
          <a:xfrm>
            <a:off x="685800" y="1736725"/>
            <a:ext cx="7991475" cy="792162"/>
          </a:xfrm>
        </p:spPr>
        <p:txBody>
          <a:bodyPr lIns="90000" tIns="46800" rIns="90000" bIns="46800"/>
          <a:lstStyle/>
          <a:p>
            <a:pPr algn="ctr" eaLnBrk="1" hangingPunct="1">
              <a:spcBef>
                <a:spcPts val="500"/>
              </a:spcBef>
              <a:buClr>
                <a:srgbClr val="800000"/>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i="1" dirty="0" smtClean="0">
                <a:latin typeface="Times New Roman" pitchFamily="18" charset="0"/>
              </a:rPr>
              <a:t> P.V. Chumakov, D.S. Egorov, R.V. Nagdasev, </a:t>
            </a:r>
            <a:r>
              <a:rPr lang="en-US" altLang="ru-RU" sz="1400" i="1" u="sng" dirty="0" smtClean="0">
                <a:latin typeface="Times New Roman" pitchFamily="18" charset="0"/>
              </a:rPr>
              <a:t>V.B. Shutov</a:t>
            </a:r>
            <a:endParaRPr lang="en-GB" altLang="ru-RU" sz="1400" b="1" u="sng" dirty="0" smtClean="0"/>
          </a:p>
        </p:txBody>
      </p:sp>
      <p:sp>
        <p:nvSpPr>
          <p:cNvPr id="2054" name="Rectangle 6"/>
          <p:cNvSpPr>
            <a:spLocks noChangeArrowheads="1"/>
          </p:cNvSpPr>
          <p:nvPr/>
        </p:nvSpPr>
        <p:spPr bwMode="auto">
          <a:xfrm>
            <a:off x="1763713" y="81819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2055" name="Rectangle 8"/>
          <p:cNvSpPr>
            <a:spLocks noChangeArrowheads="1"/>
          </p:cNvSpPr>
          <p:nvPr/>
        </p:nvSpPr>
        <p:spPr bwMode="auto">
          <a:xfrm>
            <a:off x="107950" y="142354"/>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2056"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1/22</a:t>
            </a:r>
            <a:endParaRPr lang="en-GB" altLang="ru-RU" sz="1000" dirty="0"/>
          </a:p>
        </p:txBody>
      </p:sp>
      <p:pic>
        <p:nvPicPr>
          <p:cNvPr id="2057" name="Picture 10" descr="jinr_a3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136" y="4241007"/>
            <a:ext cx="3279775" cy="212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descr="Картинки по запросу jinr mpd"/>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705710" y="2198580"/>
            <a:ext cx="3061134" cy="1734643"/>
          </a:xfrm>
          <a:prstGeom prst="roundRect">
            <a:avLst>
              <a:gd name="adj" fmla="val 13747"/>
            </a:avLst>
          </a:prstGeom>
          <a:ln w="25400" cap="sq">
            <a:solidFill>
              <a:srgbClr val="EF3333"/>
            </a:solidFill>
            <a:bevel/>
          </a:ln>
          <a:effectLst/>
          <a:extLst>
            <a:ext uri="{909E8E84-426E-40DD-AFC4-6F175D3DCCD1}">
              <a14:hiddenFill xmlns:a14="http://schemas.microsoft.com/office/drawing/2010/main">
                <a:solidFill>
                  <a:srgbClr val="FFFFFF"/>
                </a:solidFill>
              </a14:hiddenFill>
            </a:ext>
          </a:extLst>
        </p:spPr>
      </p:pic>
      <p:pic>
        <p:nvPicPr>
          <p:cNvPr id="2062" name="Picture 12"/>
          <p:cNvPicPr>
            <a:picLocks noChangeAspect="1" noChangeArrowheads="1"/>
          </p:cNvPicPr>
          <p:nvPr/>
        </p:nvPicPr>
        <p:blipFill>
          <a:blip r:embed="rId6">
            <a:clrChange>
              <a:clrFrom>
                <a:srgbClr val="0F176C"/>
              </a:clrFrom>
              <a:clrTo>
                <a:srgbClr val="0F176C">
                  <a:alpha val="0"/>
                </a:srgbClr>
              </a:clrTo>
            </a:clrChange>
            <a:extLst>
              <a:ext uri="{28A0092B-C50C-407E-A947-70E740481C1C}">
                <a14:useLocalDpi xmlns:a14="http://schemas.microsoft.com/office/drawing/2010/main" val="0"/>
              </a:ext>
            </a:extLst>
          </a:blip>
          <a:srcRect/>
          <a:stretch>
            <a:fillRect/>
          </a:stretch>
        </p:blipFill>
        <p:spPr bwMode="auto">
          <a:xfrm>
            <a:off x="5148064" y="3933056"/>
            <a:ext cx="3311525"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2467861"/>
            <a:ext cx="302418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Рисунок 15"/>
          <p:cNvPicPr>
            <a:picLocks noChangeAspect="1"/>
          </p:cNvPicPr>
          <p:nvPr/>
        </p:nvPicPr>
        <p:blipFill>
          <a:blip r:embed="rId8"/>
          <a:stretch>
            <a:fillRect/>
          </a:stretch>
        </p:blipFill>
        <p:spPr>
          <a:xfrm>
            <a:off x="2163503" y="3358061"/>
            <a:ext cx="3206682" cy="2227542"/>
          </a:xfrm>
          <a:prstGeom prst="rect">
            <a:avLst/>
          </a:prstGeom>
        </p:spPr>
      </p:pic>
      <p:pic>
        <p:nvPicPr>
          <p:cNvPr id="17" name="Рисунок 16"/>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 name="Прямоугольник 12287"/>
          <p:cNvSpPr/>
          <p:nvPr/>
        </p:nvSpPr>
        <p:spPr>
          <a:xfrm>
            <a:off x="754380" y="4085624"/>
            <a:ext cx="7632848" cy="2436950"/>
          </a:xfrm>
          <a:prstGeom prst="rect">
            <a:avLst/>
          </a:prstGeom>
          <a:solidFill>
            <a:schemeClr val="accent1"/>
          </a:solid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Прямоугольник 35"/>
          <p:cNvSpPr/>
          <p:nvPr/>
        </p:nvSpPr>
        <p:spPr>
          <a:xfrm>
            <a:off x="754380" y="2022074"/>
            <a:ext cx="7632848" cy="1548172"/>
          </a:xfrm>
          <a:prstGeom prst="rect">
            <a:avLst/>
          </a:prstGeom>
          <a:solidFill>
            <a:schemeClr val="accent1"/>
          </a:solid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Прямоугольник 34"/>
          <p:cNvSpPr/>
          <p:nvPr/>
        </p:nvSpPr>
        <p:spPr>
          <a:xfrm>
            <a:off x="754380" y="698310"/>
            <a:ext cx="7632848" cy="1215752"/>
          </a:xfrm>
          <a:prstGeom prst="rect">
            <a:avLst/>
          </a:prstGeom>
          <a:solidFill>
            <a:schemeClr val="accent1"/>
          </a:solid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290" name="Rectangle 2"/>
          <p:cNvSpPr>
            <a:spLocks noGrp="1" noChangeArrowheads="1"/>
          </p:cNvSpPr>
          <p:nvPr>
            <p:ph type="title"/>
          </p:nvPr>
        </p:nvSpPr>
        <p:spPr>
          <a:xfrm>
            <a:off x="486166" y="127554"/>
            <a:ext cx="8169275" cy="509736"/>
          </a:xfrm>
        </p:spPr>
        <p:txBody>
          <a:bodyPr/>
          <a:lstStyle/>
          <a:p>
            <a:pPr marL="381000" indent="-381000" eaLnBrk="1" hangingPunct="1">
              <a:spcBef>
                <a:spcPts val="450"/>
              </a:spcBef>
              <a:buClr>
                <a:srgbClr val="EE0627"/>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800" b="1" u="sng" dirty="0"/>
              <a:t>MPD </a:t>
            </a:r>
            <a:r>
              <a:rPr lang="en-US" altLang="ru-RU" sz="1800" b="1" u="sng" dirty="0" smtClean="0"/>
              <a:t>Slow Control </a:t>
            </a:r>
            <a:r>
              <a:rPr lang="en-US" altLang="ru-RU" sz="1800" b="1" u="sng" dirty="0" smtClean="0"/>
              <a:t>System Layout </a:t>
            </a:r>
            <a:endParaRPr lang="en-US" altLang="ru-RU" sz="1800" b="1" u="sng" dirty="0" smtClean="0"/>
          </a:p>
        </p:txBody>
      </p:sp>
      <p:sp>
        <p:nvSpPr>
          <p:cNvPr id="12291" name="Rectangle 8"/>
          <p:cNvSpPr>
            <a:spLocks noChangeArrowheads="1"/>
          </p:cNvSpPr>
          <p:nvPr/>
        </p:nvSpPr>
        <p:spPr bwMode="auto">
          <a:xfrm>
            <a:off x="106754" y="41110"/>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3" name="Rectangle 15"/>
          <p:cNvSpPr>
            <a:spLocks noChangeArrowheads="1"/>
          </p:cNvSpPr>
          <p:nvPr/>
        </p:nvSpPr>
        <p:spPr bwMode="auto">
          <a:xfrm>
            <a:off x="-1196" y="3824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Прямоугольник 17"/>
          <p:cNvSpPr/>
          <p:nvPr/>
        </p:nvSpPr>
        <p:spPr>
          <a:xfrm>
            <a:off x="885096" y="814924"/>
            <a:ext cx="914400" cy="6480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1037496" y="967324"/>
            <a:ext cx="914400" cy="6480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1189896" y="1119724"/>
            <a:ext cx="914400" cy="6480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PCs</a:t>
            </a:r>
            <a:endParaRPr lang="ru-RU" sz="1600" dirty="0">
              <a:solidFill>
                <a:schemeClr val="tx1"/>
              </a:solidFill>
            </a:endParaRPr>
          </a:p>
        </p:txBody>
      </p:sp>
      <p:sp>
        <p:nvSpPr>
          <p:cNvPr id="25" name="Прямоугольник 24"/>
          <p:cNvSpPr/>
          <p:nvPr/>
        </p:nvSpPr>
        <p:spPr>
          <a:xfrm>
            <a:off x="2748900" y="2174474"/>
            <a:ext cx="914400" cy="648072"/>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2901300" y="2326874"/>
            <a:ext cx="914400" cy="648072"/>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053700" y="2479274"/>
            <a:ext cx="914400" cy="648072"/>
          </a:xfrm>
          <a:prstGeom prst="rect">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VMs</a:t>
            </a:r>
            <a:endParaRPr lang="ru-RU" sz="1600" dirty="0"/>
          </a:p>
        </p:txBody>
      </p:sp>
      <p:sp>
        <p:nvSpPr>
          <p:cNvPr id="19" name="Двойная стрелка влево/вправо 18"/>
          <p:cNvSpPr/>
          <p:nvPr/>
        </p:nvSpPr>
        <p:spPr>
          <a:xfrm>
            <a:off x="885096" y="3642254"/>
            <a:ext cx="6621268" cy="383272"/>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Tango middleware</a:t>
            </a:r>
            <a:endParaRPr lang="ru-RU" sz="1400" dirty="0"/>
          </a:p>
        </p:txBody>
      </p:sp>
      <p:sp>
        <p:nvSpPr>
          <p:cNvPr id="29" name="Прямоугольник 28"/>
          <p:cNvSpPr/>
          <p:nvPr/>
        </p:nvSpPr>
        <p:spPr>
          <a:xfrm>
            <a:off x="1474460" y="4247642"/>
            <a:ext cx="914400" cy="6480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1626860" y="4400042"/>
            <a:ext cx="914400" cy="6480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1779260" y="4552442"/>
            <a:ext cx="914400" cy="64807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PCs</a:t>
            </a:r>
            <a:endParaRPr lang="ru-RU" sz="1600" dirty="0"/>
          </a:p>
        </p:txBody>
      </p:sp>
      <p:sp>
        <p:nvSpPr>
          <p:cNvPr id="28" name="TextBox 27"/>
          <p:cNvSpPr txBox="1"/>
          <p:nvPr/>
        </p:nvSpPr>
        <p:spPr>
          <a:xfrm>
            <a:off x="6820284" y="4078365"/>
            <a:ext cx="1576072" cy="338554"/>
          </a:xfrm>
          <a:prstGeom prst="rect">
            <a:avLst/>
          </a:prstGeom>
          <a:noFill/>
        </p:spPr>
        <p:txBody>
          <a:bodyPr wrap="none" rtlCol="0">
            <a:spAutoFit/>
          </a:bodyPr>
          <a:lstStyle/>
          <a:p>
            <a:r>
              <a:rPr lang="en-US" sz="1600" dirty="0" smtClean="0"/>
              <a:t>Front-end layer</a:t>
            </a:r>
            <a:endParaRPr lang="ru-RU" sz="1600" dirty="0"/>
          </a:p>
        </p:txBody>
      </p:sp>
      <p:sp>
        <p:nvSpPr>
          <p:cNvPr id="38" name="TextBox 37"/>
          <p:cNvSpPr txBox="1"/>
          <p:nvPr/>
        </p:nvSpPr>
        <p:spPr>
          <a:xfrm>
            <a:off x="5805582" y="2031790"/>
            <a:ext cx="2590774" cy="338554"/>
          </a:xfrm>
          <a:prstGeom prst="rect">
            <a:avLst/>
          </a:prstGeom>
          <a:noFill/>
        </p:spPr>
        <p:txBody>
          <a:bodyPr wrap="none" rtlCol="0">
            <a:spAutoFit/>
          </a:bodyPr>
          <a:lstStyle/>
          <a:p>
            <a:r>
              <a:rPr lang="en-US" sz="1600" dirty="0" smtClean="0"/>
              <a:t>Service layer -VMs (Linux)</a:t>
            </a:r>
            <a:endParaRPr lang="ru-RU" sz="1600" dirty="0"/>
          </a:p>
        </p:txBody>
      </p:sp>
      <p:sp>
        <p:nvSpPr>
          <p:cNvPr id="39" name="TextBox 38"/>
          <p:cNvSpPr txBox="1"/>
          <p:nvPr/>
        </p:nvSpPr>
        <p:spPr>
          <a:xfrm>
            <a:off x="4986448" y="761934"/>
            <a:ext cx="3409908" cy="338554"/>
          </a:xfrm>
          <a:prstGeom prst="rect">
            <a:avLst/>
          </a:prstGeom>
          <a:noFill/>
        </p:spPr>
        <p:txBody>
          <a:bodyPr wrap="none" rtlCol="0">
            <a:spAutoFit/>
          </a:bodyPr>
          <a:lstStyle/>
          <a:p>
            <a:r>
              <a:rPr lang="en-US" sz="1600" dirty="0" smtClean="0"/>
              <a:t>Client layer – Pcs (Linux, Windows)</a:t>
            </a:r>
            <a:endParaRPr lang="ru-RU" sz="1600" dirty="0"/>
          </a:p>
        </p:txBody>
      </p:sp>
      <p:sp>
        <p:nvSpPr>
          <p:cNvPr id="40" name="Прямоугольник 39"/>
          <p:cNvSpPr/>
          <p:nvPr/>
        </p:nvSpPr>
        <p:spPr>
          <a:xfrm>
            <a:off x="3206825" y="4240962"/>
            <a:ext cx="2605607" cy="546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sz="1400" dirty="0"/>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117" y="828400"/>
            <a:ext cx="633983" cy="65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117" y="817255"/>
            <a:ext cx="633983" cy="65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Прямоугольник 43"/>
          <p:cNvSpPr/>
          <p:nvPr/>
        </p:nvSpPr>
        <p:spPr>
          <a:xfrm>
            <a:off x="3359225" y="4393362"/>
            <a:ext cx="2605607" cy="546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sz="1400" dirty="0"/>
          </a:p>
        </p:txBody>
      </p:sp>
      <p:sp>
        <p:nvSpPr>
          <p:cNvPr id="45" name="Прямоугольник 44"/>
          <p:cNvSpPr/>
          <p:nvPr/>
        </p:nvSpPr>
        <p:spPr>
          <a:xfrm>
            <a:off x="3511625" y="4545762"/>
            <a:ext cx="2605607" cy="546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Ethernet – serial bus convertors(RS485, RS232 …)</a:t>
            </a:r>
            <a:endParaRPr lang="ru-RU" sz="1400" dirty="0"/>
          </a:p>
        </p:txBody>
      </p:sp>
      <p:pic>
        <p:nvPicPr>
          <p:cNvPr id="4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84" y="4459965"/>
            <a:ext cx="633983" cy="65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296" name="Прямая со стрелкой 12295"/>
          <p:cNvCxnSpPr/>
          <p:nvPr/>
        </p:nvCxnSpPr>
        <p:spPr>
          <a:xfrm>
            <a:off x="1261904" y="1767796"/>
            <a:ext cx="0" cy="1965702"/>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a:off x="4736619" y="3923027"/>
            <a:ext cx="0" cy="32461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3516621" y="3122586"/>
            <a:ext cx="0" cy="59167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500" y="809090"/>
            <a:ext cx="633983" cy="65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0" name="Прямая со стрелкой 59"/>
          <p:cNvCxnSpPr/>
          <p:nvPr/>
        </p:nvCxnSpPr>
        <p:spPr>
          <a:xfrm>
            <a:off x="1931660" y="3923027"/>
            <a:ext cx="799" cy="32461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a:endCxn id="75" idx="0"/>
          </p:cNvCxnSpPr>
          <p:nvPr/>
        </p:nvCxnSpPr>
        <p:spPr>
          <a:xfrm>
            <a:off x="6820284" y="3923027"/>
            <a:ext cx="8257" cy="181971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6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55" y="5063892"/>
            <a:ext cx="633983" cy="65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46" y="5713616"/>
            <a:ext cx="633983" cy="65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6" name="Куб 12305"/>
          <p:cNvSpPr/>
          <p:nvPr/>
        </p:nvSpPr>
        <p:spPr>
          <a:xfrm>
            <a:off x="1799374" y="5684350"/>
            <a:ext cx="690392" cy="35604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Куб 69"/>
          <p:cNvSpPr/>
          <p:nvPr/>
        </p:nvSpPr>
        <p:spPr>
          <a:xfrm>
            <a:off x="1951774" y="5836750"/>
            <a:ext cx="690392" cy="35604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Куб 70"/>
          <p:cNvSpPr/>
          <p:nvPr/>
        </p:nvSpPr>
        <p:spPr>
          <a:xfrm>
            <a:off x="4602083" y="5376545"/>
            <a:ext cx="286721" cy="6480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Куб 73"/>
          <p:cNvSpPr/>
          <p:nvPr/>
        </p:nvSpPr>
        <p:spPr>
          <a:xfrm>
            <a:off x="4754483" y="5528945"/>
            <a:ext cx="286721" cy="6480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Куб 74"/>
          <p:cNvSpPr/>
          <p:nvPr/>
        </p:nvSpPr>
        <p:spPr>
          <a:xfrm>
            <a:off x="6133140" y="5742746"/>
            <a:ext cx="1318176" cy="2905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Куб 75"/>
          <p:cNvSpPr/>
          <p:nvPr/>
        </p:nvSpPr>
        <p:spPr>
          <a:xfrm>
            <a:off x="6285540" y="5895146"/>
            <a:ext cx="1318176" cy="2905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8" name="Прямая со стрелкой 77"/>
          <p:cNvCxnSpPr/>
          <p:nvPr/>
        </p:nvCxnSpPr>
        <p:spPr>
          <a:xfrm>
            <a:off x="4734794" y="5067014"/>
            <a:ext cx="0" cy="32461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a:off x="2144570" y="5229321"/>
            <a:ext cx="3970" cy="44557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570804" y="6185650"/>
            <a:ext cx="792205" cy="307777"/>
          </a:xfrm>
          <a:prstGeom prst="rect">
            <a:avLst/>
          </a:prstGeom>
          <a:noFill/>
        </p:spPr>
        <p:txBody>
          <a:bodyPr wrap="none" rtlCol="0">
            <a:spAutoFit/>
          </a:bodyPr>
          <a:lstStyle/>
          <a:p>
            <a:r>
              <a:rPr lang="en-US" sz="1400" dirty="0" smtClean="0"/>
              <a:t>devices</a:t>
            </a:r>
            <a:endParaRPr lang="ru-RU" sz="1400" dirty="0"/>
          </a:p>
        </p:txBody>
      </p:sp>
      <p:sp>
        <p:nvSpPr>
          <p:cNvPr id="82" name="TextBox 81"/>
          <p:cNvSpPr txBox="1"/>
          <p:nvPr/>
        </p:nvSpPr>
        <p:spPr>
          <a:xfrm>
            <a:off x="1840357" y="6214796"/>
            <a:ext cx="792205" cy="307777"/>
          </a:xfrm>
          <a:prstGeom prst="rect">
            <a:avLst/>
          </a:prstGeom>
          <a:noFill/>
        </p:spPr>
        <p:txBody>
          <a:bodyPr wrap="none" rtlCol="0">
            <a:spAutoFit/>
          </a:bodyPr>
          <a:lstStyle/>
          <a:p>
            <a:r>
              <a:rPr lang="en-US" sz="1400" dirty="0" smtClean="0"/>
              <a:t>devices</a:t>
            </a:r>
            <a:endParaRPr lang="ru-RU" sz="1400" dirty="0"/>
          </a:p>
        </p:txBody>
      </p:sp>
      <p:sp>
        <p:nvSpPr>
          <p:cNvPr id="83" name="TextBox 82"/>
          <p:cNvSpPr txBox="1"/>
          <p:nvPr/>
        </p:nvSpPr>
        <p:spPr>
          <a:xfrm>
            <a:off x="6548525" y="6214797"/>
            <a:ext cx="792205" cy="307777"/>
          </a:xfrm>
          <a:prstGeom prst="rect">
            <a:avLst/>
          </a:prstGeom>
          <a:noFill/>
        </p:spPr>
        <p:txBody>
          <a:bodyPr wrap="none" rtlCol="0">
            <a:spAutoFit/>
          </a:bodyPr>
          <a:lstStyle/>
          <a:p>
            <a:r>
              <a:rPr lang="en-US" sz="1400" dirty="0" smtClean="0"/>
              <a:t>devices</a:t>
            </a:r>
            <a:endParaRPr lang="ru-RU" sz="1400" dirty="0"/>
          </a:p>
        </p:txBody>
      </p:sp>
      <p:cxnSp>
        <p:nvCxnSpPr>
          <p:cNvPr id="85" name="Прямая со стрелкой 84"/>
          <p:cNvCxnSpPr/>
          <p:nvPr/>
        </p:nvCxnSpPr>
        <p:spPr>
          <a:xfrm>
            <a:off x="3968100" y="2822546"/>
            <a:ext cx="686424"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a:off x="3968100" y="2974946"/>
            <a:ext cx="686424"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a:off x="3975604" y="2650910"/>
            <a:ext cx="686424"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662264" y="2324602"/>
            <a:ext cx="1657826" cy="1169551"/>
          </a:xfrm>
          <a:prstGeom prst="rect">
            <a:avLst/>
          </a:prstGeom>
          <a:noFill/>
        </p:spPr>
        <p:txBody>
          <a:bodyPr wrap="none" rtlCol="0">
            <a:spAutoFit/>
          </a:bodyPr>
          <a:lstStyle/>
          <a:p>
            <a:r>
              <a:rPr lang="en-US" sz="1400" dirty="0" smtClean="0"/>
              <a:t>Central Services:</a:t>
            </a:r>
          </a:p>
          <a:p>
            <a:r>
              <a:rPr lang="en-US" sz="1400" dirty="0" smtClean="0"/>
              <a:t>- Tango DB</a:t>
            </a:r>
          </a:p>
          <a:p>
            <a:r>
              <a:rPr lang="en-US" sz="1400" dirty="0" smtClean="0"/>
              <a:t>- Configuration DB</a:t>
            </a:r>
          </a:p>
          <a:p>
            <a:r>
              <a:rPr lang="en-US" sz="1400" dirty="0" smtClean="0"/>
              <a:t>- Archiving</a:t>
            </a:r>
          </a:p>
          <a:p>
            <a:r>
              <a:rPr lang="en-US" sz="1400" dirty="0" smtClean="0"/>
              <a:t>- ……</a:t>
            </a:r>
          </a:p>
        </p:txBody>
      </p:sp>
      <p:cxnSp>
        <p:nvCxnSpPr>
          <p:cNvPr id="90" name="Прямая со стрелкой 89"/>
          <p:cNvCxnSpPr/>
          <p:nvPr/>
        </p:nvCxnSpPr>
        <p:spPr>
          <a:xfrm>
            <a:off x="5578916" y="3136690"/>
            <a:ext cx="1112486"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311" name="Цилиндр 12310"/>
          <p:cNvSpPr/>
          <p:nvPr/>
        </p:nvSpPr>
        <p:spPr>
          <a:xfrm>
            <a:off x="6704708" y="2796160"/>
            <a:ext cx="914400" cy="504056"/>
          </a:xfrm>
          <a:prstGeom prst="ca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3" name="TextBox 92"/>
          <p:cNvSpPr txBox="1"/>
          <p:nvPr/>
        </p:nvSpPr>
        <p:spPr>
          <a:xfrm>
            <a:off x="6800137" y="3214084"/>
            <a:ext cx="780983" cy="307777"/>
          </a:xfrm>
          <a:prstGeom prst="rect">
            <a:avLst/>
          </a:prstGeom>
          <a:noFill/>
        </p:spPr>
        <p:txBody>
          <a:bodyPr wrap="none" rtlCol="0">
            <a:spAutoFit/>
          </a:bodyPr>
          <a:lstStyle/>
          <a:p>
            <a:r>
              <a:rPr lang="en-US" sz="1400" dirty="0" smtClean="0"/>
              <a:t>storage</a:t>
            </a:r>
            <a:endParaRPr lang="ru-RU" sz="1400" dirty="0"/>
          </a:p>
        </p:txBody>
      </p:sp>
      <p:sp>
        <p:nvSpPr>
          <p:cNvPr id="94" name="TextBox 93"/>
          <p:cNvSpPr txBox="1"/>
          <p:nvPr/>
        </p:nvSpPr>
        <p:spPr>
          <a:xfrm>
            <a:off x="1421908" y="2755488"/>
            <a:ext cx="1369286" cy="523220"/>
          </a:xfrm>
          <a:prstGeom prst="rect">
            <a:avLst/>
          </a:prstGeom>
          <a:noFill/>
        </p:spPr>
        <p:txBody>
          <a:bodyPr wrap="none" rtlCol="0">
            <a:spAutoFit/>
          </a:bodyPr>
          <a:lstStyle/>
          <a:p>
            <a:r>
              <a:rPr lang="en-US" sz="1400" dirty="0" smtClean="0"/>
              <a:t>Applications</a:t>
            </a:r>
          </a:p>
          <a:p>
            <a:r>
              <a:rPr lang="en-US" sz="1400" dirty="0" smtClean="0"/>
              <a:t>Device servers</a:t>
            </a:r>
          </a:p>
        </p:txBody>
      </p:sp>
      <p:cxnSp>
        <p:nvCxnSpPr>
          <p:cNvPr id="95" name="Прямая со стрелкой 94"/>
          <p:cNvCxnSpPr/>
          <p:nvPr/>
        </p:nvCxnSpPr>
        <p:spPr>
          <a:xfrm flipV="1">
            <a:off x="2489766" y="2909377"/>
            <a:ext cx="399342" cy="934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317" name="Прямая со стрелкой 12316"/>
          <p:cNvCxnSpPr>
            <a:endCxn id="94" idx="1"/>
          </p:cNvCxnSpPr>
          <p:nvPr/>
        </p:nvCxnSpPr>
        <p:spPr>
          <a:xfrm>
            <a:off x="539136" y="3017098"/>
            <a:ext cx="882772" cy="0"/>
          </a:xfrm>
          <a:prstGeom prst="straightConnector1">
            <a:avLst/>
          </a:prstGeom>
          <a:ln w="127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p:cNvCxnSpPr/>
          <p:nvPr/>
        </p:nvCxnSpPr>
        <p:spPr>
          <a:xfrm>
            <a:off x="539136" y="4416919"/>
            <a:ext cx="955560" cy="0"/>
          </a:xfrm>
          <a:prstGeom prst="straightConnector1">
            <a:avLst/>
          </a:prstGeom>
          <a:ln w="127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39136" y="3017098"/>
            <a:ext cx="0" cy="1376264"/>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12" name="Rectangle 9"/>
          <p:cNvSpPr>
            <a:spLocks noChangeArrowheads="1"/>
          </p:cNvSpPr>
          <p:nvPr/>
        </p:nvSpPr>
        <p:spPr bwMode="auto">
          <a:xfrm>
            <a:off x="6110198" y="6391902"/>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10/22</a:t>
            </a:r>
            <a:endParaRPr lang="en-GB" altLang="ru-RU" sz="1000" dirty="0"/>
          </a:p>
        </p:txBody>
      </p:sp>
      <p:pic>
        <p:nvPicPr>
          <p:cNvPr id="113" name="Picture 10" descr="jinr_a3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392" y="6137908"/>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Рисунок 113"/>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635598" y="116530"/>
            <a:ext cx="362890" cy="604036"/>
          </a:xfrm>
          <a:prstGeom prst="rect">
            <a:avLst/>
          </a:prstGeom>
        </p:spPr>
      </p:pic>
    </p:spTree>
    <p:extLst>
      <p:ext uri="{BB962C8B-B14F-4D97-AF65-F5344CB8AC3E}">
        <p14:creationId xmlns:p14="http://schemas.microsoft.com/office/powerpoint/2010/main" val="2725917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13317" name="Rectangle 3"/>
          <p:cNvSpPr>
            <a:spLocks noChangeArrowheads="1"/>
          </p:cNvSpPr>
          <p:nvPr/>
        </p:nvSpPr>
        <p:spPr bwMode="auto">
          <a:xfrm>
            <a:off x="468313" y="115888"/>
            <a:ext cx="8424862" cy="648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81000" indent="-3810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3200">
                <a:solidFill>
                  <a:schemeClr val="tx1"/>
                </a:solidFill>
                <a:latin typeface="Arial" charset="0"/>
              </a:defRPr>
            </a:lvl1pPr>
            <a:lvl2pPr marL="800100" indent="-3429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charset="0"/>
              </a:defRPr>
            </a:lvl2pPr>
            <a:lvl3pPr marL="1219200" indent="-3048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charset="0"/>
              </a:defRPr>
            </a:lvl3pPr>
            <a:lvl4pPr marL="16383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4pPr>
            <a:lvl5pPr marL="20955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5pPr>
            <a:lvl6pPr marL="25527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6pPr>
            <a:lvl7pPr marL="30099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7pPr>
            <a:lvl8pPr marL="34671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8pPr>
            <a:lvl9pPr marL="39243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9pPr>
          </a:lstStyle>
          <a:p>
            <a:pPr algn="ctr" defTabSz="914400" eaLnBrk="1" hangingPunct="1">
              <a:spcBef>
                <a:spcPts val="450"/>
              </a:spcBef>
              <a:buClr>
                <a:srgbClr val="EE0627"/>
              </a:buClr>
              <a:buFontTx/>
              <a:buNone/>
            </a:pPr>
            <a:endParaRPr lang="en-US" altLang="ru-RU" sz="1400" dirty="0"/>
          </a:p>
          <a:p>
            <a:pPr algn="ctr" defTabSz="914400" eaLnBrk="1" hangingPunct="1">
              <a:spcBef>
                <a:spcPts val="450"/>
              </a:spcBef>
              <a:buClr>
                <a:srgbClr val="EE0627"/>
              </a:buClr>
              <a:buNone/>
            </a:pPr>
            <a:r>
              <a:rPr lang="en-US" altLang="ru-RU" sz="1800" b="1" u="sng" dirty="0"/>
              <a:t>Infrastructure – computing, devices, interfaces </a:t>
            </a:r>
            <a:r>
              <a:rPr lang="en-US" altLang="ru-RU" sz="1800" b="1" u="sng" dirty="0" smtClean="0"/>
              <a:t>…</a:t>
            </a:r>
          </a:p>
          <a:p>
            <a:pPr algn="ctr" defTabSz="914400" eaLnBrk="1" hangingPunct="1">
              <a:spcBef>
                <a:spcPts val="450"/>
              </a:spcBef>
              <a:buClr>
                <a:srgbClr val="EE0627"/>
              </a:buClr>
              <a:buNone/>
            </a:pPr>
            <a:endParaRPr lang="en-US" altLang="ru-RU" sz="1800" dirty="0" smtClean="0"/>
          </a:p>
          <a:p>
            <a:pPr defTabSz="914400" eaLnBrk="1" hangingPunct="1">
              <a:spcBef>
                <a:spcPts val="450"/>
              </a:spcBef>
              <a:buClr>
                <a:srgbClr val="EE0627"/>
              </a:buClr>
              <a:buFontTx/>
              <a:buNone/>
            </a:pPr>
            <a:r>
              <a:rPr lang="en-US" altLang="ru-RU" sz="1600" dirty="0" smtClean="0"/>
              <a:t>At present time the service layer tasks uses existing MPD computing farm.</a:t>
            </a:r>
          </a:p>
          <a:p>
            <a:pPr defTabSz="914400" eaLnBrk="1" hangingPunct="1">
              <a:spcBef>
                <a:spcPts val="450"/>
              </a:spcBef>
              <a:buClr>
                <a:srgbClr val="EE0627"/>
              </a:buClr>
              <a:buFontTx/>
              <a:buNone/>
            </a:pPr>
            <a:r>
              <a:rPr lang="en-US" altLang="ru-RU" sz="1600" dirty="0" smtClean="0"/>
              <a:t>Virtualization is done using PROXMOX Virtual Environment.</a:t>
            </a:r>
          </a:p>
          <a:p>
            <a:pPr defTabSz="914400" eaLnBrk="1" hangingPunct="1">
              <a:spcBef>
                <a:spcPts val="450"/>
              </a:spcBef>
              <a:buClr>
                <a:srgbClr val="EE0627"/>
              </a:buClr>
              <a:buFontTx/>
              <a:buNone/>
            </a:pPr>
            <a:r>
              <a:rPr lang="en-US" altLang="ru-RU" sz="1600" dirty="0" smtClean="0"/>
              <a:t>All centralized services are running on dedicated VM’s</a:t>
            </a:r>
            <a:endParaRPr lang="en-US" altLang="ru-RU" sz="1600" dirty="0"/>
          </a:p>
          <a:p>
            <a:pPr defTabSz="914400" eaLnBrk="1" hangingPunct="1">
              <a:spcBef>
                <a:spcPts val="450"/>
              </a:spcBef>
              <a:buClr>
                <a:srgbClr val="EE0627"/>
              </a:buClr>
              <a:buFontTx/>
              <a:buNone/>
            </a:pPr>
            <a:endParaRPr lang="en-US" altLang="ru-RU" sz="1600" dirty="0" smtClean="0"/>
          </a:p>
          <a:p>
            <a:pPr defTabSz="914400" eaLnBrk="1" hangingPunct="1">
              <a:spcBef>
                <a:spcPts val="450"/>
              </a:spcBef>
              <a:buClr>
                <a:srgbClr val="EE0627"/>
              </a:buClr>
              <a:buFontTx/>
              <a:buNone/>
            </a:pPr>
            <a:endParaRPr lang="en-US" altLang="ru-RU" sz="1600" dirty="0" smtClean="0"/>
          </a:p>
          <a:p>
            <a:pPr defTabSz="914400" eaLnBrk="1" hangingPunct="1">
              <a:spcBef>
                <a:spcPts val="450"/>
              </a:spcBef>
              <a:buClr>
                <a:srgbClr val="EE0627"/>
              </a:buClr>
              <a:buFontTx/>
              <a:buNone/>
            </a:pPr>
            <a:endParaRPr lang="en-US" altLang="ru-RU" sz="1600" dirty="0"/>
          </a:p>
          <a:p>
            <a:pPr defTabSz="914400" eaLnBrk="1" hangingPunct="1">
              <a:spcBef>
                <a:spcPts val="450"/>
              </a:spcBef>
              <a:buClr>
                <a:srgbClr val="EE0627"/>
              </a:buClr>
              <a:buFontTx/>
              <a:buNone/>
            </a:pPr>
            <a:endParaRPr lang="en-US" altLang="ru-RU" sz="1600" dirty="0" smtClean="0"/>
          </a:p>
          <a:p>
            <a:pPr defTabSz="914400" eaLnBrk="1" hangingPunct="1">
              <a:spcBef>
                <a:spcPts val="450"/>
              </a:spcBef>
              <a:buClr>
                <a:srgbClr val="EE0627"/>
              </a:buClr>
              <a:buFontTx/>
              <a:buNone/>
            </a:pPr>
            <a:endParaRPr lang="en-US" altLang="ru-RU" sz="1600" dirty="0"/>
          </a:p>
          <a:p>
            <a:pPr defTabSz="914400" eaLnBrk="1" hangingPunct="1">
              <a:spcBef>
                <a:spcPts val="450"/>
              </a:spcBef>
              <a:buClr>
                <a:srgbClr val="EE0627"/>
              </a:buClr>
              <a:buFontTx/>
              <a:buNone/>
            </a:pPr>
            <a:endParaRPr lang="en-US" altLang="ru-RU" sz="1600" dirty="0" smtClean="0"/>
          </a:p>
          <a:p>
            <a:pPr defTabSz="914400" eaLnBrk="1" hangingPunct="1">
              <a:spcBef>
                <a:spcPts val="450"/>
              </a:spcBef>
              <a:buClr>
                <a:srgbClr val="EE0627"/>
              </a:buClr>
              <a:buFontTx/>
              <a:buNone/>
            </a:pPr>
            <a:endParaRPr lang="en-US" altLang="ru-RU" sz="1600" dirty="0"/>
          </a:p>
          <a:p>
            <a:pPr defTabSz="914400" eaLnBrk="1" hangingPunct="1">
              <a:spcBef>
                <a:spcPts val="450"/>
              </a:spcBef>
              <a:buClr>
                <a:srgbClr val="EE0627"/>
              </a:buClr>
              <a:buFontTx/>
              <a:buNone/>
            </a:pPr>
            <a:endParaRPr lang="en-US" altLang="ru-RU" sz="1600" dirty="0" smtClean="0"/>
          </a:p>
          <a:p>
            <a:pPr defTabSz="914400" eaLnBrk="1" hangingPunct="1">
              <a:spcBef>
                <a:spcPts val="450"/>
              </a:spcBef>
              <a:buClr>
                <a:srgbClr val="EE0627"/>
              </a:buClr>
              <a:buFontTx/>
              <a:buNone/>
            </a:pPr>
            <a:endParaRPr lang="en-US" altLang="ru-RU" sz="1600" dirty="0"/>
          </a:p>
          <a:p>
            <a:pPr defTabSz="914400" eaLnBrk="1" hangingPunct="1">
              <a:spcBef>
                <a:spcPts val="450"/>
              </a:spcBef>
              <a:buClr>
                <a:srgbClr val="EE0627"/>
              </a:buClr>
              <a:buFontTx/>
              <a:buNone/>
            </a:pPr>
            <a:endParaRPr lang="en-US" altLang="ru-RU" sz="1600" dirty="0" smtClean="0"/>
          </a:p>
          <a:p>
            <a:pPr defTabSz="914400" eaLnBrk="1" hangingPunct="1">
              <a:spcBef>
                <a:spcPts val="450"/>
              </a:spcBef>
              <a:buClr>
                <a:srgbClr val="EE0627"/>
              </a:buClr>
              <a:buFontTx/>
              <a:buNone/>
            </a:pPr>
            <a:endParaRPr lang="en-US" altLang="ru-RU" sz="1600" dirty="0"/>
          </a:p>
          <a:p>
            <a:pPr defTabSz="914400" eaLnBrk="1" hangingPunct="1">
              <a:spcBef>
                <a:spcPts val="450"/>
              </a:spcBef>
              <a:buClr>
                <a:srgbClr val="EE0627"/>
              </a:buClr>
              <a:buNone/>
            </a:pPr>
            <a:r>
              <a:rPr lang="en-US" altLang="ru-RU" sz="1600" dirty="0" smtClean="0"/>
              <a:t>Front-end </a:t>
            </a:r>
            <a:r>
              <a:rPr lang="en-US" altLang="ru-RU" sz="1600" dirty="0"/>
              <a:t>layer includes a wide variety of devices which are uses different buses and protocols, such as PXI, Ethernet, RS-485, RS232 etc.</a:t>
            </a:r>
          </a:p>
          <a:p>
            <a:pPr defTabSz="914400" eaLnBrk="1" hangingPunct="1">
              <a:spcBef>
                <a:spcPts val="450"/>
              </a:spcBef>
              <a:buClr>
                <a:srgbClr val="EE0627"/>
              </a:buClr>
              <a:buFontTx/>
              <a:buNone/>
            </a:pPr>
            <a:endParaRPr lang="en-US" altLang="ru-RU" sz="16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828" y="2132857"/>
            <a:ext cx="5718468" cy="295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11/22</a:t>
            </a:r>
            <a:endParaRPr lang="en-GB" altLang="ru-RU" sz="1000" dirty="0"/>
          </a:p>
        </p:txBody>
      </p:sp>
      <p:pic>
        <p:nvPicPr>
          <p:cNvPr id="6" name="Picture 10" descr="jinr_a3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467544" y="51170"/>
            <a:ext cx="8424862" cy="2009678"/>
          </a:xfrm>
        </p:spPr>
        <p:txBody>
          <a:bodyPr lIns="90000" tIns="46800" rIns="90000" bIns="46800"/>
          <a:lstStyle/>
          <a:p>
            <a:pPr marL="381000" indent="-381000" algn="ctr"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b="1" u="sng" dirty="0" smtClean="0"/>
              <a:t>Main </a:t>
            </a:r>
            <a:r>
              <a:rPr lang="en-US" altLang="ru-RU" sz="1400" b="1" u="sng" dirty="0" smtClean="0"/>
              <a:t>goals of the system development</a:t>
            </a:r>
          </a:p>
          <a:p>
            <a:r>
              <a:rPr lang="en-US" sz="1100" dirty="0" smtClean="0"/>
              <a:t>[</a:t>
            </a:r>
            <a:r>
              <a:rPr lang="en-US" sz="1100" dirty="0" smtClean="0"/>
              <a:t>Centralized as much as possible and reasonable] </a:t>
            </a:r>
            <a:r>
              <a:rPr lang="en-US" sz="1100" dirty="0"/>
              <a:t>control of </a:t>
            </a:r>
            <a:r>
              <a:rPr lang="en-US" sz="1100" dirty="0" smtClean="0"/>
              <a:t>diverse hardware</a:t>
            </a:r>
            <a:endParaRPr lang="en-US" sz="1100" dirty="0"/>
          </a:p>
          <a:p>
            <a:r>
              <a:rPr lang="en-US" sz="1400" b="1" dirty="0" smtClean="0">
                <a:solidFill>
                  <a:srgbClr val="FF0000"/>
                </a:solidFill>
              </a:rPr>
              <a:t>Reliability – monitoring of hardware and software operation</a:t>
            </a:r>
            <a:endParaRPr lang="en-US" sz="1400" b="1" dirty="0">
              <a:solidFill>
                <a:srgbClr val="FF0000"/>
              </a:solidFill>
            </a:endParaRPr>
          </a:p>
          <a:p>
            <a:r>
              <a:rPr lang="en-US" sz="1100" dirty="0" smtClean="0"/>
              <a:t>Easy incorporation of existing subsystems and new hardware</a:t>
            </a:r>
          </a:p>
          <a:p>
            <a:r>
              <a:rPr lang="en-US" sz="1100" dirty="0" smtClean="0"/>
              <a:t>Storage of Slow Control data in unified format</a:t>
            </a:r>
          </a:p>
          <a:p>
            <a:r>
              <a:rPr lang="en-US" sz="1100" dirty="0" smtClean="0"/>
              <a:t>Common Slow Control configuration database for all subdetectors (HV, thresholds etc. )</a:t>
            </a:r>
          </a:p>
          <a:p>
            <a:r>
              <a:rPr lang="en-US" sz="1100" dirty="0"/>
              <a:t>Access control</a:t>
            </a:r>
          </a:p>
          <a:p>
            <a:r>
              <a:rPr lang="en-US" altLang="ru-RU" sz="1100" dirty="0" smtClean="0"/>
              <a:t>Scalability</a:t>
            </a:r>
          </a:p>
          <a:p>
            <a:r>
              <a:rPr lang="en-US" altLang="ru-RU" sz="1100" dirty="0" smtClean="0"/>
              <a:t>Modern and easily customizable user interface</a:t>
            </a:r>
          </a:p>
          <a:p>
            <a:pPr marL="0" indent="0" eaLnBrk="1" hangingPunct="1">
              <a:spcBef>
                <a:spcPts val="450"/>
              </a:spcBef>
              <a:buClr>
                <a:srgbClr val="EE0627"/>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100" dirty="0"/>
          </a:p>
        </p:txBody>
      </p:sp>
      <p:sp>
        <p:nvSpPr>
          <p:cNvPr id="3075"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4" name="Прямоугольник 3"/>
          <p:cNvSpPr/>
          <p:nvPr/>
        </p:nvSpPr>
        <p:spPr>
          <a:xfrm>
            <a:off x="582038" y="2060848"/>
            <a:ext cx="7994808" cy="2308324"/>
          </a:xfrm>
          <a:prstGeom prst="rect">
            <a:avLst/>
          </a:prstGeom>
        </p:spPr>
        <p:txBody>
          <a:bodyPr wrap="square">
            <a:spAutoFit/>
          </a:bodyPr>
          <a:lstStyle/>
          <a:p>
            <a:pPr>
              <a:lnSpc>
                <a:spcPct val="150000"/>
              </a:lnSpc>
            </a:pPr>
            <a:r>
              <a:rPr lang="en-US" sz="1600" dirty="0" smtClean="0"/>
              <a:t>Subdetectors </a:t>
            </a:r>
            <a:r>
              <a:rPr lang="en-US" sz="1600" dirty="0" smtClean="0"/>
              <a:t>Slow Control subsystems are weak link of the whole system in terms of reliability. Monitoring of hardware and software on different levels is a strong necessity.</a:t>
            </a:r>
          </a:p>
          <a:p>
            <a:pPr marL="285750" indent="-285750">
              <a:lnSpc>
                <a:spcPct val="150000"/>
              </a:lnSpc>
              <a:buFont typeface="Arial" panose="020B0604020202020204" pitchFamily="34" charset="0"/>
              <a:buChar char="•"/>
            </a:pPr>
            <a:r>
              <a:rPr lang="en-US" sz="1600" dirty="0" smtClean="0"/>
              <a:t>Status </a:t>
            </a:r>
            <a:r>
              <a:rPr lang="en-US" sz="1600" dirty="0"/>
              <a:t>Server </a:t>
            </a:r>
            <a:r>
              <a:rPr lang="en-US" sz="1600" dirty="0" smtClean="0"/>
              <a:t>– a </a:t>
            </a:r>
            <a:r>
              <a:rPr lang="en-US" sz="1600" dirty="0"/>
              <a:t>device server intended for collecting the current status information from all the applicable device servers </a:t>
            </a:r>
            <a:r>
              <a:rPr lang="en-US" sz="1600" dirty="0" smtClean="0"/>
              <a:t>of subdetectors. </a:t>
            </a:r>
            <a:r>
              <a:rPr lang="en-US" sz="1600" dirty="0"/>
              <a:t>Event subscription system ensures no status value changes are </a:t>
            </a:r>
            <a:r>
              <a:rPr lang="en-US" sz="1600" dirty="0" smtClean="0"/>
              <a:t>missed. Accumulated </a:t>
            </a:r>
            <a:r>
              <a:rPr lang="en-US" sz="1600" dirty="0"/>
              <a:t>data is processed forwarded to the client application</a:t>
            </a:r>
            <a:r>
              <a:rPr lang="en-US" sz="1600" dirty="0" smtClean="0"/>
              <a:t>.</a:t>
            </a:r>
            <a:endParaRPr lang="en-US" sz="1600" dirty="0" smtClean="0"/>
          </a:p>
        </p:txBody>
      </p:sp>
      <p:grpSp>
        <p:nvGrpSpPr>
          <p:cNvPr id="5" name="Группа 4"/>
          <p:cNvGrpSpPr/>
          <p:nvPr/>
        </p:nvGrpSpPr>
        <p:grpSpPr>
          <a:xfrm>
            <a:off x="1522370" y="4385920"/>
            <a:ext cx="6053095" cy="1791314"/>
            <a:chOff x="498635" y="3245471"/>
            <a:chExt cx="7828973" cy="3399466"/>
          </a:xfrm>
        </p:grpSpPr>
        <p:pic>
          <p:nvPicPr>
            <p:cNvPr id="6" name="Picture 2" descr="https://afi-project.jinr.ru/attachments/download/873/2016-12-09_1411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35" y="3245471"/>
              <a:ext cx="7828973" cy="29814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rotWithShape="1">
            <a:blip r:embed="rId4"/>
            <a:srcRect t="3901"/>
            <a:stretch/>
          </p:blipFill>
          <p:spPr>
            <a:xfrm>
              <a:off x="2315527" y="4139635"/>
              <a:ext cx="1113503" cy="391721"/>
            </a:xfrm>
            <a:prstGeom prst="rect">
              <a:avLst/>
            </a:prstGeom>
          </p:spPr>
        </p:pic>
        <p:pic>
          <p:nvPicPr>
            <p:cNvPr id="8" name="Рисунок 7"/>
            <p:cNvPicPr>
              <a:picLocks noChangeAspect="1"/>
            </p:cNvPicPr>
            <p:nvPr/>
          </p:nvPicPr>
          <p:blipFill rotWithShape="1">
            <a:blip r:embed="rId5"/>
            <a:srcRect l="79" t="16978"/>
            <a:stretch/>
          </p:blipFill>
          <p:spPr>
            <a:xfrm>
              <a:off x="498635" y="6189948"/>
              <a:ext cx="7822783" cy="454989"/>
            </a:xfrm>
            <a:prstGeom prst="rect">
              <a:avLst/>
            </a:prstGeom>
          </p:spPr>
        </p:pic>
      </p:grpSp>
      <p:sp>
        <p:nvSpPr>
          <p:cNvPr id="9"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12/22</a:t>
            </a:r>
            <a:endParaRPr lang="en-GB" altLang="ru-RU" sz="1000" dirty="0"/>
          </a:p>
        </p:txBody>
      </p:sp>
      <p:pic>
        <p:nvPicPr>
          <p:cNvPr id="10" name="Picture 10" descr="jinr_a30"/>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extLst>
      <p:ext uri="{BB962C8B-B14F-4D97-AF65-F5344CB8AC3E}">
        <p14:creationId xmlns:p14="http://schemas.microsoft.com/office/powerpoint/2010/main" val="414227521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13317" name="Rectangle 3"/>
          <p:cNvSpPr>
            <a:spLocks noChangeArrowheads="1"/>
          </p:cNvSpPr>
          <p:nvPr/>
        </p:nvSpPr>
        <p:spPr bwMode="auto">
          <a:xfrm>
            <a:off x="827584" y="115888"/>
            <a:ext cx="7344816" cy="475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81000" indent="-3810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3200">
                <a:solidFill>
                  <a:schemeClr val="tx1"/>
                </a:solidFill>
                <a:latin typeface="Arial" charset="0"/>
              </a:defRPr>
            </a:lvl1pPr>
            <a:lvl2pPr marL="800100" indent="-3429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charset="0"/>
              </a:defRPr>
            </a:lvl2pPr>
            <a:lvl3pPr marL="1219200" indent="-3048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charset="0"/>
              </a:defRPr>
            </a:lvl3pPr>
            <a:lvl4pPr marL="16383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4pPr>
            <a:lvl5pPr marL="20955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5pPr>
            <a:lvl6pPr marL="25527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6pPr>
            <a:lvl7pPr marL="30099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7pPr>
            <a:lvl8pPr marL="34671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8pPr>
            <a:lvl9pPr marL="39243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9pPr>
          </a:lstStyle>
          <a:p>
            <a:pPr algn="ctr" defTabSz="914400" eaLnBrk="1" hangingPunct="1">
              <a:spcBef>
                <a:spcPts val="450"/>
              </a:spcBef>
              <a:buClr>
                <a:srgbClr val="EE0627"/>
              </a:buClr>
              <a:buFontTx/>
              <a:buNone/>
            </a:pPr>
            <a:endParaRPr lang="en-US" altLang="ru-RU" sz="1400" dirty="0"/>
          </a:p>
          <a:p>
            <a:pPr defTabSz="914400" eaLnBrk="1" hangingPunct="1">
              <a:spcBef>
                <a:spcPts val="450"/>
              </a:spcBef>
              <a:buClr>
                <a:srgbClr val="EE0627"/>
              </a:buClr>
              <a:buNone/>
            </a:pPr>
            <a:endParaRPr lang="en-US" altLang="ru-RU" sz="1800" dirty="0" smtClean="0"/>
          </a:p>
        </p:txBody>
      </p:sp>
      <p:sp>
        <p:nvSpPr>
          <p:cNvPr id="3" name="Прямоугольник 2"/>
          <p:cNvSpPr/>
          <p:nvPr/>
        </p:nvSpPr>
        <p:spPr>
          <a:xfrm>
            <a:off x="340668" y="2060848"/>
            <a:ext cx="8136904" cy="2308324"/>
          </a:xfrm>
          <a:prstGeom prst="rect">
            <a:avLst/>
          </a:prstGeom>
        </p:spPr>
        <p:txBody>
          <a:bodyPr wrap="square">
            <a:spAutoFit/>
          </a:bodyPr>
          <a:lstStyle/>
          <a:p>
            <a:pPr>
              <a:lnSpc>
                <a:spcPct val="150000"/>
              </a:lnSpc>
            </a:pPr>
            <a:r>
              <a:rPr lang="en-US" sz="1600" dirty="0" smtClean="0"/>
              <a:t>Monitoring of the software status </a:t>
            </a:r>
          </a:p>
          <a:p>
            <a:pPr>
              <a:lnSpc>
                <a:spcPct val="150000"/>
              </a:lnSpc>
            </a:pPr>
            <a:endParaRPr lang="en-US" sz="1600" dirty="0" smtClean="0"/>
          </a:p>
          <a:p>
            <a:pPr>
              <a:lnSpc>
                <a:spcPct val="150000"/>
              </a:lnSpc>
            </a:pPr>
            <a:r>
              <a:rPr lang="en-US" sz="1600" dirty="0" smtClean="0"/>
              <a:t>- system tools …</a:t>
            </a:r>
            <a:endParaRPr lang="en-US" sz="1600" dirty="0" smtClean="0"/>
          </a:p>
          <a:p>
            <a:pPr>
              <a:lnSpc>
                <a:spcPct val="150000"/>
              </a:lnSpc>
            </a:pPr>
            <a:endParaRPr lang="en-US" sz="1600" dirty="0" smtClean="0"/>
          </a:p>
          <a:p>
            <a:pPr>
              <a:lnSpc>
                <a:spcPct val="150000"/>
              </a:lnSpc>
            </a:pPr>
            <a:r>
              <a:rPr lang="en-US" sz="1600" dirty="0" smtClean="0"/>
              <a:t>- polling </a:t>
            </a:r>
            <a:r>
              <a:rPr lang="en-US" sz="1600" dirty="0"/>
              <a:t>Monitor </a:t>
            </a:r>
            <a:r>
              <a:rPr lang="en-US" sz="1600" dirty="0" smtClean="0"/>
              <a:t>– developed to permanently checks status </a:t>
            </a:r>
            <a:r>
              <a:rPr lang="en-US" sz="1600" dirty="0"/>
              <a:t>of the </a:t>
            </a:r>
            <a:r>
              <a:rPr lang="en-US" sz="1600" dirty="0" smtClean="0"/>
              <a:t>device attributes being </a:t>
            </a:r>
            <a:r>
              <a:rPr lang="en-US" sz="1600" dirty="0"/>
              <a:t>archived by TANGO Historical Database</a:t>
            </a:r>
            <a:r>
              <a:rPr lang="en-US" sz="1600" dirty="0" smtClean="0"/>
              <a:t>++</a:t>
            </a:r>
            <a:endParaRPr lang="en-US" sz="1600" dirty="0"/>
          </a:p>
        </p:txBody>
      </p:sp>
      <p:pic>
        <p:nvPicPr>
          <p:cNvPr id="7" name="Рисунок 6"/>
          <p:cNvPicPr/>
          <p:nvPr/>
        </p:nvPicPr>
        <p:blipFill>
          <a:blip r:embed="rId2"/>
          <a:stretch>
            <a:fillRect/>
          </a:stretch>
        </p:blipFill>
        <p:spPr>
          <a:xfrm>
            <a:off x="3851920" y="4383628"/>
            <a:ext cx="3188176" cy="1628541"/>
          </a:xfrm>
          <a:prstGeom prst="rect">
            <a:avLst/>
          </a:prstGeom>
          <a:ln>
            <a:noFill/>
          </a:ln>
        </p:spPr>
      </p:pic>
      <p:sp>
        <p:nvSpPr>
          <p:cNvPr id="11" name="Rectangle 3"/>
          <p:cNvSpPr txBox="1">
            <a:spLocks noChangeArrowheads="1"/>
          </p:cNvSpPr>
          <p:nvPr/>
        </p:nvSpPr>
        <p:spPr bwMode="auto">
          <a:xfrm>
            <a:off x="467544" y="51170"/>
            <a:ext cx="8424862" cy="200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81000" indent="-381000" algn="ctr" defTabSz="9144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b="1" u="sng" kern="0" dirty="0" smtClean="0"/>
              <a:t>Main goals of the system development</a:t>
            </a:r>
          </a:p>
          <a:p>
            <a:pPr defTabSz="914400"/>
            <a:r>
              <a:rPr lang="en-US" sz="1100" kern="0" dirty="0" smtClean="0"/>
              <a:t>[Centralized as much as possible and reasonable] control of diverse hardware</a:t>
            </a:r>
          </a:p>
          <a:p>
            <a:pPr defTabSz="914400"/>
            <a:r>
              <a:rPr lang="en-US" sz="1400" b="1" kern="0" dirty="0" smtClean="0">
                <a:solidFill>
                  <a:srgbClr val="FF0000"/>
                </a:solidFill>
              </a:rPr>
              <a:t>Reliability – monitoring of hardware and software operation</a:t>
            </a:r>
          </a:p>
          <a:p>
            <a:pPr defTabSz="914400"/>
            <a:r>
              <a:rPr lang="en-US" sz="1100" kern="0" dirty="0" smtClean="0"/>
              <a:t>Easy incorporation of existing subsystems and new hardware</a:t>
            </a:r>
          </a:p>
          <a:p>
            <a:pPr defTabSz="914400"/>
            <a:r>
              <a:rPr lang="en-US" sz="1100" kern="0" dirty="0" smtClean="0"/>
              <a:t>Storage of Slow Control data in unified format</a:t>
            </a:r>
          </a:p>
          <a:p>
            <a:pPr defTabSz="914400"/>
            <a:r>
              <a:rPr lang="en-US" sz="1100" kern="0" dirty="0" smtClean="0"/>
              <a:t>Common Slow Control configuration database for all subdetectors (HV, thresholds etc. )</a:t>
            </a:r>
          </a:p>
          <a:p>
            <a:pPr defTabSz="914400"/>
            <a:r>
              <a:rPr lang="en-US" sz="1100" kern="0" dirty="0" smtClean="0"/>
              <a:t>Access control</a:t>
            </a:r>
          </a:p>
          <a:p>
            <a:pPr defTabSz="914400"/>
            <a:r>
              <a:rPr lang="en-US" altLang="ru-RU" sz="1100" kern="0" dirty="0" smtClean="0"/>
              <a:t>Scalability</a:t>
            </a:r>
          </a:p>
          <a:p>
            <a:pPr defTabSz="914400"/>
            <a:r>
              <a:rPr lang="en-US" altLang="ru-RU" sz="1100" kern="0" dirty="0" smtClean="0"/>
              <a:t>Modern and easily customizable user interface</a:t>
            </a:r>
          </a:p>
          <a:p>
            <a:pPr marL="0" indent="0" defTabSz="9144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100" kern="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06" y="1749683"/>
            <a:ext cx="2055635" cy="1679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005" y="4369173"/>
            <a:ext cx="2652835" cy="164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13/22</a:t>
            </a:r>
            <a:endParaRPr lang="en-GB" altLang="ru-RU" sz="1000" dirty="0"/>
          </a:p>
        </p:txBody>
      </p:sp>
      <p:pic>
        <p:nvPicPr>
          <p:cNvPr id="14" name="Picture 10" descr="jinr_a3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extLst>
      <p:ext uri="{BB962C8B-B14F-4D97-AF65-F5344CB8AC3E}">
        <p14:creationId xmlns:p14="http://schemas.microsoft.com/office/powerpoint/2010/main" val="2734139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13317" name="Rectangle 3"/>
          <p:cNvSpPr>
            <a:spLocks noChangeArrowheads="1"/>
          </p:cNvSpPr>
          <p:nvPr/>
        </p:nvSpPr>
        <p:spPr bwMode="auto">
          <a:xfrm>
            <a:off x="827584" y="115888"/>
            <a:ext cx="7344816" cy="475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81000" indent="-3810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3200">
                <a:solidFill>
                  <a:schemeClr val="tx1"/>
                </a:solidFill>
                <a:latin typeface="Arial" charset="0"/>
              </a:defRPr>
            </a:lvl1pPr>
            <a:lvl2pPr marL="800100" indent="-3429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charset="0"/>
              </a:defRPr>
            </a:lvl2pPr>
            <a:lvl3pPr marL="1219200" indent="-3048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charset="0"/>
              </a:defRPr>
            </a:lvl3pPr>
            <a:lvl4pPr marL="16383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4pPr>
            <a:lvl5pPr marL="20955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5pPr>
            <a:lvl6pPr marL="25527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6pPr>
            <a:lvl7pPr marL="30099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7pPr>
            <a:lvl8pPr marL="34671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8pPr>
            <a:lvl9pPr marL="39243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9pPr>
          </a:lstStyle>
          <a:p>
            <a:pPr algn="ctr" defTabSz="914400" eaLnBrk="1" hangingPunct="1">
              <a:spcBef>
                <a:spcPts val="450"/>
              </a:spcBef>
              <a:buClr>
                <a:srgbClr val="EE0627"/>
              </a:buClr>
              <a:buFontTx/>
              <a:buNone/>
            </a:pPr>
            <a:endParaRPr lang="en-US" altLang="ru-RU" sz="1400" dirty="0"/>
          </a:p>
          <a:p>
            <a:pPr defTabSz="914400" eaLnBrk="1" hangingPunct="1">
              <a:spcBef>
                <a:spcPts val="450"/>
              </a:spcBef>
              <a:buClr>
                <a:srgbClr val="EE0627"/>
              </a:buClr>
              <a:buNone/>
            </a:pPr>
            <a:endParaRPr lang="en-US" altLang="ru-RU" sz="1800" dirty="0" smtClean="0"/>
          </a:p>
        </p:txBody>
      </p:sp>
      <p:sp>
        <p:nvSpPr>
          <p:cNvPr id="3" name="Прямоугольник 2"/>
          <p:cNvSpPr/>
          <p:nvPr/>
        </p:nvSpPr>
        <p:spPr>
          <a:xfrm>
            <a:off x="348660" y="2276872"/>
            <a:ext cx="8136904" cy="4524315"/>
          </a:xfrm>
          <a:prstGeom prst="rect">
            <a:avLst/>
          </a:prstGeom>
        </p:spPr>
        <p:txBody>
          <a:bodyPr wrap="square">
            <a:spAutoFit/>
          </a:bodyPr>
          <a:lstStyle/>
          <a:p>
            <a:pPr>
              <a:lnSpc>
                <a:spcPct val="150000"/>
              </a:lnSpc>
            </a:pPr>
            <a:r>
              <a:rPr lang="en-US" sz="1600" dirty="0" smtClean="0"/>
              <a:t>From the shelf tango proxy device servers</a:t>
            </a:r>
          </a:p>
          <a:p>
            <a:pPr>
              <a:lnSpc>
                <a:spcPct val="150000"/>
              </a:lnSpc>
            </a:pPr>
            <a:r>
              <a:rPr lang="en-US" sz="1600" dirty="0" smtClean="0"/>
              <a:t>   - socket, serial, </a:t>
            </a:r>
            <a:r>
              <a:rPr lang="en-US" sz="1600" dirty="0" err="1" smtClean="0"/>
              <a:t>modbus</a:t>
            </a:r>
            <a:r>
              <a:rPr lang="en-US" sz="1600" dirty="0"/>
              <a:t>, </a:t>
            </a:r>
            <a:r>
              <a:rPr lang="en-US" sz="1600" dirty="0" err="1" smtClean="0"/>
              <a:t>TangoSnmp</a:t>
            </a:r>
            <a:r>
              <a:rPr lang="en-US" sz="1600" dirty="0"/>
              <a:t>, </a:t>
            </a:r>
            <a:r>
              <a:rPr lang="en-US" sz="1600" dirty="0" err="1" smtClean="0"/>
              <a:t>OPCaccess</a:t>
            </a:r>
            <a:r>
              <a:rPr lang="en-US" sz="1600" dirty="0" smtClean="0"/>
              <a:t>, …</a:t>
            </a:r>
            <a:endParaRPr lang="en-US" sz="1600" dirty="0" smtClean="0"/>
          </a:p>
          <a:p>
            <a:pPr>
              <a:lnSpc>
                <a:spcPct val="150000"/>
              </a:lnSpc>
            </a:pPr>
            <a:r>
              <a:rPr lang="en-US" sz="1600" dirty="0" smtClean="0"/>
              <a:t>Unfortunately some of them are not applicable for existing equipment. Therefore we have to develop several proxy servers and clients to substantially simplify work with particular protocols or specific software. Among them </a:t>
            </a:r>
            <a:endParaRPr lang="en-US" sz="1600" dirty="0"/>
          </a:p>
          <a:p>
            <a:pPr>
              <a:lnSpc>
                <a:spcPct val="150000"/>
              </a:lnSpc>
            </a:pPr>
            <a:r>
              <a:rPr lang="en-US" sz="1600" dirty="0" smtClean="0"/>
              <a:t>- JSON parsing server  (JSON - JavaScript </a:t>
            </a:r>
            <a:r>
              <a:rPr lang="en-US" sz="1600" dirty="0"/>
              <a:t>Object </a:t>
            </a:r>
            <a:r>
              <a:rPr lang="en-US" sz="1600" dirty="0" smtClean="0"/>
              <a:t>Notation data-interchange format)</a:t>
            </a:r>
            <a:endParaRPr lang="en-US" sz="1600" dirty="0"/>
          </a:p>
          <a:p>
            <a:pPr>
              <a:lnSpc>
                <a:spcPct val="150000"/>
              </a:lnSpc>
            </a:pPr>
            <a:r>
              <a:rPr lang="en-US" sz="1600" dirty="0"/>
              <a:t>- SNMP </a:t>
            </a:r>
            <a:r>
              <a:rPr lang="en-US" sz="1600" dirty="0" smtClean="0"/>
              <a:t>extended library (SNMP - Simple </a:t>
            </a:r>
            <a:r>
              <a:rPr lang="en-US" sz="1600" dirty="0"/>
              <a:t>Network Management </a:t>
            </a:r>
            <a:r>
              <a:rPr lang="en-US" sz="1600" dirty="0" smtClean="0"/>
              <a:t>Protocol)</a:t>
            </a:r>
            <a:endParaRPr lang="en-US" sz="1600" dirty="0"/>
          </a:p>
          <a:p>
            <a:pPr>
              <a:lnSpc>
                <a:spcPct val="150000"/>
              </a:lnSpc>
            </a:pPr>
            <a:r>
              <a:rPr lang="en-US" sz="1600" dirty="0" smtClean="0"/>
              <a:t>- OPC-tango server (OPC - OLE </a:t>
            </a:r>
            <a:r>
              <a:rPr lang="en-US" sz="1600" dirty="0"/>
              <a:t>for Process </a:t>
            </a:r>
            <a:r>
              <a:rPr lang="en-US" sz="1600" dirty="0" smtClean="0"/>
              <a:t>Control)</a:t>
            </a:r>
            <a:endParaRPr lang="en-US" sz="1600" dirty="0"/>
          </a:p>
          <a:p>
            <a:pPr>
              <a:lnSpc>
                <a:spcPct val="150000"/>
              </a:lnSpc>
            </a:pPr>
            <a:r>
              <a:rPr lang="en-US" sz="1600" dirty="0" smtClean="0"/>
              <a:t>– </a:t>
            </a:r>
            <a:r>
              <a:rPr lang="en-US" sz="1600" dirty="0"/>
              <a:t>web parsing </a:t>
            </a:r>
            <a:r>
              <a:rPr lang="en-US" sz="1600" dirty="0" smtClean="0"/>
              <a:t>workaround for </a:t>
            </a:r>
            <a:r>
              <a:rPr lang="en-US" sz="1600" dirty="0"/>
              <a:t>Siemens </a:t>
            </a:r>
            <a:r>
              <a:rPr lang="en-US" sz="1600" dirty="0" smtClean="0"/>
              <a:t>LOGO controllers</a:t>
            </a:r>
          </a:p>
          <a:p>
            <a:pPr algn="ctr">
              <a:lnSpc>
                <a:spcPct val="150000"/>
              </a:lnSpc>
            </a:pPr>
            <a:r>
              <a:rPr lang="en-US" sz="1600" dirty="0" smtClean="0"/>
              <a:t>These are not the tools we used to develop software. </a:t>
            </a:r>
          </a:p>
          <a:p>
            <a:pPr algn="ctr">
              <a:lnSpc>
                <a:spcPct val="150000"/>
              </a:lnSpc>
            </a:pPr>
            <a:r>
              <a:rPr lang="en-US" sz="1600" dirty="0" smtClean="0"/>
              <a:t>These are the tools we develop to develop software.</a:t>
            </a:r>
          </a:p>
          <a:p>
            <a:pPr>
              <a:lnSpc>
                <a:spcPct val="150000"/>
              </a:lnSpc>
            </a:pPr>
            <a:endParaRPr lang="en-US" sz="1600" dirty="0"/>
          </a:p>
        </p:txBody>
      </p:sp>
      <p:sp>
        <p:nvSpPr>
          <p:cNvPr id="11" name="Rectangle 3"/>
          <p:cNvSpPr txBox="1">
            <a:spLocks noChangeArrowheads="1"/>
          </p:cNvSpPr>
          <p:nvPr/>
        </p:nvSpPr>
        <p:spPr bwMode="auto">
          <a:xfrm>
            <a:off x="467544" y="188640"/>
            <a:ext cx="8424862" cy="200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81000" indent="-381000" algn="ctr" defTabSz="9144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b="1" u="sng" kern="0" dirty="0" smtClean="0"/>
              <a:t>Main goals of the system development</a:t>
            </a:r>
          </a:p>
          <a:p>
            <a:pPr defTabSz="914400"/>
            <a:r>
              <a:rPr lang="en-US" sz="1100" kern="0" dirty="0" smtClean="0"/>
              <a:t>[Centralized as much as possible and reasonable] control of diverse hardware</a:t>
            </a:r>
          </a:p>
          <a:p>
            <a:pPr defTabSz="914400"/>
            <a:r>
              <a:rPr lang="en-US" sz="1100" kern="0" dirty="0" smtClean="0"/>
              <a:t>Reliability – monitoring of hardware and software operation</a:t>
            </a:r>
          </a:p>
          <a:p>
            <a:pPr defTabSz="914400"/>
            <a:r>
              <a:rPr lang="en-US" sz="1400" b="1" kern="0" dirty="0" smtClean="0">
                <a:solidFill>
                  <a:srgbClr val="FF0000"/>
                </a:solidFill>
              </a:rPr>
              <a:t>Easy incorporation of existing subsystems and new hardware</a:t>
            </a:r>
          </a:p>
          <a:p>
            <a:pPr defTabSz="914400"/>
            <a:r>
              <a:rPr lang="en-US" sz="1100" kern="0" dirty="0" smtClean="0"/>
              <a:t>Storage of Slow Control data in unified format</a:t>
            </a:r>
          </a:p>
          <a:p>
            <a:pPr defTabSz="914400"/>
            <a:r>
              <a:rPr lang="en-US" sz="1100" kern="0" dirty="0" smtClean="0"/>
              <a:t>Common Slow Control configuration database for all subdetectors (HV, thresholds etc. )</a:t>
            </a:r>
          </a:p>
          <a:p>
            <a:pPr defTabSz="914400"/>
            <a:r>
              <a:rPr lang="en-US" sz="1100" kern="0" dirty="0" smtClean="0"/>
              <a:t>Access control</a:t>
            </a:r>
          </a:p>
          <a:p>
            <a:pPr defTabSz="914400"/>
            <a:r>
              <a:rPr lang="en-US" altLang="ru-RU" sz="1100" kern="0" dirty="0" smtClean="0"/>
              <a:t>Scalability</a:t>
            </a:r>
          </a:p>
          <a:p>
            <a:pPr defTabSz="914400"/>
            <a:r>
              <a:rPr lang="en-US" altLang="ru-RU" sz="1100" kern="0" dirty="0" smtClean="0"/>
              <a:t>Modern and easily customizable user interface</a:t>
            </a:r>
          </a:p>
          <a:p>
            <a:pPr marL="0" indent="0" defTabSz="9144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100" kern="0" dirty="0"/>
          </a:p>
        </p:txBody>
      </p:sp>
      <p:sp>
        <p:nvSpPr>
          <p:cNvPr id="9"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14/22</a:t>
            </a:r>
            <a:endParaRPr lang="en-GB" altLang="ru-RU" sz="1000" dirty="0"/>
          </a:p>
        </p:txBody>
      </p:sp>
      <p:pic>
        <p:nvPicPr>
          <p:cNvPr id="10" name="Picture 10" descr="jinr_a3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extLst>
      <p:ext uri="{BB962C8B-B14F-4D97-AF65-F5344CB8AC3E}">
        <p14:creationId xmlns:p14="http://schemas.microsoft.com/office/powerpoint/2010/main" val="1896751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13317" name="Rectangle 3"/>
          <p:cNvSpPr>
            <a:spLocks noChangeArrowheads="1"/>
          </p:cNvSpPr>
          <p:nvPr/>
        </p:nvSpPr>
        <p:spPr bwMode="auto">
          <a:xfrm>
            <a:off x="827584" y="115888"/>
            <a:ext cx="7344816" cy="475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81000" indent="-3810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3200">
                <a:solidFill>
                  <a:schemeClr val="tx1"/>
                </a:solidFill>
                <a:latin typeface="Arial" charset="0"/>
              </a:defRPr>
            </a:lvl1pPr>
            <a:lvl2pPr marL="800100" indent="-3429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charset="0"/>
              </a:defRPr>
            </a:lvl2pPr>
            <a:lvl3pPr marL="1219200" indent="-3048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charset="0"/>
              </a:defRPr>
            </a:lvl3pPr>
            <a:lvl4pPr marL="16383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4pPr>
            <a:lvl5pPr marL="20955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5pPr>
            <a:lvl6pPr marL="25527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6pPr>
            <a:lvl7pPr marL="30099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7pPr>
            <a:lvl8pPr marL="34671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8pPr>
            <a:lvl9pPr marL="39243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9pPr>
          </a:lstStyle>
          <a:p>
            <a:pPr algn="ctr" defTabSz="914400" eaLnBrk="1" hangingPunct="1">
              <a:spcBef>
                <a:spcPts val="450"/>
              </a:spcBef>
              <a:buClr>
                <a:srgbClr val="EE0627"/>
              </a:buClr>
              <a:buFontTx/>
              <a:buNone/>
            </a:pPr>
            <a:endParaRPr lang="en-US" altLang="ru-RU" sz="1400" dirty="0"/>
          </a:p>
          <a:p>
            <a:pPr defTabSz="914400" eaLnBrk="1" hangingPunct="1">
              <a:spcBef>
                <a:spcPts val="450"/>
              </a:spcBef>
              <a:buClr>
                <a:srgbClr val="EE0627"/>
              </a:buClr>
              <a:buNone/>
            </a:pPr>
            <a:endParaRPr lang="en-US" altLang="ru-RU" sz="1800" dirty="0" smtClean="0"/>
          </a:p>
        </p:txBody>
      </p:sp>
      <p:sp>
        <p:nvSpPr>
          <p:cNvPr id="3" name="Прямоугольник 2"/>
          <p:cNvSpPr/>
          <p:nvPr/>
        </p:nvSpPr>
        <p:spPr>
          <a:xfrm>
            <a:off x="336064" y="2492524"/>
            <a:ext cx="8136904" cy="3908762"/>
          </a:xfrm>
          <a:prstGeom prst="rect">
            <a:avLst/>
          </a:prstGeom>
        </p:spPr>
        <p:txBody>
          <a:bodyPr wrap="square">
            <a:spAutoFit/>
          </a:bodyPr>
          <a:lstStyle/>
          <a:p>
            <a:pPr>
              <a:lnSpc>
                <a:spcPct val="150000"/>
              </a:lnSpc>
            </a:pPr>
            <a:r>
              <a:rPr lang="en-US" sz="1600" u="sng" dirty="0" smtClean="0"/>
              <a:t>Incorporation of existing standalone software  into system using JSON parsing server </a:t>
            </a: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endParaRPr lang="en-US" sz="1600" dirty="0" smtClean="0"/>
          </a:p>
          <a:p>
            <a:pPr marL="0" indent="0">
              <a:lnSpc>
                <a:spcPct val="150000"/>
              </a:lnSpc>
              <a:buNone/>
            </a:pPr>
            <a:r>
              <a:rPr lang="en-US" sz="1600" dirty="0" smtClean="0"/>
              <a:t>JPS </a:t>
            </a:r>
            <a:r>
              <a:rPr lang="en-US" sz="1600" dirty="0"/>
              <a:t>is a device server designed to handle JSON messages received from TCP socket and transform them into </a:t>
            </a:r>
            <a:r>
              <a:rPr lang="en-US" sz="1600" dirty="0" smtClean="0"/>
              <a:t>dynamic TANGO </a:t>
            </a:r>
            <a:r>
              <a:rPr lang="en-US" sz="1600" dirty="0"/>
              <a:t>attributes.</a:t>
            </a:r>
          </a:p>
          <a:p>
            <a:pPr>
              <a:lnSpc>
                <a:spcPct val="150000"/>
              </a:lnSpc>
              <a:buFont typeface="Arial" panose="020B0604020202020204" pitchFamily="34" charset="0"/>
              <a:buChar char="•"/>
            </a:pPr>
            <a:r>
              <a:rPr lang="en-US" sz="1600" dirty="0"/>
              <a:t> Processes data from any valid JSON message</a:t>
            </a:r>
            <a:r>
              <a:rPr lang="ru-RU" sz="1600" dirty="0"/>
              <a:t>, </a:t>
            </a:r>
            <a:r>
              <a:rPr lang="en-US" sz="1600" dirty="0"/>
              <a:t>regardless of it’s structure;</a:t>
            </a:r>
          </a:p>
          <a:p>
            <a:pPr>
              <a:lnSpc>
                <a:spcPct val="150000"/>
              </a:lnSpc>
              <a:buFont typeface="Arial" panose="020B0604020202020204" pitchFamily="34" charset="0"/>
              <a:buChar char="•"/>
            </a:pPr>
            <a:r>
              <a:rPr lang="en-US" sz="1600" dirty="0"/>
              <a:t> Performs different commands at one socket at the same time;</a:t>
            </a:r>
          </a:p>
          <a:p>
            <a:pPr>
              <a:lnSpc>
                <a:spcPct val="150000"/>
              </a:lnSpc>
              <a:buFont typeface="Arial" panose="020B0604020202020204" pitchFamily="34" charset="0"/>
              <a:buChar char="•"/>
            </a:pPr>
            <a:r>
              <a:rPr lang="en-US" sz="1600" dirty="0"/>
              <a:t> Works with multiple types of data</a:t>
            </a:r>
            <a:r>
              <a:rPr lang="ru-RU" sz="1600" dirty="0"/>
              <a:t>:</a:t>
            </a:r>
            <a:r>
              <a:rPr lang="en-US" sz="1600" dirty="0"/>
              <a:t> numbers, arrays of numbers, strings.</a:t>
            </a:r>
          </a:p>
          <a:p>
            <a:pPr>
              <a:lnSpc>
                <a:spcPct val="150000"/>
              </a:lnSpc>
            </a:pPr>
            <a:endParaRPr lang="en-US" sz="1600" dirty="0"/>
          </a:p>
        </p:txBody>
      </p:sp>
      <p:sp>
        <p:nvSpPr>
          <p:cNvPr id="11" name="Rectangle 3"/>
          <p:cNvSpPr txBox="1">
            <a:spLocks noChangeArrowheads="1"/>
          </p:cNvSpPr>
          <p:nvPr/>
        </p:nvSpPr>
        <p:spPr bwMode="auto">
          <a:xfrm>
            <a:off x="467544" y="188640"/>
            <a:ext cx="8424862" cy="200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81000" indent="-381000" algn="ctr" defTabSz="9144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b="1" u="sng" kern="0" dirty="0" smtClean="0"/>
              <a:t>Main goals of the system development</a:t>
            </a:r>
          </a:p>
          <a:p>
            <a:pPr defTabSz="914400"/>
            <a:r>
              <a:rPr lang="en-US" sz="1100" kern="0" dirty="0" smtClean="0"/>
              <a:t>[Centralized as much as possible and reasonable] control of diverse hardware</a:t>
            </a:r>
          </a:p>
          <a:p>
            <a:pPr defTabSz="914400"/>
            <a:r>
              <a:rPr lang="en-US" sz="1100" kern="0" dirty="0" smtClean="0"/>
              <a:t>Reliability – monitoring of hardware and software operation</a:t>
            </a:r>
          </a:p>
          <a:p>
            <a:pPr defTabSz="914400"/>
            <a:r>
              <a:rPr lang="en-US" sz="1400" b="1" kern="0" dirty="0" smtClean="0">
                <a:solidFill>
                  <a:srgbClr val="FF0000"/>
                </a:solidFill>
              </a:rPr>
              <a:t>Easy incorporation of existing subsystems and new hardware</a:t>
            </a:r>
          </a:p>
          <a:p>
            <a:pPr defTabSz="914400"/>
            <a:r>
              <a:rPr lang="en-US" sz="1100" kern="0" dirty="0" smtClean="0"/>
              <a:t>Storage of Slow Control data in unified format</a:t>
            </a:r>
          </a:p>
          <a:p>
            <a:pPr defTabSz="914400"/>
            <a:r>
              <a:rPr lang="en-US" sz="1100" kern="0" dirty="0" smtClean="0"/>
              <a:t>Common Slow Control configuration database for all subdetectors (HV, thresholds etc. )</a:t>
            </a:r>
          </a:p>
          <a:p>
            <a:pPr defTabSz="914400"/>
            <a:r>
              <a:rPr lang="en-US" sz="1100" kern="0" dirty="0" smtClean="0"/>
              <a:t>Access control</a:t>
            </a:r>
          </a:p>
          <a:p>
            <a:pPr defTabSz="914400"/>
            <a:r>
              <a:rPr lang="en-US" altLang="ru-RU" sz="1100" kern="0" dirty="0" smtClean="0"/>
              <a:t>Scalability</a:t>
            </a:r>
          </a:p>
          <a:p>
            <a:pPr defTabSz="914400"/>
            <a:r>
              <a:rPr lang="en-US" altLang="ru-RU" sz="1100" kern="0" dirty="0" smtClean="0"/>
              <a:t>Modern and easily customizable user interface</a:t>
            </a:r>
          </a:p>
          <a:p>
            <a:pPr marL="0" indent="0" defTabSz="9144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100" kern="0" dirty="0"/>
          </a:p>
        </p:txBody>
      </p:sp>
      <p:graphicFrame>
        <p:nvGraphicFramePr>
          <p:cNvPr id="4" name="Схема 3"/>
          <p:cNvGraphicFramePr/>
          <p:nvPr>
            <p:extLst>
              <p:ext uri="{D42A27DB-BD31-4B8C-83A1-F6EECF244321}">
                <p14:modId xmlns:p14="http://schemas.microsoft.com/office/powerpoint/2010/main" val="510478777"/>
              </p:ext>
            </p:extLst>
          </p:nvPr>
        </p:nvGraphicFramePr>
        <p:xfrm>
          <a:off x="1475656" y="2987000"/>
          <a:ext cx="4416152"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15/22</a:t>
            </a:r>
            <a:endParaRPr lang="en-GB" altLang="ru-RU" sz="1000" dirty="0"/>
          </a:p>
        </p:txBody>
      </p:sp>
      <p:pic>
        <p:nvPicPr>
          <p:cNvPr id="9" name="Picture 10" descr="jinr_a30"/>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extLst>
      <p:ext uri="{BB962C8B-B14F-4D97-AF65-F5344CB8AC3E}">
        <p14:creationId xmlns:p14="http://schemas.microsoft.com/office/powerpoint/2010/main" val="285489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13317" name="Rectangle 3"/>
          <p:cNvSpPr>
            <a:spLocks noChangeArrowheads="1"/>
          </p:cNvSpPr>
          <p:nvPr/>
        </p:nvSpPr>
        <p:spPr bwMode="auto">
          <a:xfrm>
            <a:off x="827584" y="115888"/>
            <a:ext cx="7344816" cy="475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81000" indent="-3810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3200">
                <a:solidFill>
                  <a:schemeClr val="tx1"/>
                </a:solidFill>
                <a:latin typeface="Arial" charset="0"/>
              </a:defRPr>
            </a:lvl1pPr>
            <a:lvl2pPr marL="800100" indent="-3429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charset="0"/>
              </a:defRPr>
            </a:lvl2pPr>
            <a:lvl3pPr marL="1219200" indent="-3048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charset="0"/>
              </a:defRPr>
            </a:lvl3pPr>
            <a:lvl4pPr marL="16383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4pPr>
            <a:lvl5pPr marL="20955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5pPr>
            <a:lvl6pPr marL="25527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6pPr>
            <a:lvl7pPr marL="30099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7pPr>
            <a:lvl8pPr marL="34671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8pPr>
            <a:lvl9pPr marL="39243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9pPr>
          </a:lstStyle>
          <a:p>
            <a:pPr algn="ctr" defTabSz="914400" eaLnBrk="1" hangingPunct="1">
              <a:spcBef>
                <a:spcPts val="450"/>
              </a:spcBef>
              <a:buClr>
                <a:srgbClr val="EE0627"/>
              </a:buClr>
              <a:buFontTx/>
              <a:buNone/>
            </a:pPr>
            <a:endParaRPr lang="en-US" altLang="ru-RU" sz="1400" dirty="0"/>
          </a:p>
          <a:p>
            <a:pPr defTabSz="914400" eaLnBrk="1" hangingPunct="1">
              <a:spcBef>
                <a:spcPts val="450"/>
              </a:spcBef>
              <a:buClr>
                <a:srgbClr val="EE0627"/>
              </a:buClr>
              <a:buNone/>
            </a:pPr>
            <a:endParaRPr lang="en-US" altLang="ru-RU" sz="1800" dirty="0" smtClean="0"/>
          </a:p>
        </p:txBody>
      </p:sp>
      <p:sp>
        <p:nvSpPr>
          <p:cNvPr id="3" name="Прямоугольник 2"/>
          <p:cNvSpPr/>
          <p:nvPr/>
        </p:nvSpPr>
        <p:spPr>
          <a:xfrm>
            <a:off x="345584" y="260935"/>
            <a:ext cx="8136904" cy="5878532"/>
          </a:xfrm>
          <a:prstGeom prst="rect">
            <a:avLst/>
          </a:prstGeom>
        </p:spPr>
        <p:txBody>
          <a:bodyPr wrap="square">
            <a:spAutoFit/>
          </a:bodyPr>
          <a:lstStyle/>
          <a:p>
            <a:pPr algn="ctr">
              <a:lnSpc>
                <a:spcPct val="150000"/>
              </a:lnSpc>
            </a:pPr>
            <a:r>
              <a:rPr lang="en-US" sz="1600" u="sng" dirty="0"/>
              <a:t>OPC-tango server </a:t>
            </a:r>
            <a:r>
              <a:rPr lang="en-US" sz="1600" u="sng" dirty="0" smtClean="0"/>
              <a:t>(OPC - OLE for Process Control)</a:t>
            </a:r>
          </a:p>
          <a:p>
            <a:pPr marL="0" indent="0" algn="ctr">
              <a:buNone/>
            </a:pPr>
            <a:endParaRPr lang="en-US" sz="1600" u="sng" dirty="0" smtClean="0"/>
          </a:p>
          <a:p>
            <a:pPr marL="285750" indent="-285750">
              <a:lnSpc>
                <a:spcPct val="150000"/>
              </a:lnSpc>
              <a:buFontTx/>
              <a:buChar char="-"/>
            </a:pPr>
            <a:r>
              <a:rPr lang="en-US" sz="1600" dirty="0"/>
              <a:t>Easily configurable via tango server properties</a:t>
            </a:r>
          </a:p>
          <a:p>
            <a:pPr marL="285750" indent="-285750">
              <a:lnSpc>
                <a:spcPct val="150000"/>
              </a:lnSpc>
              <a:buFontTx/>
              <a:buChar char="-"/>
            </a:pPr>
            <a:r>
              <a:rPr lang="en-US" sz="1600" dirty="0" smtClean="0"/>
              <a:t>Sends or requests data to/from OPC server according to configuration</a:t>
            </a:r>
          </a:p>
          <a:p>
            <a:pPr marL="285750" indent="-285750">
              <a:lnSpc>
                <a:spcPct val="150000"/>
              </a:lnSpc>
              <a:buFontTx/>
              <a:buChar char="-"/>
            </a:pPr>
            <a:r>
              <a:rPr lang="en-US" sz="1600" dirty="0" smtClean="0"/>
              <a:t>Works </a:t>
            </a:r>
            <a:r>
              <a:rPr lang="en-US" sz="1600" dirty="0"/>
              <a:t>with multiple types of </a:t>
            </a:r>
            <a:r>
              <a:rPr lang="en-US" sz="1600" dirty="0" smtClean="0"/>
              <a:t>data.</a:t>
            </a:r>
          </a:p>
          <a:p>
            <a:pPr>
              <a:lnSpc>
                <a:spcPct val="150000"/>
              </a:lnSpc>
            </a:pPr>
            <a:r>
              <a:rPr lang="en-US" sz="1600" dirty="0" smtClean="0"/>
              <a:t>Examples of usage:</a:t>
            </a:r>
          </a:p>
          <a:p>
            <a:pPr marL="285750" indent="-285750">
              <a:lnSpc>
                <a:spcPct val="150000"/>
              </a:lnSpc>
              <a:buFont typeface="Arial" panose="020B0604020202020204" pitchFamily="34" charset="0"/>
              <a:buChar char="•"/>
            </a:pPr>
            <a:r>
              <a:rPr lang="en-US" sz="1600" dirty="0" smtClean="0"/>
              <a:t>CAEN High Voltage crate monitoring/control</a:t>
            </a:r>
            <a:endParaRPr lang="en-US" sz="1600" dirty="0"/>
          </a:p>
          <a:p>
            <a:pPr marL="285750" indent="-285750">
              <a:lnSpc>
                <a:spcPct val="150000"/>
              </a:lnSpc>
              <a:buFontTx/>
              <a:buChar char="-"/>
            </a:pPr>
            <a:r>
              <a:rPr lang="en-US" sz="1600" dirty="0" smtClean="0"/>
              <a:t>ZDC positioning system</a:t>
            </a:r>
          </a:p>
          <a:p>
            <a:pPr algn="ctr">
              <a:lnSpc>
                <a:spcPct val="150000"/>
              </a:lnSpc>
            </a:pPr>
            <a:endParaRPr lang="en-US" sz="1600" u="sng" dirty="0" smtClean="0"/>
          </a:p>
          <a:p>
            <a:pPr algn="ctr">
              <a:lnSpc>
                <a:spcPct val="150000"/>
              </a:lnSpc>
            </a:pPr>
            <a:r>
              <a:rPr lang="en-US" sz="1600" u="sng" dirty="0"/>
              <a:t>SNMP extended library (SNMP - Simple Network Management Protocol)</a:t>
            </a:r>
          </a:p>
          <a:p>
            <a:pPr>
              <a:lnSpc>
                <a:spcPct val="150000"/>
              </a:lnSpc>
            </a:pPr>
            <a:r>
              <a:rPr lang="en-US" sz="1600" dirty="0"/>
              <a:t>Examples of usage:</a:t>
            </a:r>
          </a:p>
          <a:p>
            <a:pPr marL="342900" indent="-342900">
              <a:lnSpc>
                <a:spcPct val="150000"/>
              </a:lnSpc>
              <a:buAutoNum type="arabicPeriod"/>
            </a:pPr>
            <a:r>
              <a:rPr lang="en-US" sz="1600" dirty="0" smtClean="0"/>
              <a:t>POE network switch control client</a:t>
            </a:r>
          </a:p>
          <a:p>
            <a:pPr>
              <a:lnSpc>
                <a:spcPct val="150000"/>
              </a:lnSpc>
            </a:pPr>
            <a:endParaRPr lang="en-US" sz="1600" dirty="0"/>
          </a:p>
          <a:p>
            <a:pPr marL="342900" indent="-342900">
              <a:lnSpc>
                <a:spcPct val="150000"/>
              </a:lnSpc>
              <a:buAutoNum type="arabicPeriod"/>
            </a:pPr>
            <a:r>
              <a:rPr lang="en-US" sz="1600" dirty="0" smtClean="0"/>
              <a:t>Wiener crates control/monitoring</a:t>
            </a:r>
          </a:p>
          <a:p>
            <a:pPr>
              <a:lnSpc>
                <a:spcPct val="150000"/>
              </a:lnSpc>
            </a:pPr>
            <a:r>
              <a:rPr lang="en-US" sz="1600" dirty="0"/>
              <a:t> </a:t>
            </a:r>
            <a:r>
              <a:rPr lang="en-US" sz="1600" dirty="0" smtClean="0"/>
              <a:t>     client.</a:t>
            </a:r>
            <a:endParaRPr lang="en-US" sz="1600" dirty="0"/>
          </a:p>
          <a:p>
            <a:pPr marL="285750" indent="-285750">
              <a:lnSpc>
                <a:spcPct val="150000"/>
              </a:lnSpc>
              <a:buFontTx/>
              <a:buChar char="-"/>
            </a:pPr>
            <a:endParaRPr lang="en-US" sz="1600"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5777" y="1700808"/>
            <a:ext cx="162662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Группа 7"/>
          <p:cNvGrpSpPr/>
          <p:nvPr/>
        </p:nvGrpSpPr>
        <p:grpSpPr>
          <a:xfrm>
            <a:off x="3878972" y="3995013"/>
            <a:ext cx="1960567" cy="1265198"/>
            <a:chOff x="467251" y="4041672"/>
            <a:chExt cx="3022366" cy="1982673"/>
          </a:xfrm>
        </p:grpSpPr>
        <p:pic>
          <p:nvPicPr>
            <p:cNvPr id="9" name="Picture 4" descr="https://cdn1.bigcommerce.com/server4200/kp3jnf/products/3329/images/14266/J9574A__48946.1382994729.500.500.jpg?c=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146" b="89024" l="3000" r="96800"/>
                      </a14:imgEffect>
                    </a14:imgLayer>
                  </a14:imgProps>
                </a:ext>
                <a:ext uri="{28A0092B-C50C-407E-A947-70E740481C1C}">
                  <a14:useLocalDpi xmlns:a14="http://schemas.microsoft.com/office/drawing/2010/main" val="0"/>
                </a:ext>
              </a:extLst>
            </a:blip>
            <a:srcRect/>
            <a:stretch>
              <a:fillRect/>
            </a:stretch>
          </p:blipFill>
          <p:spPr bwMode="auto">
            <a:xfrm>
              <a:off x="467251" y="4041672"/>
              <a:ext cx="3022366" cy="991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cdn1.bigcommerce.com/server4200/kp3jnf/products/3329/images/14266/J9574A__48946.1382994729.500.500.jpg?c=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146" b="89024" l="3000" r="96800"/>
                      </a14:imgEffect>
                    </a14:imgLayer>
                  </a14:imgProps>
                </a:ext>
                <a:ext uri="{28A0092B-C50C-407E-A947-70E740481C1C}">
                  <a14:useLocalDpi xmlns:a14="http://schemas.microsoft.com/office/drawing/2010/main" val="0"/>
                </a:ext>
              </a:extLst>
            </a:blip>
            <a:srcRect/>
            <a:stretch>
              <a:fillRect/>
            </a:stretch>
          </p:blipFill>
          <p:spPr bwMode="auto">
            <a:xfrm>
              <a:off x="467251" y="4537340"/>
              <a:ext cx="3022366" cy="9913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cdn1.bigcommerce.com/server4200/kp3jnf/products/3329/images/14266/J9574A__48946.1382994729.500.500.jpg?c=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146" b="89024" l="3000" r="96800"/>
                      </a14:imgEffect>
                    </a14:imgLayer>
                  </a14:imgProps>
                </a:ext>
                <a:ext uri="{28A0092B-C50C-407E-A947-70E740481C1C}">
                  <a14:useLocalDpi xmlns:a14="http://schemas.microsoft.com/office/drawing/2010/main" val="0"/>
                </a:ext>
              </a:extLst>
            </a:blip>
            <a:srcRect/>
            <a:stretch>
              <a:fillRect/>
            </a:stretch>
          </p:blipFill>
          <p:spPr bwMode="auto">
            <a:xfrm>
              <a:off x="467251" y="5033008"/>
              <a:ext cx="3022366" cy="991337"/>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descr="https://afi-project.jinr.ru/attachments/download/875/SnapSho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3580" y="3830133"/>
            <a:ext cx="1959896" cy="1430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afi-project.jinr.ru/attachments/download/851/2016-10-24_1428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4508" y="5434656"/>
            <a:ext cx="2939780" cy="12187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peo-radiation-technology.com/wp-content/uploads/2015/09/6U-VME-6023-Crat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1360" y="5572587"/>
            <a:ext cx="712529" cy="5723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peo-radiation-technology.com/wp-content/uploads/2015/09/6U-VME-6023-Crat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8404" y="5724905"/>
            <a:ext cx="712529" cy="57238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16/22</a:t>
            </a:r>
            <a:endParaRPr lang="en-GB" altLang="ru-RU" sz="1000" dirty="0"/>
          </a:p>
        </p:txBody>
      </p:sp>
      <p:pic>
        <p:nvPicPr>
          <p:cNvPr id="18" name="Picture 10" descr="jinr_a30"/>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Рисунок 18"/>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extLst>
      <p:ext uri="{BB962C8B-B14F-4D97-AF65-F5344CB8AC3E}">
        <p14:creationId xmlns:p14="http://schemas.microsoft.com/office/powerpoint/2010/main" val="3212809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13317" name="Rectangle 3"/>
          <p:cNvSpPr>
            <a:spLocks noChangeArrowheads="1"/>
          </p:cNvSpPr>
          <p:nvPr/>
        </p:nvSpPr>
        <p:spPr bwMode="auto">
          <a:xfrm>
            <a:off x="827584" y="115888"/>
            <a:ext cx="7344816" cy="475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81000" indent="-3810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3200">
                <a:solidFill>
                  <a:schemeClr val="tx1"/>
                </a:solidFill>
                <a:latin typeface="Arial" charset="0"/>
              </a:defRPr>
            </a:lvl1pPr>
            <a:lvl2pPr marL="800100" indent="-3429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charset="0"/>
              </a:defRPr>
            </a:lvl2pPr>
            <a:lvl3pPr marL="1219200" indent="-3048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charset="0"/>
              </a:defRPr>
            </a:lvl3pPr>
            <a:lvl4pPr marL="16383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4pPr>
            <a:lvl5pPr marL="20955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5pPr>
            <a:lvl6pPr marL="25527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6pPr>
            <a:lvl7pPr marL="30099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7pPr>
            <a:lvl8pPr marL="34671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8pPr>
            <a:lvl9pPr marL="39243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9pPr>
          </a:lstStyle>
          <a:p>
            <a:pPr algn="ctr" defTabSz="914400" eaLnBrk="1" hangingPunct="1">
              <a:spcBef>
                <a:spcPts val="450"/>
              </a:spcBef>
              <a:buClr>
                <a:srgbClr val="EE0627"/>
              </a:buClr>
              <a:buFontTx/>
              <a:buNone/>
            </a:pPr>
            <a:endParaRPr lang="en-US" altLang="ru-RU" sz="1400" dirty="0"/>
          </a:p>
          <a:p>
            <a:pPr defTabSz="914400" eaLnBrk="1" hangingPunct="1">
              <a:spcBef>
                <a:spcPts val="450"/>
              </a:spcBef>
              <a:buClr>
                <a:srgbClr val="EE0627"/>
              </a:buClr>
              <a:buNone/>
            </a:pPr>
            <a:endParaRPr lang="en-US" altLang="ru-RU" sz="1800" dirty="0" smtClean="0"/>
          </a:p>
        </p:txBody>
      </p:sp>
      <p:sp>
        <p:nvSpPr>
          <p:cNvPr id="3" name="Прямоугольник 2"/>
          <p:cNvSpPr/>
          <p:nvPr/>
        </p:nvSpPr>
        <p:spPr>
          <a:xfrm>
            <a:off x="322684" y="2713452"/>
            <a:ext cx="8136904" cy="3662541"/>
          </a:xfrm>
          <a:prstGeom prst="rect">
            <a:avLst/>
          </a:prstGeom>
        </p:spPr>
        <p:txBody>
          <a:bodyPr wrap="square">
            <a:spAutoFit/>
          </a:bodyPr>
          <a:lstStyle/>
          <a:p>
            <a:pPr algn="ctr">
              <a:lnSpc>
                <a:spcPct val="150000"/>
              </a:lnSpc>
            </a:pPr>
            <a:r>
              <a:rPr lang="en-US" sz="1600" u="sng" dirty="0"/>
              <a:t>Common Slow Control configuration database for all subdetectors </a:t>
            </a:r>
            <a:endParaRPr lang="en-US" sz="1600" u="sng" dirty="0" smtClean="0"/>
          </a:p>
          <a:p>
            <a:endParaRPr lang="en-US" sz="1600" dirty="0" smtClean="0"/>
          </a:p>
          <a:p>
            <a:pPr>
              <a:lnSpc>
                <a:spcPct val="150000"/>
              </a:lnSpc>
            </a:pPr>
            <a:r>
              <a:rPr lang="en-US" sz="1600" dirty="0" smtClean="0"/>
              <a:t>Needed to load running configuration of the Slow Control  equipment </a:t>
            </a:r>
          </a:p>
          <a:p>
            <a:pPr>
              <a:lnSpc>
                <a:spcPct val="150000"/>
              </a:lnSpc>
            </a:pPr>
            <a:r>
              <a:rPr lang="en-US" sz="1600" dirty="0" smtClean="0"/>
              <a:t>    (High Voltage, </a:t>
            </a:r>
            <a:r>
              <a:rPr lang="en-US" sz="1600" dirty="0"/>
              <a:t>thresholds etc. </a:t>
            </a:r>
            <a:r>
              <a:rPr lang="en-US" sz="1600" dirty="0" smtClean="0"/>
              <a:t>) from single control center.</a:t>
            </a:r>
          </a:p>
          <a:p>
            <a:pPr>
              <a:lnSpc>
                <a:spcPct val="150000"/>
              </a:lnSpc>
            </a:pPr>
            <a:endParaRPr lang="en-US" sz="1600" dirty="0" smtClean="0"/>
          </a:p>
          <a:p>
            <a:pPr>
              <a:lnSpc>
                <a:spcPct val="150000"/>
              </a:lnSpc>
            </a:pPr>
            <a:r>
              <a:rPr lang="en-US" sz="1600" dirty="0" smtClean="0"/>
              <a:t> Status:</a:t>
            </a:r>
          </a:p>
          <a:p>
            <a:pPr>
              <a:lnSpc>
                <a:spcPct val="150000"/>
              </a:lnSpc>
            </a:pPr>
            <a:r>
              <a:rPr lang="en-US" sz="1600" dirty="0"/>
              <a:t>	</a:t>
            </a:r>
            <a:r>
              <a:rPr lang="en-US" sz="1600" dirty="0" smtClean="0"/>
              <a:t>Common </a:t>
            </a:r>
            <a:r>
              <a:rPr lang="en-US" sz="1600" dirty="0"/>
              <a:t>Slow Control configuration database </a:t>
            </a:r>
            <a:r>
              <a:rPr lang="en-US" sz="1600" dirty="0" smtClean="0"/>
              <a:t>- to be done, work is started.</a:t>
            </a:r>
          </a:p>
          <a:p>
            <a:pPr>
              <a:lnSpc>
                <a:spcPct val="150000"/>
              </a:lnSpc>
            </a:pPr>
            <a:r>
              <a:rPr lang="en-US" sz="1600" dirty="0" smtClean="0"/>
              <a:t>	Access control – work is in progress</a:t>
            </a:r>
            <a:endParaRPr lang="en-US" sz="1600" dirty="0"/>
          </a:p>
          <a:p>
            <a:pPr>
              <a:lnSpc>
                <a:spcPct val="150000"/>
              </a:lnSpc>
            </a:pPr>
            <a:endParaRPr lang="en-US" sz="1600" dirty="0" smtClean="0"/>
          </a:p>
          <a:p>
            <a:pPr>
              <a:lnSpc>
                <a:spcPct val="150000"/>
              </a:lnSpc>
            </a:pPr>
            <a:endParaRPr lang="en-US" sz="1600" dirty="0"/>
          </a:p>
        </p:txBody>
      </p:sp>
      <p:sp>
        <p:nvSpPr>
          <p:cNvPr id="11" name="Rectangle 3"/>
          <p:cNvSpPr txBox="1">
            <a:spLocks noChangeArrowheads="1"/>
          </p:cNvSpPr>
          <p:nvPr/>
        </p:nvSpPr>
        <p:spPr bwMode="auto">
          <a:xfrm>
            <a:off x="449560" y="489784"/>
            <a:ext cx="8424862" cy="200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81000" indent="-381000" algn="ctr" defTabSz="9144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b="1" u="sng" kern="0" dirty="0" smtClean="0"/>
              <a:t>Main goals of the system development</a:t>
            </a:r>
          </a:p>
          <a:p>
            <a:pPr defTabSz="914400"/>
            <a:r>
              <a:rPr lang="en-US" sz="1100" kern="0" dirty="0" smtClean="0"/>
              <a:t>[Centralized as much as possible and reasonable] control of diverse hardware</a:t>
            </a:r>
          </a:p>
          <a:p>
            <a:pPr defTabSz="914400"/>
            <a:r>
              <a:rPr lang="en-US" sz="1100" kern="0" dirty="0" smtClean="0"/>
              <a:t>Reliability – monitoring of hardware and software operation</a:t>
            </a:r>
          </a:p>
          <a:p>
            <a:pPr defTabSz="914400"/>
            <a:r>
              <a:rPr lang="en-US" sz="1100" kern="0" dirty="0" smtClean="0"/>
              <a:t>Easy incorporation of existing subsystems and new hardware</a:t>
            </a:r>
          </a:p>
          <a:p>
            <a:pPr defTabSz="914400"/>
            <a:r>
              <a:rPr lang="en-US" sz="1100" kern="0" dirty="0" smtClean="0"/>
              <a:t>Storage of Slow Control data in unified format</a:t>
            </a:r>
          </a:p>
          <a:p>
            <a:pPr defTabSz="914400"/>
            <a:r>
              <a:rPr lang="en-US" sz="1400" b="1" kern="0" dirty="0" smtClean="0">
                <a:solidFill>
                  <a:srgbClr val="FF0000"/>
                </a:solidFill>
              </a:rPr>
              <a:t>Common Slow Control configuration database for all subdetectors (HV, thresholds etc. )</a:t>
            </a:r>
          </a:p>
          <a:p>
            <a:pPr defTabSz="914400"/>
            <a:r>
              <a:rPr lang="en-US" sz="1400" b="1" kern="0" dirty="0" smtClean="0">
                <a:solidFill>
                  <a:srgbClr val="FF0000"/>
                </a:solidFill>
              </a:rPr>
              <a:t>Access control</a:t>
            </a:r>
          </a:p>
          <a:p>
            <a:pPr defTabSz="914400"/>
            <a:r>
              <a:rPr lang="en-US" altLang="ru-RU" sz="1100" kern="0" dirty="0" smtClean="0"/>
              <a:t>Scalability</a:t>
            </a:r>
          </a:p>
          <a:p>
            <a:pPr defTabSz="914400"/>
            <a:r>
              <a:rPr lang="en-US" altLang="ru-RU" sz="1100" kern="0" dirty="0" smtClean="0"/>
              <a:t>Modern and easily customizable user interface</a:t>
            </a:r>
          </a:p>
          <a:p>
            <a:pPr marL="0" indent="0" defTabSz="9144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100" kern="0" dirty="0"/>
          </a:p>
        </p:txBody>
      </p:sp>
      <p:sp>
        <p:nvSpPr>
          <p:cNvPr id="9"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17/22</a:t>
            </a:r>
            <a:endParaRPr lang="en-GB" altLang="ru-RU" sz="1000" dirty="0"/>
          </a:p>
        </p:txBody>
      </p:sp>
      <p:pic>
        <p:nvPicPr>
          <p:cNvPr id="10" name="Picture 10" descr="jinr_a3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extLst>
      <p:ext uri="{BB962C8B-B14F-4D97-AF65-F5344CB8AC3E}">
        <p14:creationId xmlns:p14="http://schemas.microsoft.com/office/powerpoint/2010/main" val="3668573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13317" name="Rectangle 3"/>
          <p:cNvSpPr>
            <a:spLocks noChangeArrowheads="1"/>
          </p:cNvSpPr>
          <p:nvPr/>
        </p:nvSpPr>
        <p:spPr bwMode="auto">
          <a:xfrm>
            <a:off x="827584" y="115888"/>
            <a:ext cx="7344816" cy="475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81000" indent="-3810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3200">
                <a:solidFill>
                  <a:schemeClr val="tx1"/>
                </a:solidFill>
                <a:latin typeface="Arial" charset="0"/>
              </a:defRPr>
            </a:lvl1pPr>
            <a:lvl2pPr marL="800100" indent="-3429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charset="0"/>
              </a:defRPr>
            </a:lvl2pPr>
            <a:lvl3pPr marL="1219200" indent="-3048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charset="0"/>
              </a:defRPr>
            </a:lvl3pPr>
            <a:lvl4pPr marL="16383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4pPr>
            <a:lvl5pPr marL="20955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5pPr>
            <a:lvl6pPr marL="25527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6pPr>
            <a:lvl7pPr marL="30099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7pPr>
            <a:lvl8pPr marL="34671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8pPr>
            <a:lvl9pPr marL="39243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9pPr>
          </a:lstStyle>
          <a:p>
            <a:pPr algn="ctr" defTabSz="914400" eaLnBrk="1" hangingPunct="1">
              <a:spcBef>
                <a:spcPts val="450"/>
              </a:spcBef>
              <a:buClr>
                <a:srgbClr val="EE0627"/>
              </a:buClr>
              <a:buFontTx/>
              <a:buNone/>
            </a:pPr>
            <a:endParaRPr lang="en-US" altLang="ru-RU" sz="1400" dirty="0"/>
          </a:p>
          <a:p>
            <a:pPr defTabSz="914400" eaLnBrk="1" hangingPunct="1">
              <a:spcBef>
                <a:spcPts val="450"/>
              </a:spcBef>
              <a:buClr>
                <a:srgbClr val="EE0627"/>
              </a:buClr>
              <a:buNone/>
            </a:pPr>
            <a:endParaRPr lang="en-US" altLang="ru-RU" sz="1800" dirty="0" smtClean="0"/>
          </a:p>
        </p:txBody>
      </p:sp>
      <p:sp>
        <p:nvSpPr>
          <p:cNvPr id="3" name="Прямоугольник 2"/>
          <p:cNvSpPr/>
          <p:nvPr/>
        </p:nvSpPr>
        <p:spPr>
          <a:xfrm>
            <a:off x="1043608" y="2274838"/>
            <a:ext cx="7128792" cy="3170099"/>
          </a:xfrm>
          <a:prstGeom prst="rect">
            <a:avLst/>
          </a:prstGeom>
        </p:spPr>
        <p:txBody>
          <a:bodyPr wrap="square">
            <a:spAutoFit/>
          </a:bodyPr>
          <a:lstStyle/>
          <a:p>
            <a:pPr algn="ctr">
              <a:lnSpc>
                <a:spcPct val="150000"/>
              </a:lnSpc>
            </a:pPr>
            <a:r>
              <a:rPr lang="en-US" sz="1600" u="sng" cap="all" spc="-150" dirty="0" smtClean="0">
                <a:solidFill>
                  <a:prstClr val="black">
                    <a:lumMod val="95000"/>
                    <a:lumOff val="5000"/>
                  </a:prstClr>
                </a:solidFill>
                <a:latin typeface="Arial" panose="020B0604020202020204" pitchFamily="34" charset="0"/>
                <a:cs typeface="Arial" panose="020B0604020202020204" pitchFamily="34" charset="0"/>
              </a:rPr>
              <a:t>Tango graph</a:t>
            </a:r>
            <a:endParaRPr lang="en-US" sz="1600" u="sng" dirty="0" smtClean="0"/>
          </a:p>
          <a:p>
            <a:endParaRPr lang="en-US" sz="1600" dirty="0" smtClean="0"/>
          </a:p>
          <a:p>
            <a:r>
              <a:rPr lang="en-US" sz="1600" dirty="0" smtClean="0"/>
              <a:t>Tango Graph is universal. flexible and intuitive replacement for existing plotting tools like </a:t>
            </a:r>
            <a:r>
              <a:rPr lang="en-US" sz="1600" dirty="0" err="1" smtClean="0"/>
              <a:t>atkmoni</a:t>
            </a:r>
            <a:r>
              <a:rPr lang="en-US" sz="1600" dirty="0" smtClean="0"/>
              <a:t>.</a:t>
            </a:r>
          </a:p>
          <a:p>
            <a:pPr marL="0" indent="0">
              <a:lnSpc>
                <a:spcPct val="150000"/>
              </a:lnSpc>
              <a:buNone/>
            </a:pPr>
            <a:r>
              <a:rPr lang="en-US" sz="1600" dirty="0"/>
              <a:t>Tango Graph </a:t>
            </a:r>
            <a:r>
              <a:rPr lang="en-US" sz="1600" dirty="0" smtClean="0"/>
              <a:t>provides </a:t>
            </a:r>
            <a:r>
              <a:rPr lang="en-US" sz="1600" dirty="0"/>
              <a:t>real-time monitoring </a:t>
            </a:r>
            <a:r>
              <a:rPr lang="en-US" sz="1600" dirty="0" smtClean="0"/>
              <a:t>of scalar attributes with many </a:t>
            </a:r>
          </a:p>
          <a:p>
            <a:pPr marL="0" indent="0">
              <a:lnSpc>
                <a:spcPct val="150000"/>
              </a:lnSpc>
              <a:buNone/>
            </a:pPr>
            <a:r>
              <a:rPr lang="en-US" sz="1600" dirty="0" smtClean="0"/>
              <a:t>useful options</a:t>
            </a:r>
            <a:r>
              <a:rPr lang="en-US" sz="1600" dirty="0"/>
              <a:t>.</a:t>
            </a:r>
          </a:p>
          <a:p>
            <a:pPr marL="0" indent="0">
              <a:lnSpc>
                <a:spcPct val="150000"/>
              </a:lnSpc>
              <a:buNone/>
            </a:pPr>
            <a:endParaRPr lang="en-US" sz="1600" dirty="0"/>
          </a:p>
          <a:p>
            <a:endParaRPr lang="en-US" sz="1600" dirty="0"/>
          </a:p>
          <a:p>
            <a:pPr>
              <a:lnSpc>
                <a:spcPct val="100000"/>
              </a:lnSpc>
            </a:pPr>
            <a:endParaRPr lang="en-US" sz="1600" dirty="0"/>
          </a:p>
          <a:p>
            <a:pPr>
              <a:lnSpc>
                <a:spcPct val="150000"/>
              </a:lnSpc>
            </a:pPr>
            <a:endParaRPr lang="en-US" sz="1600" dirty="0"/>
          </a:p>
        </p:txBody>
      </p:sp>
      <p:sp>
        <p:nvSpPr>
          <p:cNvPr id="11" name="Rectangle 3"/>
          <p:cNvSpPr txBox="1">
            <a:spLocks noChangeArrowheads="1"/>
          </p:cNvSpPr>
          <p:nvPr/>
        </p:nvSpPr>
        <p:spPr bwMode="auto">
          <a:xfrm>
            <a:off x="467544" y="196758"/>
            <a:ext cx="8424862" cy="200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81000" indent="-381000" algn="ctr" defTabSz="9144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b="1" u="sng" kern="0" dirty="0" smtClean="0"/>
              <a:t>Main goals of the system development</a:t>
            </a:r>
          </a:p>
          <a:p>
            <a:pPr defTabSz="914400"/>
            <a:r>
              <a:rPr lang="en-US" sz="1100" kern="0" dirty="0" smtClean="0"/>
              <a:t>[Centralized as much as possible and reasonable] control of diverse hardware</a:t>
            </a:r>
          </a:p>
          <a:p>
            <a:pPr defTabSz="914400"/>
            <a:r>
              <a:rPr lang="en-US" sz="1100" kern="0" dirty="0" smtClean="0"/>
              <a:t>Reliability – monitoring of hardware and software operation</a:t>
            </a:r>
          </a:p>
          <a:p>
            <a:pPr defTabSz="914400"/>
            <a:r>
              <a:rPr lang="en-US" sz="1100" kern="0" dirty="0" smtClean="0"/>
              <a:t>Easy incorporation of existing subsystems and new hardware</a:t>
            </a:r>
          </a:p>
          <a:p>
            <a:pPr defTabSz="914400"/>
            <a:r>
              <a:rPr lang="en-US" sz="1100" kern="0" dirty="0" smtClean="0"/>
              <a:t>Storage of Slow Control data in unified format</a:t>
            </a:r>
          </a:p>
          <a:p>
            <a:pPr defTabSz="914400"/>
            <a:r>
              <a:rPr lang="en-US" sz="1100" kern="0" dirty="0" smtClean="0"/>
              <a:t>Common Slow Control configuration database for all subdetectors (HV, thresholds etc. )</a:t>
            </a:r>
          </a:p>
          <a:p>
            <a:pPr defTabSz="914400"/>
            <a:r>
              <a:rPr lang="en-US" sz="1100" kern="0" dirty="0" smtClean="0"/>
              <a:t>Access control</a:t>
            </a:r>
          </a:p>
          <a:p>
            <a:pPr defTabSz="914400"/>
            <a:r>
              <a:rPr lang="en-US" altLang="ru-RU" sz="1100" kern="0" dirty="0" smtClean="0"/>
              <a:t>Scalability</a:t>
            </a:r>
          </a:p>
          <a:p>
            <a:pPr defTabSz="914400"/>
            <a:r>
              <a:rPr lang="en-US" altLang="ru-RU" sz="1400" b="1" kern="0" dirty="0" smtClean="0">
                <a:solidFill>
                  <a:srgbClr val="FF0000"/>
                </a:solidFill>
              </a:rPr>
              <a:t>Modern and easily customizable user interface</a:t>
            </a:r>
          </a:p>
          <a:p>
            <a:pPr marL="0" indent="0" defTabSz="9144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100" kern="0" dirty="0"/>
          </a:p>
        </p:txBody>
      </p:sp>
      <p:pic>
        <p:nvPicPr>
          <p:cNvPr id="6" name="Рисунок 5"/>
          <p:cNvPicPr>
            <a:picLocks noChangeAspect="1"/>
          </p:cNvPicPr>
          <p:nvPr/>
        </p:nvPicPr>
        <p:blipFill>
          <a:blip r:embed="rId2"/>
          <a:stretch>
            <a:fillRect/>
          </a:stretch>
        </p:blipFill>
        <p:spPr>
          <a:xfrm>
            <a:off x="1979712" y="4290263"/>
            <a:ext cx="4960133" cy="2309347"/>
          </a:xfrm>
          <a:prstGeom prst="rect">
            <a:avLst/>
          </a:prstGeom>
        </p:spPr>
      </p:pic>
      <p:sp>
        <p:nvSpPr>
          <p:cNvPr id="7"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18/22</a:t>
            </a:r>
            <a:endParaRPr lang="en-GB" altLang="ru-RU" sz="1000" dirty="0"/>
          </a:p>
        </p:txBody>
      </p:sp>
      <p:pic>
        <p:nvPicPr>
          <p:cNvPr id="8" name="Picture 10" descr="jinr_a3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extLst>
      <p:ext uri="{BB962C8B-B14F-4D97-AF65-F5344CB8AC3E}">
        <p14:creationId xmlns:p14="http://schemas.microsoft.com/office/powerpoint/2010/main" val="3388737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13317" name="Rectangle 3"/>
          <p:cNvSpPr>
            <a:spLocks noChangeArrowheads="1"/>
          </p:cNvSpPr>
          <p:nvPr/>
        </p:nvSpPr>
        <p:spPr bwMode="auto">
          <a:xfrm>
            <a:off x="827584" y="115888"/>
            <a:ext cx="7344816" cy="475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81000" indent="-3810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3200">
                <a:solidFill>
                  <a:schemeClr val="tx1"/>
                </a:solidFill>
                <a:latin typeface="Arial" charset="0"/>
              </a:defRPr>
            </a:lvl1pPr>
            <a:lvl2pPr marL="800100" indent="-3429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charset="0"/>
              </a:defRPr>
            </a:lvl2pPr>
            <a:lvl3pPr marL="1219200" indent="-3048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charset="0"/>
              </a:defRPr>
            </a:lvl3pPr>
            <a:lvl4pPr marL="16383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4pPr>
            <a:lvl5pPr marL="2095500" indent="-266700" eaLnBrk="0" hangingPunct="0">
              <a:spcBef>
                <a:spcPct val="20000"/>
              </a:spcBef>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5pPr>
            <a:lvl6pPr marL="25527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6pPr>
            <a:lvl7pPr marL="30099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7pPr>
            <a:lvl8pPr marL="34671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8pPr>
            <a:lvl9pPr marL="3924300" indent="-266700" eaLnBrk="0" fontAlgn="base" hangingPunct="0">
              <a:spcBef>
                <a:spcPct val="20000"/>
              </a:spcBef>
              <a:spcAft>
                <a:spcPct val="0"/>
              </a:spcAft>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charset="0"/>
              </a:defRPr>
            </a:lvl9pPr>
          </a:lstStyle>
          <a:p>
            <a:pPr algn="ctr" defTabSz="914400" eaLnBrk="1" hangingPunct="1">
              <a:spcBef>
                <a:spcPts val="450"/>
              </a:spcBef>
              <a:buClr>
                <a:srgbClr val="EE0627"/>
              </a:buClr>
              <a:buFontTx/>
              <a:buNone/>
            </a:pPr>
            <a:endParaRPr lang="en-US" altLang="ru-RU" sz="1400" dirty="0"/>
          </a:p>
          <a:p>
            <a:pPr defTabSz="914400" eaLnBrk="1" hangingPunct="1">
              <a:spcBef>
                <a:spcPts val="450"/>
              </a:spcBef>
              <a:buClr>
                <a:srgbClr val="EE0627"/>
              </a:buClr>
              <a:buNone/>
            </a:pPr>
            <a:endParaRPr lang="en-US" altLang="ru-RU" sz="1800" dirty="0" smtClean="0"/>
          </a:p>
        </p:txBody>
      </p:sp>
      <p:sp>
        <p:nvSpPr>
          <p:cNvPr id="3" name="Прямоугольник 2"/>
          <p:cNvSpPr/>
          <p:nvPr/>
        </p:nvSpPr>
        <p:spPr>
          <a:xfrm>
            <a:off x="644332" y="3789040"/>
            <a:ext cx="8136904" cy="2677656"/>
          </a:xfrm>
          <a:prstGeom prst="rect">
            <a:avLst/>
          </a:prstGeom>
        </p:spPr>
        <p:txBody>
          <a:bodyPr wrap="square">
            <a:spAutoFit/>
          </a:bodyPr>
          <a:lstStyle/>
          <a:p>
            <a:pPr marL="285750" indent="-285750">
              <a:buFont typeface="Arial" panose="020B0604020202020204" pitchFamily="34" charset="0"/>
              <a:buChar char="•"/>
            </a:pPr>
            <a:r>
              <a:rPr lang="en-US" sz="1600" dirty="0" smtClean="0"/>
              <a:t>Can </a:t>
            </a:r>
            <a:r>
              <a:rPr lang="en-US" sz="1600" dirty="0"/>
              <a:t>handle multiple graphs, independent from each other, with different timescales, polling period and many other </a:t>
            </a:r>
            <a:r>
              <a:rPr lang="en-US" sz="1600" dirty="0" smtClean="0"/>
              <a:t>options</a:t>
            </a:r>
            <a:endParaRPr lang="en-US" sz="1600" dirty="0"/>
          </a:p>
          <a:p>
            <a:pPr marL="285750" indent="-285750">
              <a:buFont typeface="Arial" panose="020B0604020202020204" pitchFamily="34" charset="0"/>
              <a:buChar char="•"/>
            </a:pPr>
            <a:r>
              <a:rPr lang="en-US" sz="1600" dirty="0"/>
              <a:t>Loadable attribute pre-history from database to display directly on </a:t>
            </a:r>
            <a:r>
              <a:rPr lang="en-US" sz="1600" dirty="0" smtClean="0"/>
              <a:t>graph</a:t>
            </a:r>
            <a:endParaRPr lang="en-US" sz="1600" dirty="0"/>
          </a:p>
          <a:p>
            <a:pPr marL="285750" indent="-285750">
              <a:lnSpc>
                <a:spcPct val="100000"/>
              </a:lnSpc>
              <a:buFont typeface="Arial" panose="020B0604020202020204" pitchFamily="34" charset="0"/>
              <a:buChar char="•"/>
            </a:pPr>
            <a:r>
              <a:rPr lang="en-US" sz="1600" dirty="0" smtClean="0"/>
              <a:t>Completely configurable with </a:t>
            </a:r>
            <a:r>
              <a:rPr lang="en-US" sz="1600" dirty="0"/>
              <a:t>a single .</a:t>
            </a:r>
            <a:r>
              <a:rPr lang="en-US" sz="1600" dirty="0" err="1"/>
              <a:t>ini</a:t>
            </a:r>
            <a:r>
              <a:rPr lang="en-US" sz="1600" dirty="0"/>
              <a:t> </a:t>
            </a:r>
            <a:r>
              <a:rPr lang="en-US" sz="1600" dirty="0" smtClean="0"/>
              <a:t>file</a:t>
            </a:r>
            <a:endParaRPr lang="en-US" sz="1600" dirty="0"/>
          </a:p>
          <a:p>
            <a:pPr marL="285750" indent="-285750">
              <a:lnSpc>
                <a:spcPct val="100000"/>
              </a:lnSpc>
              <a:buFont typeface="Arial" panose="020B0604020202020204" pitchFamily="34" charset="0"/>
              <a:buChar char="•"/>
            </a:pPr>
            <a:r>
              <a:rPr lang="en-US" sz="1600" dirty="0" smtClean="0"/>
              <a:t>Space saving</a:t>
            </a:r>
          </a:p>
          <a:p>
            <a:pPr marL="285750" indent="-285750">
              <a:lnSpc>
                <a:spcPct val="100000"/>
              </a:lnSpc>
              <a:buFont typeface="Arial" panose="020B0604020202020204" pitchFamily="34" charset="0"/>
              <a:buChar char="•"/>
            </a:pPr>
            <a:r>
              <a:rPr lang="en-US" sz="1600" dirty="0" smtClean="0"/>
              <a:t>Every </a:t>
            </a:r>
            <a:r>
              <a:rPr lang="en-US" sz="1600" dirty="0"/>
              <a:t>section has it’s instruments for view manipulation, such as pan-view and </a:t>
            </a:r>
            <a:r>
              <a:rPr lang="en-US" sz="1600" dirty="0" smtClean="0"/>
              <a:t>zoom</a:t>
            </a:r>
            <a:endParaRPr lang="en-US" sz="1600" dirty="0"/>
          </a:p>
          <a:p>
            <a:pPr marL="285750" indent="-285750">
              <a:lnSpc>
                <a:spcPct val="100000"/>
              </a:lnSpc>
              <a:buFont typeface="Arial" panose="020B0604020202020204" pitchFamily="34" charset="0"/>
              <a:buChar char="•"/>
            </a:pPr>
            <a:r>
              <a:rPr lang="en-US" sz="1600" dirty="0"/>
              <a:t>Any point of data can be annotated and </a:t>
            </a:r>
            <a:r>
              <a:rPr lang="en-US" sz="1600" dirty="0" smtClean="0"/>
              <a:t>tracked</a:t>
            </a:r>
            <a:endParaRPr lang="en-US" sz="1600" dirty="0"/>
          </a:p>
          <a:p>
            <a:pPr marL="285750" indent="-285750">
              <a:lnSpc>
                <a:spcPct val="100000"/>
              </a:lnSpc>
              <a:buFont typeface="Arial" panose="020B0604020202020204" pitchFamily="34" charset="0"/>
              <a:buChar char="•"/>
            </a:pPr>
            <a:r>
              <a:rPr lang="en-US" sz="1600" dirty="0"/>
              <a:t>Provides section view export </a:t>
            </a:r>
            <a:r>
              <a:rPr lang="en-US" sz="1600" dirty="0" smtClean="0"/>
              <a:t>in common formats </a:t>
            </a:r>
            <a:r>
              <a:rPr lang="en-US" sz="1600" dirty="0"/>
              <a:t>like PDF, </a:t>
            </a:r>
            <a:r>
              <a:rPr lang="en-US" sz="1600" dirty="0" smtClean="0"/>
              <a:t>SVG</a:t>
            </a:r>
            <a:r>
              <a:rPr lang="en-US" sz="1600" dirty="0"/>
              <a:t>.</a:t>
            </a:r>
          </a:p>
          <a:p>
            <a:pPr>
              <a:lnSpc>
                <a:spcPct val="100000"/>
              </a:lnSpc>
            </a:pPr>
            <a:endParaRPr lang="en-US" sz="1600" dirty="0"/>
          </a:p>
          <a:p>
            <a:pPr>
              <a:lnSpc>
                <a:spcPct val="150000"/>
              </a:lnSpc>
            </a:pPr>
            <a:endParaRPr lang="en-US" sz="1600" dirty="0"/>
          </a:p>
        </p:txBody>
      </p:sp>
      <p:pic>
        <p:nvPicPr>
          <p:cNvPr id="6" name="Рисунок 5"/>
          <p:cNvPicPr>
            <a:picLocks noChangeAspect="1"/>
          </p:cNvPicPr>
          <p:nvPr/>
        </p:nvPicPr>
        <p:blipFill>
          <a:blip r:embed="rId2"/>
          <a:stretch>
            <a:fillRect/>
          </a:stretch>
        </p:blipFill>
        <p:spPr>
          <a:xfrm>
            <a:off x="1564503" y="836713"/>
            <a:ext cx="6031833" cy="2808311"/>
          </a:xfrm>
          <a:prstGeom prst="rect">
            <a:avLst/>
          </a:prstGeom>
        </p:spPr>
      </p:pic>
      <p:sp>
        <p:nvSpPr>
          <p:cNvPr id="2" name="TextBox 1"/>
          <p:cNvSpPr txBox="1"/>
          <p:nvPr/>
        </p:nvSpPr>
        <p:spPr>
          <a:xfrm>
            <a:off x="3563888" y="353561"/>
            <a:ext cx="1472647" cy="338554"/>
          </a:xfrm>
          <a:prstGeom prst="rect">
            <a:avLst/>
          </a:prstGeom>
          <a:noFill/>
        </p:spPr>
        <p:txBody>
          <a:bodyPr wrap="none" rtlCol="0">
            <a:spAutoFit/>
          </a:bodyPr>
          <a:lstStyle/>
          <a:p>
            <a:r>
              <a:rPr lang="en-US" sz="1600" u="sng" cap="all" spc="-150" dirty="0">
                <a:solidFill>
                  <a:prstClr val="black">
                    <a:lumMod val="95000"/>
                    <a:lumOff val="5000"/>
                  </a:prstClr>
                </a:solidFill>
                <a:latin typeface="Arial" panose="020B0604020202020204" pitchFamily="34" charset="0"/>
                <a:cs typeface="Arial" panose="020B0604020202020204" pitchFamily="34" charset="0"/>
              </a:rPr>
              <a:t>Tango </a:t>
            </a:r>
            <a:r>
              <a:rPr lang="en-US" sz="1600" u="sng" cap="all" spc="-150" dirty="0" smtClean="0">
                <a:solidFill>
                  <a:prstClr val="black">
                    <a:lumMod val="95000"/>
                    <a:lumOff val="5000"/>
                  </a:prstClr>
                </a:solidFill>
                <a:latin typeface="Arial" panose="020B0604020202020204" pitchFamily="34" charset="0"/>
                <a:cs typeface="Arial" panose="020B0604020202020204" pitchFamily="34" charset="0"/>
              </a:rPr>
              <a:t>graph</a:t>
            </a:r>
            <a:endParaRPr lang="en-US" sz="1600" u="sng" dirty="0"/>
          </a:p>
        </p:txBody>
      </p:sp>
      <p:sp>
        <p:nvSpPr>
          <p:cNvPr id="9"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19/22</a:t>
            </a:r>
            <a:endParaRPr lang="en-GB" altLang="ru-RU" sz="1000" dirty="0"/>
          </a:p>
        </p:txBody>
      </p:sp>
      <p:pic>
        <p:nvPicPr>
          <p:cNvPr id="10" name="Picture 10" descr="jinr_a3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extLst>
      <p:ext uri="{BB962C8B-B14F-4D97-AF65-F5344CB8AC3E}">
        <p14:creationId xmlns:p14="http://schemas.microsoft.com/office/powerpoint/2010/main" val="1265352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468313" y="404813"/>
            <a:ext cx="8424862" cy="6208712"/>
          </a:xfrm>
        </p:spPr>
        <p:txBody>
          <a:bodyPr lIns="90000" tIns="46800" rIns="90000" bIns="46800"/>
          <a:lstStyle/>
          <a:p>
            <a:pPr marL="381000" indent="-381000" algn="ctr"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800" b="1" u="sng" dirty="0" smtClean="0"/>
              <a:t>Contents</a:t>
            </a:r>
            <a:endParaRPr lang="ru-RU" altLang="ru-RU" sz="1800" b="1" u="sng" dirty="0" smtClean="0"/>
          </a:p>
          <a:p>
            <a:pPr marL="381000" indent="-381000" algn="ctr"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600" b="1" u="sng" dirty="0" smtClean="0"/>
          </a:p>
          <a:p>
            <a:pPr marL="381000" indent="-381000" eaLnBrk="1" hangingPunct="1">
              <a:lnSpc>
                <a:spcPct val="15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altLang="ru-RU" sz="1600" dirty="0" smtClean="0"/>
              <a:t>1</a:t>
            </a:r>
            <a:r>
              <a:rPr lang="en-US" altLang="ru-RU" sz="1600" dirty="0" smtClean="0"/>
              <a:t>. Main tasks of the MPD</a:t>
            </a:r>
            <a:r>
              <a:rPr lang="ru-RU" altLang="ru-RU" sz="1600" dirty="0" smtClean="0"/>
              <a:t> </a:t>
            </a:r>
            <a:r>
              <a:rPr lang="en-US" altLang="ru-RU" sz="1600" dirty="0" smtClean="0"/>
              <a:t>Slow Control</a:t>
            </a:r>
            <a:r>
              <a:rPr lang="ru-RU" altLang="ru-RU" sz="1600" dirty="0" smtClean="0"/>
              <a:t>.</a:t>
            </a:r>
            <a:r>
              <a:rPr lang="en-US" altLang="ru-RU" sz="1600" dirty="0" smtClean="0"/>
              <a:t>	 </a:t>
            </a:r>
            <a:endParaRPr lang="ru-RU" altLang="ru-RU" sz="1600" dirty="0" smtClean="0"/>
          </a:p>
          <a:p>
            <a:pPr marL="381000" indent="-381000" eaLnBrk="1" hangingPunct="1">
              <a:lnSpc>
                <a:spcPct val="15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2. Peculiarities of the MPD Slow Control and system development goals.</a:t>
            </a:r>
            <a:endParaRPr lang="en-US" altLang="ru-RU" sz="1600" dirty="0"/>
          </a:p>
          <a:p>
            <a:pPr marL="381000" indent="-381000" eaLnBrk="1" hangingPunct="1">
              <a:lnSpc>
                <a:spcPct val="15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a:t>3</a:t>
            </a:r>
            <a:r>
              <a:rPr lang="en-US" altLang="ru-RU" sz="1600" dirty="0" smtClean="0"/>
              <a:t>. Tango system as a backbone of the MPD Slow Control.</a:t>
            </a:r>
            <a:endParaRPr lang="en-US" altLang="ru-RU" sz="1600" dirty="0"/>
          </a:p>
          <a:p>
            <a:pPr marL="381000" indent="-381000" eaLnBrk="1" hangingPunct="1">
              <a:lnSpc>
                <a:spcPct val="150000"/>
              </a:lnSpc>
              <a:spcBef>
                <a:spcPts val="450"/>
              </a:spcBef>
              <a:buClr>
                <a:srgbClr val="EE0627"/>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4. </a:t>
            </a:r>
            <a:r>
              <a:rPr lang="en-US" altLang="ru-RU" sz="1600" dirty="0"/>
              <a:t>Infrastructure – computing, devices, interfaces …</a:t>
            </a:r>
          </a:p>
          <a:p>
            <a:pPr marL="381000" indent="-381000" eaLnBrk="1" hangingPunct="1">
              <a:lnSpc>
                <a:spcPct val="15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5. Central services:</a:t>
            </a:r>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	 - SC data archiving, SC configuration database, access control, alarm system, logging …</a:t>
            </a:r>
          </a:p>
          <a:p>
            <a:pPr marL="381000" indent="-381000" eaLnBrk="1" hangingPunct="1">
              <a:lnSpc>
                <a:spcPct val="15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6. Present status of the MPD Slow Control development.</a:t>
            </a:r>
          </a:p>
          <a:p>
            <a:pPr marL="381000" indent="-381000" eaLnBrk="1" hangingPunct="1">
              <a:lnSpc>
                <a:spcPct val="15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7. Conclusions.</a:t>
            </a:r>
          </a:p>
          <a:p>
            <a:pPr marL="381000" indent="-381000" eaLnBrk="1" hangingPunct="1">
              <a:lnSpc>
                <a:spcPct val="15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ru-RU" sz="1600" dirty="0" smtClean="0"/>
          </a:p>
        </p:txBody>
      </p:sp>
      <p:sp>
        <p:nvSpPr>
          <p:cNvPr id="3075"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4"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a:t>2</a:t>
            </a:r>
            <a:r>
              <a:rPr lang="en-US" altLang="ru-RU" sz="1000" dirty="0" smtClean="0"/>
              <a:t>/22</a:t>
            </a:r>
            <a:endParaRPr lang="en-GB" altLang="ru-RU" sz="1000" dirty="0"/>
          </a:p>
        </p:txBody>
      </p:sp>
      <p:pic>
        <p:nvPicPr>
          <p:cNvPr id="5" name="Picture 10" descr="jinr_a3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39552" y="765175"/>
            <a:ext cx="7488832" cy="385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a:lnSpc>
                <a:spcPct val="150000"/>
              </a:lnSpc>
              <a:buNone/>
            </a:pPr>
            <a:r>
              <a:rPr lang="en-US" sz="1800" b="1" u="sng" dirty="0" smtClean="0"/>
              <a:t>Some other tasks of MPD Slow Control</a:t>
            </a:r>
          </a:p>
          <a:p>
            <a:pPr>
              <a:lnSpc>
                <a:spcPct val="150000"/>
              </a:lnSpc>
              <a:buNone/>
            </a:pPr>
            <a:endParaRPr lang="en-US" sz="1600" dirty="0" smtClean="0"/>
          </a:p>
          <a:p>
            <a:pPr marL="285750" indent="-285750">
              <a:lnSpc>
                <a:spcPct val="150000"/>
              </a:lnSpc>
            </a:pPr>
            <a:r>
              <a:rPr lang="en-US" sz="1600" dirty="0" smtClean="0"/>
              <a:t>RPC chambers gas flow control</a:t>
            </a:r>
          </a:p>
          <a:p>
            <a:pPr marL="285750" indent="-285750">
              <a:lnSpc>
                <a:spcPct val="150000"/>
              </a:lnSpc>
            </a:pPr>
            <a:r>
              <a:rPr lang="en-US" sz="1600" dirty="0" smtClean="0"/>
              <a:t>Temperature monitoring </a:t>
            </a:r>
          </a:p>
          <a:p>
            <a:pPr marL="285750" indent="-285750">
              <a:lnSpc>
                <a:spcPct val="150000"/>
              </a:lnSpc>
            </a:pPr>
            <a:r>
              <a:rPr lang="en-US" sz="1600" dirty="0" smtClean="0"/>
              <a:t>High voltage control/monitoring</a:t>
            </a:r>
          </a:p>
          <a:p>
            <a:pPr marL="285750" indent="-285750">
              <a:lnSpc>
                <a:spcPct val="150000"/>
              </a:lnSpc>
            </a:pPr>
            <a:r>
              <a:rPr lang="en-US" sz="1600" dirty="0" smtClean="0"/>
              <a:t>Low voltage power supply monitoring</a:t>
            </a:r>
          </a:p>
          <a:p>
            <a:pPr marL="285750" indent="-285750">
              <a:lnSpc>
                <a:spcPct val="150000"/>
              </a:lnSpc>
            </a:pPr>
            <a:r>
              <a:rPr lang="en-US" sz="1600" dirty="0" smtClean="0"/>
              <a:t>Preamplifiers threshold control</a:t>
            </a:r>
          </a:p>
          <a:p>
            <a:pPr marL="285750" indent="-285750">
              <a:lnSpc>
                <a:spcPct val="150000"/>
              </a:lnSpc>
            </a:pPr>
            <a:r>
              <a:rPr lang="en-US" sz="1600" dirty="0" smtClean="0"/>
              <a:t>Gas bottle weight monitoring</a:t>
            </a:r>
          </a:p>
          <a:p>
            <a:pPr marL="285750" indent="-285750">
              <a:lnSpc>
                <a:spcPct val="150000"/>
              </a:lnSpc>
            </a:pPr>
            <a:r>
              <a:rPr lang="en-US" sz="1600" dirty="0" smtClean="0"/>
              <a:t>…</a:t>
            </a:r>
          </a:p>
        </p:txBody>
      </p:sp>
      <p:sp>
        <p:nvSpPr>
          <p:cNvPr id="16387"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pic>
        <p:nvPicPr>
          <p:cNvPr id="11" name="Рисунок 10"/>
          <p:cNvPicPr>
            <a:picLocks noChangeAspect="1"/>
          </p:cNvPicPr>
          <p:nvPr/>
        </p:nvPicPr>
        <p:blipFill>
          <a:blip r:embed="rId3"/>
          <a:stretch>
            <a:fillRect/>
          </a:stretch>
        </p:blipFill>
        <p:spPr>
          <a:xfrm>
            <a:off x="5626103" y="1484784"/>
            <a:ext cx="2938585" cy="1944216"/>
          </a:xfrm>
          <a:prstGeom prst="rect">
            <a:avLst/>
          </a:prstGeom>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2734" y="3501008"/>
            <a:ext cx="4464050" cy="195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20</a:t>
            </a:r>
            <a:r>
              <a:rPr lang="en-US" altLang="ru-RU" sz="1000" dirty="0" smtClean="0"/>
              <a:t>/22</a:t>
            </a:r>
            <a:endParaRPr lang="en-GB" altLang="ru-RU" sz="1000" dirty="0"/>
          </a:p>
        </p:txBody>
      </p:sp>
      <p:pic>
        <p:nvPicPr>
          <p:cNvPr id="14" name="Picture 10" descr="jinr_a3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260350"/>
            <a:ext cx="8229600" cy="6048375"/>
          </a:xfrm>
        </p:spPr>
        <p:txBody>
          <a:bodyPr/>
          <a:lstStyle/>
          <a:p>
            <a:pPr eaLnBrk="1" hangingPunct="1"/>
            <a:r>
              <a:rPr lang="en-GB" altLang="ru-RU" sz="3600" b="1" smtClean="0">
                <a:solidFill>
                  <a:srgbClr val="FF0000"/>
                </a:solidFill>
                <a:latin typeface="Times New Roman" pitchFamily="18" charset="0"/>
              </a:rPr>
              <a:t/>
            </a:r>
            <a:br>
              <a:rPr lang="en-GB" altLang="ru-RU" sz="3600" b="1" smtClean="0">
                <a:solidFill>
                  <a:srgbClr val="FF0000"/>
                </a:solidFill>
                <a:latin typeface="Times New Roman" pitchFamily="18" charset="0"/>
              </a:rPr>
            </a:br>
            <a:r>
              <a:rPr lang="en-GB" altLang="ru-RU" sz="3600" b="1" smtClean="0">
                <a:solidFill>
                  <a:srgbClr val="FF0000"/>
                </a:solidFill>
                <a:latin typeface="Times New Roman" pitchFamily="18" charset="0"/>
              </a:rPr>
              <a:t/>
            </a:r>
            <a:br>
              <a:rPr lang="en-GB" altLang="ru-RU" sz="3600" b="1" smtClean="0">
                <a:solidFill>
                  <a:srgbClr val="FF0000"/>
                </a:solidFill>
                <a:latin typeface="Times New Roman" pitchFamily="18" charset="0"/>
              </a:rPr>
            </a:br>
            <a:r>
              <a:rPr lang="en-GB" altLang="ru-RU" sz="3600" b="1" smtClean="0">
                <a:solidFill>
                  <a:srgbClr val="FF0000"/>
                </a:solidFill>
                <a:latin typeface="Times New Roman" pitchFamily="18" charset="0"/>
              </a:rPr>
              <a:t> </a:t>
            </a:r>
            <a:br>
              <a:rPr lang="en-GB" altLang="ru-RU" sz="3600" b="1" smtClean="0">
                <a:solidFill>
                  <a:srgbClr val="FF0000"/>
                </a:solidFill>
                <a:latin typeface="Times New Roman" pitchFamily="18" charset="0"/>
              </a:rPr>
            </a:br>
            <a:endParaRPr lang="en-US" altLang="ru-RU" sz="3600" b="1" smtClean="0">
              <a:solidFill>
                <a:srgbClr val="FF0000"/>
              </a:solidFill>
              <a:latin typeface="Times New Roman" pitchFamily="18" charset="0"/>
            </a:endParaRPr>
          </a:p>
        </p:txBody>
      </p:sp>
      <p:sp>
        <p:nvSpPr>
          <p:cNvPr id="21507" name="Rectangle 3"/>
          <p:cNvSpPr>
            <a:spLocks noGrp="1" noChangeArrowheads="1"/>
          </p:cNvSpPr>
          <p:nvPr>
            <p:ph type="body" sz="half" idx="1"/>
          </p:nvPr>
        </p:nvSpPr>
        <p:spPr>
          <a:xfrm>
            <a:off x="468312" y="404813"/>
            <a:ext cx="8424167" cy="5865812"/>
          </a:xfrm>
        </p:spPr>
        <p:txBody>
          <a:bodyPr/>
          <a:lstStyle/>
          <a:p>
            <a:pPr marL="533400" indent="-533400" algn="ctr" eaLnBrk="1" hangingPunct="1">
              <a:buFontTx/>
              <a:buNone/>
            </a:pPr>
            <a:r>
              <a:rPr lang="en-US" altLang="ru-RU" sz="1600" b="1" u="sng" dirty="0" smtClean="0"/>
              <a:t>Conclusion</a:t>
            </a:r>
            <a:endParaRPr lang="ru-RU" altLang="ru-RU" sz="1600" b="1" u="sng" dirty="0" smtClean="0"/>
          </a:p>
          <a:p>
            <a:pPr marL="533400" indent="-533400" algn="ctr" eaLnBrk="1" hangingPunct="1">
              <a:buFontTx/>
              <a:buNone/>
            </a:pPr>
            <a:endParaRPr lang="ru-RU" altLang="ru-RU" sz="1600" dirty="0" smtClean="0"/>
          </a:p>
          <a:p>
            <a:pPr marL="533400" indent="-533400" eaLnBrk="1" hangingPunct="1">
              <a:buFontTx/>
              <a:buNone/>
            </a:pPr>
            <a:r>
              <a:rPr lang="ru-RU" altLang="ru-RU" sz="1600" dirty="0" smtClean="0"/>
              <a:t>- </a:t>
            </a:r>
            <a:r>
              <a:rPr lang="en-US" altLang="ru-RU" sz="1600" dirty="0" smtClean="0"/>
              <a:t>Created base structure of Slow Control for MPD including databases</a:t>
            </a:r>
            <a:r>
              <a:rPr lang="ru-RU" altLang="ru-RU" sz="1600" dirty="0" smtClean="0"/>
              <a:t>,</a:t>
            </a:r>
            <a:r>
              <a:rPr lang="en-US" altLang="ru-RU" sz="1600" dirty="0" smtClean="0"/>
              <a:t> archiving system</a:t>
            </a:r>
            <a:r>
              <a:rPr lang="ru-RU" altLang="ru-RU" sz="1600" dirty="0" smtClean="0"/>
              <a:t>, </a:t>
            </a:r>
            <a:r>
              <a:rPr lang="en-US" altLang="ru-RU" sz="1600" dirty="0" smtClean="0"/>
              <a:t>alarms system</a:t>
            </a:r>
            <a:r>
              <a:rPr lang="ru-RU" altLang="ru-RU" sz="1600" dirty="0" smtClean="0"/>
              <a:t>, </a:t>
            </a:r>
            <a:r>
              <a:rPr lang="en-US" altLang="ru-RU" sz="1600" dirty="0" smtClean="0"/>
              <a:t>etc.</a:t>
            </a:r>
          </a:p>
          <a:p>
            <a:pPr marL="533400" indent="-533400" eaLnBrk="1" hangingPunct="1">
              <a:buFontTx/>
              <a:buNone/>
            </a:pPr>
            <a:r>
              <a:rPr lang="ru-RU" altLang="ru-RU" sz="1600" dirty="0" smtClean="0"/>
              <a:t>-</a:t>
            </a:r>
            <a:r>
              <a:rPr lang="en-US" altLang="ru-RU" sz="1600" dirty="0" smtClean="0"/>
              <a:t> Developed software for various hardware used in MPD subdetectors Slow Control.</a:t>
            </a:r>
            <a:endParaRPr lang="ru-RU" altLang="ru-RU" sz="1600" dirty="0" smtClean="0"/>
          </a:p>
          <a:p>
            <a:pPr marL="533400" indent="-533400" eaLnBrk="1" hangingPunct="1">
              <a:buFontTx/>
              <a:buNone/>
            </a:pPr>
            <a:r>
              <a:rPr lang="en-US" altLang="ru-RU" sz="1600" dirty="0" smtClean="0"/>
              <a:t>- Essential part of MPD Slow Control system was testes during several BM@N </a:t>
            </a:r>
            <a:r>
              <a:rPr lang="en-US" altLang="ru-RU" sz="1600" dirty="0" smtClean="0"/>
              <a:t>runs </a:t>
            </a:r>
            <a:r>
              <a:rPr lang="en-US" altLang="ru-RU" sz="1600" dirty="0" smtClean="0"/>
              <a:t>at Nuclotron.</a:t>
            </a:r>
            <a:endParaRPr lang="ru-RU" altLang="ru-RU" sz="1600" dirty="0" smtClean="0"/>
          </a:p>
          <a:p>
            <a:pPr marL="533400" indent="-533400" eaLnBrk="1" hangingPunct="1">
              <a:buFontTx/>
              <a:buNone/>
            </a:pPr>
            <a:endParaRPr lang="en-US" altLang="ru-RU" sz="1600" dirty="0" smtClean="0"/>
          </a:p>
          <a:p>
            <a:pPr marL="533400" indent="-533400" eaLnBrk="1" hangingPunct="1">
              <a:buFontTx/>
              <a:buNone/>
            </a:pPr>
            <a:r>
              <a:rPr lang="en-US" altLang="ru-RU" sz="1600" u="sng" dirty="0" smtClean="0"/>
              <a:t>Obvious things to be done:</a:t>
            </a:r>
          </a:p>
          <a:p>
            <a:pPr marL="533400" indent="-533400" eaLnBrk="1" hangingPunct="1">
              <a:buFontTx/>
              <a:buNone/>
            </a:pPr>
            <a:endParaRPr lang="en-US" altLang="ru-RU" sz="1600" u="sng" dirty="0" smtClean="0"/>
          </a:p>
          <a:p>
            <a:r>
              <a:rPr lang="en-US" sz="1600" dirty="0"/>
              <a:t>Common Slow Control configuration database for all subdetectors (HV, thresholds etc. )</a:t>
            </a:r>
          </a:p>
          <a:p>
            <a:r>
              <a:rPr lang="en-US" sz="1600" dirty="0"/>
              <a:t>Access </a:t>
            </a:r>
            <a:r>
              <a:rPr lang="en-US" sz="1600" dirty="0" smtClean="0"/>
              <a:t>control</a:t>
            </a:r>
          </a:p>
          <a:p>
            <a:r>
              <a:rPr lang="en-US" altLang="ru-RU" sz="1600" dirty="0" smtClean="0"/>
              <a:t>Continue to extend MPD Slow Control system as equipment arrives and come to operation</a:t>
            </a:r>
          </a:p>
          <a:p>
            <a:pPr marL="533400" indent="-533400" eaLnBrk="1" hangingPunct="1">
              <a:buFontTx/>
              <a:buNone/>
            </a:pPr>
            <a:endParaRPr lang="ru-RU" altLang="ru-RU" sz="1600" dirty="0" smtClean="0"/>
          </a:p>
          <a:p>
            <a:pPr marL="533400" indent="-533400" eaLnBrk="1" hangingPunct="1">
              <a:buFontTx/>
              <a:buNone/>
            </a:pPr>
            <a:r>
              <a:rPr lang="en-US" altLang="ru-RU" sz="1600" u="sng" dirty="0" smtClean="0"/>
              <a:t>Problems</a:t>
            </a:r>
            <a:r>
              <a:rPr lang="ru-RU" altLang="ru-RU" sz="1600" dirty="0" smtClean="0"/>
              <a:t>:</a:t>
            </a:r>
            <a:endParaRPr lang="en-US" altLang="ru-RU" sz="1600" dirty="0" smtClean="0"/>
          </a:p>
          <a:p>
            <a:pPr marL="533400" indent="-533400" eaLnBrk="1" hangingPunct="1">
              <a:buFontTx/>
              <a:buNone/>
            </a:pPr>
            <a:endParaRPr lang="ru-RU" altLang="ru-RU" sz="1600" dirty="0" smtClean="0"/>
          </a:p>
          <a:p>
            <a:pPr eaLnBrk="1" hangingPunct="1"/>
            <a:r>
              <a:rPr lang="ru-RU" altLang="ru-RU" sz="1600" dirty="0" smtClean="0"/>
              <a:t> - </a:t>
            </a:r>
            <a:r>
              <a:rPr lang="en-US" altLang="ru-RU" sz="1600" dirty="0" smtClean="0"/>
              <a:t>manpower (mainly for devices programming</a:t>
            </a:r>
            <a:r>
              <a:rPr lang="ru-RU" altLang="ru-RU" sz="1600" dirty="0" smtClean="0"/>
              <a:t>)</a:t>
            </a:r>
          </a:p>
          <a:p>
            <a:pPr eaLnBrk="1" hangingPunct="1"/>
            <a:r>
              <a:rPr lang="ru-RU" altLang="ru-RU" sz="1600" dirty="0" smtClean="0"/>
              <a:t> - </a:t>
            </a:r>
            <a:r>
              <a:rPr lang="en-US" altLang="ru-RU" sz="1600" dirty="0" smtClean="0"/>
              <a:t>convincing subdetector groups to pay more attention to their Slow Control tasks in frame of the unified MPD Slow Control.</a:t>
            </a:r>
          </a:p>
        </p:txBody>
      </p:sp>
      <p:sp>
        <p:nvSpPr>
          <p:cNvPr id="21508"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5"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21/22</a:t>
            </a:r>
            <a:endParaRPr lang="en-GB" altLang="ru-RU" sz="1000" dirty="0"/>
          </a:p>
        </p:txBody>
      </p:sp>
      <p:pic>
        <p:nvPicPr>
          <p:cNvPr id="6" name="Picture 10" descr="jinr_a3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692275" y="765175"/>
            <a:ext cx="58054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charset="0"/>
              </a:defRPr>
            </a:lvl1pPr>
            <a:lvl2pPr marL="742950" indent="-28575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charset="0"/>
              </a:defRPr>
            </a:lvl2pPr>
            <a:lvl3pPr marL="11430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3pPr>
            <a:lvl4pPr marL="16002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9pPr>
          </a:lstStyle>
          <a:p>
            <a:pPr algn="ctr">
              <a:spcBef>
                <a:spcPct val="0"/>
              </a:spcBef>
              <a:buClr>
                <a:srgbClr val="0000CC"/>
              </a:buClr>
              <a:buFont typeface="Times New Roman" pitchFamily="18" charset="0"/>
              <a:buNone/>
            </a:pPr>
            <a:r>
              <a:rPr lang="en-US" altLang="ru-RU" sz="2400" b="1" u="sng">
                <a:solidFill>
                  <a:srgbClr val="0000CC"/>
                </a:solidFill>
                <a:latin typeface="Times New Roman" pitchFamily="18" charset="0"/>
              </a:rPr>
              <a:t>Thank you for your attention</a:t>
            </a:r>
            <a:endParaRPr lang="en-GB" altLang="ru-RU" sz="2400" b="1" u="sng">
              <a:solidFill>
                <a:srgbClr val="0000CC"/>
              </a:solidFill>
              <a:latin typeface="Times New Roman" pitchFamily="18" charset="0"/>
            </a:endParaRPr>
          </a:p>
        </p:txBody>
      </p:sp>
      <p:sp>
        <p:nvSpPr>
          <p:cNvPr id="22531"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pic>
        <p:nvPicPr>
          <p:cNvPr id="12" name="Рисунок 11"/>
          <p:cNvPicPr>
            <a:picLocks noChangeAspect="1"/>
          </p:cNvPicPr>
          <p:nvPr/>
        </p:nvPicPr>
        <p:blipFill>
          <a:blip r:embed="rId3"/>
          <a:stretch>
            <a:fillRect/>
          </a:stretch>
        </p:blipFill>
        <p:spPr>
          <a:xfrm>
            <a:off x="5220072" y="4412332"/>
            <a:ext cx="2938585" cy="1944216"/>
          </a:xfrm>
          <a:prstGeom prst="rect">
            <a:avLst/>
          </a:prstGeom>
        </p:spPr>
      </p:pic>
      <p:grpSp>
        <p:nvGrpSpPr>
          <p:cNvPr id="13" name="Группа 12"/>
          <p:cNvGrpSpPr/>
          <p:nvPr/>
        </p:nvGrpSpPr>
        <p:grpSpPr>
          <a:xfrm>
            <a:off x="395536" y="1554828"/>
            <a:ext cx="5328592" cy="1514131"/>
            <a:chOff x="498635" y="3245471"/>
            <a:chExt cx="7828973" cy="3399466"/>
          </a:xfrm>
        </p:grpSpPr>
        <p:pic>
          <p:nvPicPr>
            <p:cNvPr id="14" name="Picture 2" descr="https://afi-project.jinr.ru/attachments/download/873/2016-12-09_14115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635" y="3245471"/>
              <a:ext cx="7828973" cy="2981472"/>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p:cNvPicPr>
              <a:picLocks noChangeAspect="1"/>
            </p:cNvPicPr>
            <p:nvPr/>
          </p:nvPicPr>
          <p:blipFill rotWithShape="1">
            <a:blip r:embed="rId5"/>
            <a:srcRect t="3901"/>
            <a:stretch/>
          </p:blipFill>
          <p:spPr>
            <a:xfrm>
              <a:off x="2315527" y="4139635"/>
              <a:ext cx="1113503" cy="391721"/>
            </a:xfrm>
            <a:prstGeom prst="rect">
              <a:avLst/>
            </a:prstGeom>
          </p:spPr>
        </p:pic>
        <p:pic>
          <p:nvPicPr>
            <p:cNvPr id="16" name="Рисунок 15"/>
            <p:cNvPicPr>
              <a:picLocks noChangeAspect="1"/>
            </p:cNvPicPr>
            <p:nvPr/>
          </p:nvPicPr>
          <p:blipFill rotWithShape="1">
            <a:blip r:embed="rId6"/>
            <a:srcRect l="79" t="16978"/>
            <a:stretch/>
          </p:blipFill>
          <p:spPr>
            <a:xfrm>
              <a:off x="498635" y="6189948"/>
              <a:ext cx="7822783" cy="454989"/>
            </a:xfrm>
            <a:prstGeom prst="rect">
              <a:avLst/>
            </a:prstGeom>
          </p:spPr>
        </p:pic>
      </p:grpSp>
      <p:pic>
        <p:nvPicPr>
          <p:cNvPr id="22536" name="Picture 14" descr="2014-06-25_1554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4950" y="1484784"/>
            <a:ext cx="515937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p:cNvPicPr>
            <a:picLocks noChangeAspect="1"/>
          </p:cNvPicPr>
          <p:nvPr/>
        </p:nvPicPr>
        <p:blipFill>
          <a:blip r:embed="rId8"/>
          <a:stretch>
            <a:fillRect/>
          </a:stretch>
        </p:blipFill>
        <p:spPr>
          <a:xfrm>
            <a:off x="140742" y="3140968"/>
            <a:ext cx="4536504" cy="2112113"/>
          </a:xfrm>
          <a:prstGeom prst="rect">
            <a:avLst/>
          </a:prstGeom>
        </p:spPr>
      </p:pic>
      <p:pic>
        <p:nvPicPr>
          <p:cNvPr id="17" name="Рисунок 16"/>
          <p:cNvPicPr/>
          <p:nvPr/>
        </p:nvPicPr>
        <p:blipFill>
          <a:blip r:embed="rId9"/>
          <a:stretch>
            <a:fillRect/>
          </a:stretch>
        </p:blipFill>
        <p:spPr>
          <a:xfrm>
            <a:off x="1835696" y="4898856"/>
            <a:ext cx="3188176" cy="1628541"/>
          </a:xfrm>
          <a:prstGeom prst="rect">
            <a:avLst/>
          </a:prstGeom>
          <a:ln>
            <a:noFill/>
          </a:ln>
        </p:spPr>
      </p:pic>
      <p:sp>
        <p:nvSpPr>
          <p:cNvPr id="18"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smtClean="0"/>
              <a:t>22</a:t>
            </a:r>
            <a:r>
              <a:rPr lang="en-US" altLang="ru-RU" sz="1000" dirty="0" smtClean="0"/>
              <a:t>/22</a:t>
            </a:r>
            <a:endParaRPr lang="en-GB" altLang="ru-RU" sz="1000" dirty="0"/>
          </a:p>
        </p:txBody>
      </p:sp>
      <p:pic>
        <p:nvPicPr>
          <p:cNvPr id="19" name="Picture 10" descr="jinr_a30"/>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19"/>
          <p:cNvPicPr>
            <a:picLocks noChangeAspect="1"/>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12" y="404665"/>
            <a:ext cx="5810791"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352" y="3717032"/>
            <a:ext cx="5544616" cy="299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a:t>3</a:t>
            </a:r>
            <a:r>
              <a:rPr lang="en-US" altLang="ru-RU" sz="1000" dirty="0" smtClean="0"/>
              <a:t>/22</a:t>
            </a:r>
            <a:endParaRPr lang="en-GB" altLang="ru-RU" sz="1000" dirty="0"/>
          </a:p>
        </p:txBody>
      </p:sp>
      <p:pic>
        <p:nvPicPr>
          <p:cNvPr id="6" name="Picture 10" descr="jinr_a3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extLst>
      <p:ext uri="{BB962C8B-B14F-4D97-AF65-F5344CB8AC3E}">
        <p14:creationId xmlns:p14="http://schemas.microsoft.com/office/powerpoint/2010/main" val="96165406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a:xfrm>
            <a:off x="242560" y="620688"/>
            <a:ext cx="8677275" cy="5848350"/>
          </a:xfrm>
        </p:spPr>
        <p:txBody>
          <a:bodyPr lIns="90000" tIns="46800" rIns="90000" bIns="46800"/>
          <a:lstStyle/>
          <a:p>
            <a:pPr marL="381000" indent="-381000" algn="ctr"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800" b="1" u="sng" dirty="0" smtClean="0"/>
              <a:t>Main tasks of the MPD Slow Control</a:t>
            </a:r>
          </a:p>
          <a:p>
            <a:pPr marL="381000" indent="-381000" algn="ctr"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altLang="ru-RU" sz="2000" b="1"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ru-RU" sz="2000" dirty="0" smtClean="0"/>
              <a:t> </a:t>
            </a:r>
            <a:r>
              <a:rPr lang="en-US" altLang="ru-RU" sz="1400" dirty="0" smtClean="0"/>
              <a:t>What is Slow Control, hardware and software-wise </a:t>
            </a:r>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4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ru-RU" sz="1400" dirty="0" smtClean="0"/>
              <a:t>1. Monitoring of the experimental hardware </a:t>
            </a:r>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altLang="ru-RU" sz="1400" dirty="0" smtClean="0"/>
              <a:t>2</a:t>
            </a:r>
            <a:r>
              <a:rPr lang="en-GB" altLang="ru-RU" sz="1400" dirty="0" smtClean="0"/>
              <a:t>. [Centralized] control of the Slow Control equipment </a:t>
            </a:r>
            <a:r>
              <a:rPr lang="en-US" altLang="ru-RU" sz="1400" dirty="0" smtClean="0"/>
              <a:t>(LV, HV, gas flow etc.)</a:t>
            </a:r>
            <a:endParaRPr lang="en-GB" altLang="ru-RU" sz="14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altLang="ru-RU" sz="1400" dirty="0" smtClean="0"/>
              <a:t>3. </a:t>
            </a:r>
            <a:r>
              <a:rPr lang="en-US" altLang="ru-RU" sz="1400" dirty="0" smtClean="0"/>
              <a:t>Archiving Slow Control data</a:t>
            </a:r>
            <a:endParaRPr lang="ru-RU" altLang="ru-RU" sz="14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4. Alarm system</a:t>
            </a:r>
            <a:endParaRPr lang="ru-RU" altLang="ru-RU" sz="14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5. SC Configuration </a:t>
            </a:r>
            <a:r>
              <a:rPr lang="en-US" altLang="ru-RU" sz="1400" dirty="0" smtClean="0"/>
              <a:t>database</a:t>
            </a:r>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a:t>
            </a:r>
            <a:endParaRPr lang="en-US" altLang="ru-RU" sz="14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4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4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altLang="ru-RU" sz="14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Not a Slow Control:</a:t>
            </a:r>
          </a:p>
          <a:p>
            <a:pPr marL="381000" indent="-381000" eaLnBrk="1" hangingPunct="1">
              <a:spcBef>
                <a:spcPts val="450"/>
              </a:spcBef>
              <a:buClr>
                <a:srgbClr val="EE0627"/>
              </a:buClr>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Main data stream (data taking)</a:t>
            </a:r>
          </a:p>
          <a:p>
            <a:pPr marL="381000" indent="-381000" eaLnBrk="1" hangingPunct="1">
              <a:spcBef>
                <a:spcPts val="450"/>
              </a:spcBef>
              <a:buClr>
                <a:srgbClr val="EE0627"/>
              </a:buClr>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Event builder (reconstruction)/event display</a:t>
            </a:r>
          </a:p>
          <a:p>
            <a:pPr marL="381000" indent="-381000" eaLnBrk="1" hangingPunct="1">
              <a:spcBef>
                <a:spcPts val="450"/>
              </a:spcBef>
              <a:buClr>
                <a:srgbClr val="EE0627"/>
              </a:buClr>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Data quality</a:t>
            </a:r>
          </a:p>
          <a:p>
            <a:pPr marL="381000" indent="-381000" eaLnBrk="1" hangingPunct="1">
              <a:spcBef>
                <a:spcPts val="450"/>
              </a:spcBef>
              <a:buClr>
                <a:srgbClr val="EE0627"/>
              </a:buClr>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Run control</a:t>
            </a:r>
            <a:endParaRPr lang="ru-RU" altLang="ru-RU" sz="14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ru-RU" sz="20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ru-RU" sz="2000" dirty="0" smtClean="0"/>
          </a:p>
        </p:txBody>
      </p:sp>
      <p:sp>
        <p:nvSpPr>
          <p:cNvPr id="4099"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pic>
        <p:nvPicPr>
          <p:cNvPr id="410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663" y="2874963"/>
            <a:ext cx="2868612"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8" descr="img-2014-10-30_161317-276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1773238"/>
            <a:ext cx="1625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IMG_29072014_1735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1755" y="4570457"/>
            <a:ext cx="327342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a:t>4</a:t>
            </a:r>
            <a:r>
              <a:rPr lang="en-US" altLang="ru-RU" sz="1000" dirty="0" smtClean="0"/>
              <a:t>/22</a:t>
            </a:r>
            <a:endParaRPr lang="en-GB" altLang="ru-RU" sz="1000" dirty="0"/>
          </a:p>
        </p:txBody>
      </p:sp>
      <p:pic>
        <p:nvPicPr>
          <p:cNvPr id="10" name="Picture 10" descr="jinr_a30"/>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pic>
        <p:nvPicPr>
          <p:cNvPr id="8" name="Рисунок 7"/>
          <p:cNvPicPr>
            <a:picLocks noChangeAspect="1"/>
          </p:cNvPicPr>
          <p:nvPr/>
        </p:nvPicPr>
        <p:blipFill>
          <a:blip r:embed="rId9"/>
          <a:stretch>
            <a:fillRect/>
          </a:stretch>
        </p:blipFill>
        <p:spPr>
          <a:xfrm>
            <a:off x="3818756" y="2874963"/>
            <a:ext cx="3206682" cy="2227542"/>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9220" y="361181"/>
            <a:ext cx="7812360" cy="5952912"/>
          </a:xfrm>
          <a:prstGeom prst="rect">
            <a:avLst/>
          </a:prstGeom>
        </p:spPr>
        <p:txBody>
          <a:bodyPr wrap="square">
            <a:spAutoFit/>
          </a:bodyPr>
          <a:lstStyle/>
          <a:p>
            <a:pPr algn="ctr" eaLnBrk="1" hangingPunct="1">
              <a:lnSpc>
                <a:spcPct val="150000"/>
              </a:lnSpc>
              <a:spcBef>
                <a:spcPts val="450"/>
              </a:spcBef>
              <a:buClr>
                <a:srgbClr val="EE0627"/>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800" b="1" u="sng" dirty="0"/>
              <a:t>Peculiarities of the MPD </a:t>
            </a:r>
            <a:r>
              <a:rPr lang="en-US" altLang="ru-RU" sz="1800" b="1" u="sng" dirty="0" smtClean="0"/>
              <a:t>Slow Control</a:t>
            </a:r>
            <a:r>
              <a:rPr lang="en-US" altLang="ru-RU" sz="1800" b="1" u="sng" dirty="0" smtClean="0"/>
              <a:t>.</a:t>
            </a:r>
          </a:p>
          <a:p>
            <a:pPr algn="ctr" eaLnBrk="1" hangingPunct="1">
              <a:lnSpc>
                <a:spcPct val="150000"/>
              </a:lnSpc>
              <a:spcBef>
                <a:spcPts val="450"/>
              </a:spcBef>
              <a:buClr>
                <a:srgbClr val="EE0627"/>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800" b="1" u="sng" dirty="0" smtClean="0"/>
          </a:p>
          <a:p>
            <a:pPr eaLnBrk="1" hangingPunct="1">
              <a:lnSpc>
                <a:spcPct val="150000"/>
              </a:lnSpc>
              <a:spcBef>
                <a:spcPts val="450"/>
              </a:spcBef>
              <a:buClr>
                <a:srgbClr val="EE0627"/>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 extremely </a:t>
            </a:r>
            <a:r>
              <a:rPr lang="en-US" altLang="ru-RU" sz="1400" dirty="0"/>
              <a:t>heterogeneous set of </a:t>
            </a:r>
            <a:r>
              <a:rPr lang="en-US" altLang="ru-RU" sz="1400" dirty="0" smtClean="0"/>
              <a:t>equipment </a:t>
            </a:r>
            <a:r>
              <a:rPr lang="en-US" altLang="ru-RU" sz="1400" dirty="0"/>
              <a:t>to be </a:t>
            </a:r>
            <a:r>
              <a:rPr lang="en-US" altLang="ru-RU" sz="1400" dirty="0" smtClean="0"/>
              <a:t>monitored/controlled</a:t>
            </a:r>
            <a:endParaRPr lang="en-US" altLang="ru-RU" sz="1400" dirty="0"/>
          </a:p>
          <a:p>
            <a:pPr eaLnBrk="1" hangingPunct="1">
              <a:lnSpc>
                <a:spcPct val="150000"/>
              </a:lnSpc>
              <a:spcBef>
                <a:spcPts val="450"/>
              </a:spcBef>
              <a:buClr>
                <a:srgbClr val="EE0627"/>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 long </a:t>
            </a:r>
            <a:r>
              <a:rPr lang="en-US" altLang="ru-RU" sz="1400" dirty="0"/>
              <a:t>historical background of </a:t>
            </a:r>
            <a:r>
              <a:rPr lang="en-US" altLang="ru-RU" sz="1400" dirty="0" smtClean="0"/>
              <a:t>Slow Control hardware and software in   subdetectors groups</a:t>
            </a:r>
            <a:endParaRPr lang="en-US" altLang="ru-RU" sz="1400" dirty="0"/>
          </a:p>
          <a:p>
            <a:pPr eaLnBrk="1" hangingPunct="1">
              <a:lnSpc>
                <a:spcPct val="150000"/>
              </a:lnSpc>
              <a:spcBef>
                <a:spcPts val="450"/>
              </a:spcBef>
              <a:buClr>
                <a:srgbClr val="EE0627"/>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 weak </a:t>
            </a:r>
            <a:r>
              <a:rPr lang="en-US" altLang="ru-RU" sz="1400" dirty="0"/>
              <a:t>“connections” between subdetectors </a:t>
            </a:r>
            <a:r>
              <a:rPr lang="en-US" altLang="ru-RU" sz="1400" dirty="0" smtClean="0"/>
              <a:t>SC </a:t>
            </a:r>
            <a:r>
              <a:rPr lang="en-US" altLang="ru-RU" sz="1400" dirty="0" smtClean="0"/>
              <a:t>equipment/software</a:t>
            </a:r>
          </a:p>
          <a:p>
            <a:pPr eaLnBrk="1" hangingPunct="1">
              <a:lnSpc>
                <a:spcPct val="150000"/>
              </a:lnSpc>
              <a:spcBef>
                <a:spcPts val="450"/>
              </a:spcBef>
              <a:buClr>
                <a:srgbClr val="EE0627"/>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 Slow Control </a:t>
            </a:r>
            <a:r>
              <a:rPr lang="en-US" altLang="ru-RU" sz="1400" dirty="0"/>
              <a:t>typically being developed later than major parts of all other </a:t>
            </a:r>
            <a:r>
              <a:rPr lang="en-US" altLang="ru-RU" sz="1400" dirty="0" smtClean="0"/>
              <a:t>subdetectors</a:t>
            </a:r>
            <a:r>
              <a:rPr lang="en-US" altLang="ru-RU" sz="1400" dirty="0"/>
              <a:t>	-&gt; requires easy scalability</a:t>
            </a:r>
          </a:p>
          <a:p>
            <a:pPr>
              <a:lnSpc>
                <a:spcPct val="150000"/>
              </a:lnSpc>
            </a:pPr>
            <a:endParaRPr lang="en-US" sz="1800" dirty="0" smtClean="0"/>
          </a:p>
          <a:p>
            <a:pPr>
              <a:lnSpc>
                <a:spcPct val="150000"/>
              </a:lnSpc>
            </a:pPr>
            <a:endParaRPr lang="en-US" sz="1800" dirty="0" smtClean="0"/>
          </a:p>
          <a:p>
            <a:pPr>
              <a:lnSpc>
                <a:spcPct val="150000"/>
              </a:lnSpc>
            </a:pPr>
            <a:r>
              <a:rPr lang="en-US" sz="1400" dirty="0" smtClean="0"/>
              <a:t>FFD </a:t>
            </a:r>
            <a:r>
              <a:rPr lang="en-US" sz="1400" dirty="0"/>
              <a:t>- Fast Forward </a:t>
            </a:r>
            <a:r>
              <a:rPr lang="en-US" sz="1400" dirty="0" smtClean="0"/>
              <a:t>Detector</a:t>
            </a:r>
            <a:endParaRPr lang="en-US" sz="1400" dirty="0"/>
          </a:p>
          <a:p>
            <a:pPr>
              <a:lnSpc>
                <a:spcPct val="150000"/>
              </a:lnSpc>
            </a:pPr>
            <a:r>
              <a:rPr lang="en-US" sz="1400" dirty="0"/>
              <a:t>TOF - Time of Flight </a:t>
            </a:r>
            <a:r>
              <a:rPr lang="en-US" sz="1400" dirty="0" smtClean="0"/>
              <a:t>system</a:t>
            </a:r>
          </a:p>
          <a:p>
            <a:pPr>
              <a:lnSpc>
                <a:spcPct val="150000"/>
              </a:lnSpc>
            </a:pPr>
            <a:r>
              <a:rPr lang="en-US" sz="1400" dirty="0"/>
              <a:t>TPC - Time </a:t>
            </a:r>
            <a:r>
              <a:rPr lang="en-US" sz="1400" dirty="0" smtClean="0"/>
              <a:t>Projection Chamber</a:t>
            </a:r>
            <a:endParaRPr lang="en-US" sz="1400" dirty="0"/>
          </a:p>
          <a:p>
            <a:pPr>
              <a:lnSpc>
                <a:spcPct val="150000"/>
              </a:lnSpc>
            </a:pPr>
            <a:r>
              <a:rPr lang="en-US" sz="1400" dirty="0" smtClean="0"/>
              <a:t>Ecal - Electromagnetic </a:t>
            </a:r>
            <a:r>
              <a:rPr lang="en-US" sz="1400" dirty="0" err="1" smtClean="0"/>
              <a:t>CALorimeter</a:t>
            </a:r>
            <a:endParaRPr lang="en-US" sz="1400" dirty="0" smtClean="0"/>
          </a:p>
          <a:p>
            <a:pPr>
              <a:lnSpc>
                <a:spcPct val="150000"/>
              </a:lnSpc>
            </a:pPr>
            <a:r>
              <a:rPr lang="en-US" sz="1400" dirty="0" smtClean="0"/>
              <a:t>CPC tracker - Cathode </a:t>
            </a:r>
            <a:r>
              <a:rPr lang="en-US" sz="1400" dirty="0"/>
              <a:t>Pad </a:t>
            </a:r>
            <a:r>
              <a:rPr lang="en-US" sz="1400" dirty="0" smtClean="0"/>
              <a:t>Chamber</a:t>
            </a:r>
          </a:p>
          <a:p>
            <a:pPr>
              <a:lnSpc>
                <a:spcPct val="150000"/>
              </a:lnSpc>
            </a:pPr>
            <a:r>
              <a:rPr lang="en-US" sz="1400" dirty="0" smtClean="0"/>
              <a:t>DCH -Drift </a:t>
            </a:r>
            <a:r>
              <a:rPr lang="en-US" sz="1400" dirty="0" err="1" smtClean="0"/>
              <a:t>CHambers</a:t>
            </a:r>
            <a:r>
              <a:rPr lang="en-US" sz="1400" dirty="0" smtClean="0"/>
              <a:t> </a:t>
            </a:r>
            <a:endParaRPr lang="en-US" sz="1400" dirty="0"/>
          </a:p>
          <a:p>
            <a:pPr>
              <a:lnSpc>
                <a:spcPct val="150000"/>
              </a:lnSpc>
            </a:pPr>
            <a:r>
              <a:rPr lang="en-US" sz="1400" dirty="0" smtClean="0"/>
              <a:t>ZDC - Zero </a:t>
            </a:r>
            <a:r>
              <a:rPr lang="en-US" sz="1400" dirty="0"/>
              <a:t>degree </a:t>
            </a:r>
            <a:r>
              <a:rPr lang="en-US" sz="1400" dirty="0" smtClean="0"/>
              <a:t>Calorimeter tracker</a:t>
            </a:r>
            <a:endParaRPr lang="en-US" sz="1400" dirty="0"/>
          </a:p>
        </p:txBody>
      </p:sp>
      <p:sp>
        <p:nvSpPr>
          <p:cNvPr id="3075"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48293"/>
            <a:ext cx="3455938" cy="2789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a:t>5</a:t>
            </a:r>
            <a:r>
              <a:rPr lang="en-US" altLang="ru-RU" sz="1000" dirty="0" smtClean="0"/>
              <a:t>/22</a:t>
            </a:r>
            <a:endParaRPr lang="en-GB" altLang="ru-RU" sz="1000" dirty="0"/>
          </a:p>
        </p:txBody>
      </p:sp>
      <p:pic>
        <p:nvPicPr>
          <p:cNvPr id="6" name="Picture 10" descr="jinr_a30"/>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extLst>
      <p:ext uri="{BB962C8B-B14F-4D97-AF65-F5344CB8AC3E}">
        <p14:creationId xmlns:p14="http://schemas.microsoft.com/office/powerpoint/2010/main" val="417814491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441056" y="332656"/>
            <a:ext cx="8424862" cy="5429071"/>
          </a:xfrm>
        </p:spPr>
        <p:txBody>
          <a:bodyPr lIns="90000" tIns="46800" rIns="90000" bIns="46800"/>
          <a:lstStyle/>
          <a:p>
            <a:pPr marL="0" indent="0" algn="ctr" eaLnBrk="1" hangingPunct="1">
              <a:lnSpc>
                <a:spcPct val="150000"/>
              </a:lnSpc>
              <a:spcBef>
                <a:spcPts val="450"/>
              </a:spcBef>
              <a:buClr>
                <a:srgbClr val="EE0627"/>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800" b="1" u="sng" dirty="0" smtClean="0"/>
              <a:t> Example of diverse equipment used – HV power supplies </a:t>
            </a:r>
          </a:p>
          <a:p>
            <a:pPr marL="0" indent="0" eaLnBrk="1" hangingPunct="1">
              <a:lnSpc>
                <a:spcPct val="150000"/>
              </a:lnSpc>
              <a:spcBef>
                <a:spcPts val="450"/>
              </a:spcBef>
              <a:buClr>
                <a:srgbClr val="EE0627"/>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400" dirty="0" smtClean="0"/>
          </a:p>
          <a:p>
            <a:pPr marL="0" indent="0" eaLnBrk="1" hangingPunct="1">
              <a:lnSpc>
                <a:spcPct val="150000"/>
              </a:lnSpc>
              <a:spcBef>
                <a:spcPts val="450"/>
              </a:spcBef>
              <a:buClr>
                <a:srgbClr val="EE0627"/>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Several firms – Wiener / Iseg, Caen, HVSys, …</a:t>
            </a:r>
          </a:p>
          <a:p>
            <a:pPr marL="0" indent="0" eaLnBrk="1" hangingPunct="1">
              <a:lnSpc>
                <a:spcPct val="150000"/>
              </a:lnSpc>
              <a:spcBef>
                <a:spcPts val="450"/>
              </a:spcBef>
              <a:buClr>
                <a:srgbClr val="EE0627"/>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Hardware controlled by the software with ideologically different approaches:</a:t>
            </a:r>
          </a:p>
          <a:p>
            <a:pPr marL="0" indent="0" eaLnBrk="1" hangingPunct="1">
              <a:lnSpc>
                <a:spcPct val="150000"/>
              </a:lnSpc>
              <a:spcBef>
                <a:spcPts val="450"/>
              </a:spcBef>
              <a:buClr>
                <a:srgbClr val="EE0627"/>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400" dirty="0" smtClean="0"/>
              <a:t>Labview, OPC sever, standalone programs.</a:t>
            </a:r>
            <a:endParaRPr lang="en-US" altLang="ru-RU" sz="1400" dirty="0"/>
          </a:p>
          <a:p>
            <a:pPr marL="0" indent="0" eaLnBrk="1" hangingPunct="1">
              <a:lnSpc>
                <a:spcPct val="150000"/>
              </a:lnSpc>
              <a:spcBef>
                <a:spcPts val="450"/>
              </a:spcBef>
              <a:buClr>
                <a:srgbClr val="EE0627"/>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ru-RU" sz="1400" dirty="0"/>
              <a:t>Protocols SNMP, OPC XML-DA, </a:t>
            </a:r>
            <a:r>
              <a:rPr lang="en-GB" altLang="ru-RU" sz="1400" dirty="0" smtClean="0"/>
              <a:t>proprietary ones.</a:t>
            </a:r>
          </a:p>
        </p:txBody>
      </p:sp>
      <p:sp>
        <p:nvSpPr>
          <p:cNvPr id="3075"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31" y="3579689"/>
            <a:ext cx="2492620"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7663" y="3861048"/>
            <a:ext cx="2508895" cy="116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5375" y="3623476"/>
            <a:ext cx="2016224" cy="169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a:t>6</a:t>
            </a:r>
            <a:r>
              <a:rPr lang="en-US" altLang="ru-RU" sz="1000" dirty="0" smtClean="0"/>
              <a:t>/22</a:t>
            </a:r>
            <a:endParaRPr lang="en-GB" altLang="ru-RU" sz="1000" dirty="0"/>
          </a:p>
        </p:txBody>
      </p:sp>
      <p:pic>
        <p:nvPicPr>
          <p:cNvPr id="8" name="Picture 10" descr="jinr_a30"/>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extLst>
      <p:ext uri="{BB962C8B-B14F-4D97-AF65-F5344CB8AC3E}">
        <p14:creationId xmlns:p14="http://schemas.microsoft.com/office/powerpoint/2010/main" val="376778646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468313" y="404813"/>
            <a:ext cx="8424862" cy="6208712"/>
          </a:xfrm>
        </p:spPr>
        <p:txBody>
          <a:bodyPr lIns="90000" tIns="46800" rIns="90000" bIns="46800"/>
          <a:lstStyle/>
          <a:p>
            <a:pPr marL="381000" indent="-381000" algn="ctr" eaLnBrk="1" hangingPunct="1">
              <a:lnSpc>
                <a:spcPct val="15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400" b="1" dirty="0" smtClean="0"/>
          </a:p>
          <a:p>
            <a:pPr marL="381000" indent="-381000" algn="ctr" eaLnBrk="1" hangingPunct="1">
              <a:lnSpc>
                <a:spcPct val="15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800" b="1" u="sng" dirty="0" smtClean="0"/>
              <a:t>Main goals of the system development</a:t>
            </a:r>
          </a:p>
          <a:p>
            <a:pPr marL="381000" indent="-381000" eaLnBrk="1" hangingPunct="1">
              <a:lnSpc>
                <a:spcPct val="15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400" dirty="0" smtClean="0"/>
          </a:p>
          <a:p>
            <a:pPr>
              <a:lnSpc>
                <a:spcPct val="150000"/>
              </a:lnSpc>
            </a:pPr>
            <a:r>
              <a:rPr lang="en-US" sz="1600" dirty="0" smtClean="0"/>
              <a:t>[Centralized as much as possible and reasonable] </a:t>
            </a:r>
            <a:r>
              <a:rPr lang="en-US" sz="1600" dirty="0"/>
              <a:t>control of </a:t>
            </a:r>
            <a:r>
              <a:rPr lang="en-US" sz="1600" dirty="0" smtClean="0"/>
              <a:t>diverse hardware</a:t>
            </a:r>
            <a:endParaRPr lang="en-US" sz="1600" dirty="0"/>
          </a:p>
          <a:p>
            <a:pPr>
              <a:lnSpc>
                <a:spcPct val="150000"/>
              </a:lnSpc>
            </a:pPr>
            <a:r>
              <a:rPr lang="en-US" sz="1600" dirty="0" smtClean="0"/>
              <a:t>Reliability – monitoring of hardware and software operation</a:t>
            </a:r>
            <a:endParaRPr lang="en-US" sz="1600" dirty="0"/>
          </a:p>
          <a:p>
            <a:pPr>
              <a:lnSpc>
                <a:spcPct val="150000"/>
              </a:lnSpc>
            </a:pPr>
            <a:r>
              <a:rPr lang="en-US" sz="1600" dirty="0" smtClean="0"/>
              <a:t>Easy incorporation of existing subsystems and new hardware</a:t>
            </a:r>
          </a:p>
          <a:p>
            <a:pPr>
              <a:lnSpc>
                <a:spcPct val="150000"/>
              </a:lnSpc>
            </a:pPr>
            <a:r>
              <a:rPr lang="en-US" sz="1600" dirty="0" smtClean="0"/>
              <a:t>Storage of Slow Control data in unified format</a:t>
            </a:r>
          </a:p>
          <a:p>
            <a:pPr>
              <a:lnSpc>
                <a:spcPct val="150000"/>
              </a:lnSpc>
            </a:pPr>
            <a:r>
              <a:rPr lang="en-US" sz="1600" dirty="0" smtClean="0"/>
              <a:t>Common Slow Control configuration database for all subdetectors (HV, thresholds etc. )</a:t>
            </a:r>
          </a:p>
          <a:p>
            <a:pPr>
              <a:lnSpc>
                <a:spcPct val="150000"/>
              </a:lnSpc>
            </a:pPr>
            <a:r>
              <a:rPr lang="en-US" sz="1600" dirty="0"/>
              <a:t>Access control</a:t>
            </a:r>
          </a:p>
          <a:p>
            <a:pPr>
              <a:lnSpc>
                <a:spcPct val="150000"/>
              </a:lnSpc>
            </a:pPr>
            <a:r>
              <a:rPr lang="en-US" altLang="ru-RU" sz="1600" dirty="0" smtClean="0"/>
              <a:t>Scalability</a:t>
            </a:r>
          </a:p>
          <a:p>
            <a:pPr>
              <a:lnSpc>
                <a:spcPct val="150000"/>
              </a:lnSpc>
            </a:pPr>
            <a:r>
              <a:rPr lang="en-US" altLang="ru-RU" sz="1600" dirty="0" smtClean="0"/>
              <a:t>Modern and easily customizable user interface</a:t>
            </a:r>
          </a:p>
          <a:p>
            <a:pPr marL="0" indent="0" eaLnBrk="1" hangingPunct="1">
              <a:lnSpc>
                <a:spcPct val="150000"/>
              </a:lnSpc>
              <a:spcBef>
                <a:spcPts val="450"/>
              </a:spcBef>
              <a:buClr>
                <a:srgbClr val="EE0627"/>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400" dirty="0"/>
          </a:p>
        </p:txBody>
      </p:sp>
      <p:sp>
        <p:nvSpPr>
          <p:cNvPr id="3075"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4"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a:t>7</a:t>
            </a:r>
            <a:r>
              <a:rPr lang="en-US" altLang="ru-RU" sz="1000" dirty="0" smtClean="0"/>
              <a:t>/22</a:t>
            </a:r>
            <a:endParaRPr lang="en-GB" altLang="ru-RU" sz="1000" dirty="0"/>
          </a:p>
        </p:txBody>
      </p:sp>
      <p:pic>
        <p:nvPicPr>
          <p:cNvPr id="5" name="Picture 10" descr="jinr_a3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extLst>
      <p:ext uri="{BB962C8B-B14F-4D97-AF65-F5344CB8AC3E}">
        <p14:creationId xmlns:p14="http://schemas.microsoft.com/office/powerpoint/2010/main" val="119384952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971600" y="404664"/>
            <a:ext cx="6480719" cy="6208712"/>
          </a:xfrm>
        </p:spPr>
        <p:txBody>
          <a:bodyPr lIns="90000" tIns="46800" rIns="90000" bIns="46800"/>
          <a:lstStyle/>
          <a:p>
            <a:pPr marL="381000" indent="-381000" algn="ctr" eaLnBrk="1" hangingPunct="1">
              <a:lnSpc>
                <a:spcPct val="9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2000" b="1" u="sng" dirty="0" smtClean="0"/>
              <a:t>Tango</a:t>
            </a:r>
            <a:r>
              <a:rPr lang="ru-RU" altLang="ru-RU" sz="2000" b="1" u="sng" dirty="0" smtClean="0"/>
              <a:t> </a:t>
            </a:r>
            <a:r>
              <a:rPr lang="en-US" altLang="ru-RU" sz="2000" b="1" u="sng" dirty="0" smtClean="0"/>
              <a:t>vs EPICS vs commercial SCADA</a:t>
            </a:r>
          </a:p>
          <a:p>
            <a:pPr marL="381000" indent="-381000" eaLnBrk="1" hangingPunct="1">
              <a:lnSpc>
                <a:spcPct val="9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2000" dirty="0" smtClean="0"/>
          </a:p>
          <a:p>
            <a:pPr marL="381000" indent="-381000" eaLnBrk="1" hangingPunct="1">
              <a:lnSpc>
                <a:spcPct val="9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600" dirty="0" smtClean="0"/>
          </a:p>
          <a:p>
            <a:pPr marL="381000" indent="-381000" eaLnBrk="1" hangingPunct="1">
              <a:lnSpc>
                <a:spcPct val="9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600" dirty="0"/>
          </a:p>
          <a:p>
            <a:pPr marL="381000" indent="-381000" eaLnBrk="1" hangingPunct="1">
              <a:lnSpc>
                <a:spcPct val="9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600" dirty="0" smtClean="0"/>
          </a:p>
          <a:p>
            <a:pPr marL="381000" indent="-381000" eaLnBrk="1" hangingPunct="1">
              <a:lnSpc>
                <a:spcPct val="9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altLang="ru-RU" sz="1600" dirty="0" smtClean="0"/>
              <a:t>- </a:t>
            </a:r>
            <a:r>
              <a:rPr lang="en-US" altLang="ru-RU" sz="1600" dirty="0" smtClean="0"/>
              <a:t>entry level complexity</a:t>
            </a:r>
            <a:endParaRPr lang="ru-RU" altLang="ru-RU" sz="1600" dirty="0" smtClean="0"/>
          </a:p>
          <a:p>
            <a:pPr marL="381000" indent="-381000" eaLnBrk="1" hangingPunct="1">
              <a:lnSpc>
                <a:spcPct val="9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altLang="ru-RU" sz="1600" dirty="0" smtClean="0"/>
              <a:t>- </a:t>
            </a:r>
            <a:r>
              <a:rPr lang="en-US" altLang="ru-RU" sz="1600" dirty="0" smtClean="0"/>
              <a:t>existence of wide active collaboration</a:t>
            </a:r>
            <a:endParaRPr lang="ru-RU" altLang="ru-RU" sz="1600" dirty="0" smtClean="0"/>
          </a:p>
          <a:p>
            <a:pPr marL="381000" indent="-381000" eaLnBrk="1" hangingPunct="1">
              <a:lnSpc>
                <a:spcPct val="9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 open source / price</a:t>
            </a:r>
          </a:p>
          <a:p>
            <a:pPr marL="381000" indent="-381000" eaLnBrk="1" hangingPunct="1">
              <a:lnSpc>
                <a:spcPct val="9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 support price</a:t>
            </a:r>
            <a:endParaRPr lang="ru-RU" altLang="ru-RU" sz="1600" dirty="0" smtClean="0"/>
          </a:p>
          <a:p>
            <a:pPr marL="381000" indent="-381000" eaLnBrk="1" hangingPunct="1">
              <a:lnSpc>
                <a:spcPct val="9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altLang="ru-RU" sz="1600" dirty="0" smtClean="0"/>
              <a:t>…</a:t>
            </a:r>
            <a:endParaRPr lang="en-US" altLang="ru-RU" sz="1600" dirty="0" smtClean="0"/>
          </a:p>
          <a:p>
            <a:pPr marL="381000" indent="-381000" eaLnBrk="1" hangingPunct="1">
              <a:lnSpc>
                <a:spcPct val="9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600" dirty="0"/>
          </a:p>
          <a:p>
            <a:pPr marL="381000" indent="-381000" eaLnBrk="1" hangingPunct="1">
              <a:lnSpc>
                <a:spcPct val="90000"/>
              </a:lnSpc>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Tango :</a:t>
            </a:r>
          </a:p>
          <a:p>
            <a:pPr eaLnBrk="1" hangingPunct="1">
              <a:lnSpc>
                <a:spcPct val="90000"/>
              </a:lnSpc>
              <a:spcBef>
                <a:spcPts val="450"/>
              </a:spcBef>
              <a:buClr>
                <a:srgbClr val="EE0627"/>
              </a:buClr>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Already used LHEP accelerator complex </a:t>
            </a:r>
          </a:p>
          <a:p>
            <a:pPr eaLnBrk="1" hangingPunct="1">
              <a:lnSpc>
                <a:spcPct val="90000"/>
              </a:lnSpc>
              <a:spcBef>
                <a:spcPts val="450"/>
              </a:spcBef>
              <a:buClr>
                <a:srgbClr val="EE0627"/>
              </a:buClr>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Open source</a:t>
            </a:r>
          </a:p>
          <a:p>
            <a:pPr eaLnBrk="1" hangingPunct="1">
              <a:lnSpc>
                <a:spcPct val="90000"/>
              </a:lnSpc>
              <a:spcBef>
                <a:spcPts val="450"/>
              </a:spcBef>
              <a:buClr>
                <a:srgbClr val="EE0627"/>
              </a:buClr>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Competitive support price</a:t>
            </a:r>
          </a:p>
          <a:p>
            <a:pPr eaLnBrk="1" hangingPunct="1">
              <a:lnSpc>
                <a:spcPct val="90000"/>
              </a:lnSpc>
              <a:spcBef>
                <a:spcPts val="450"/>
              </a:spcBef>
              <a:buClr>
                <a:srgbClr val="EE0627"/>
              </a:buClr>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600" dirty="0"/>
          </a:p>
          <a:p>
            <a:pPr eaLnBrk="1" hangingPunct="1">
              <a:lnSpc>
                <a:spcPct val="90000"/>
              </a:lnSpc>
              <a:spcBef>
                <a:spcPts val="450"/>
              </a:spcBef>
              <a:buClr>
                <a:srgbClr val="EE0627"/>
              </a:buClr>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600" dirty="0" smtClean="0"/>
          </a:p>
          <a:p>
            <a:pPr marL="0" indent="0" eaLnBrk="1" hangingPunct="1">
              <a:lnSpc>
                <a:spcPct val="90000"/>
              </a:lnSpc>
              <a:spcBef>
                <a:spcPts val="450"/>
              </a:spcBef>
              <a:buClr>
                <a:srgbClr val="EE0627"/>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600" dirty="0" smtClean="0"/>
          </a:p>
          <a:p>
            <a:pPr marL="0" indent="0" eaLnBrk="1" hangingPunct="1">
              <a:lnSpc>
                <a:spcPct val="90000"/>
              </a:lnSpc>
              <a:spcBef>
                <a:spcPts val="450"/>
              </a:spcBef>
              <a:buClr>
                <a:srgbClr val="EE0627"/>
              </a:buCl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dirty="0"/>
              <a:t>	</a:t>
            </a:r>
            <a:r>
              <a:rPr lang="en-US" sz="1600" dirty="0" smtClean="0"/>
              <a:t>	JINR </a:t>
            </a:r>
            <a:r>
              <a:rPr lang="en-US" sz="1600" dirty="0"/>
              <a:t>is a member of Tango Controls community.</a:t>
            </a:r>
            <a:endParaRPr lang="en-US" altLang="ru-RU" sz="1600" dirty="0" smtClean="0"/>
          </a:p>
        </p:txBody>
      </p:sp>
      <p:sp>
        <p:nvSpPr>
          <p:cNvPr id="5123"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pic>
        <p:nvPicPr>
          <p:cNvPr id="51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907" y="1152077"/>
            <a:ext cx="1657349" cy="62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7978" y="4005064"/>
            <a:ext cx="1050276" cy="94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8906" y="2514920"/>
            <a:ext cx="1657349" cy="86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9"/>
          <p:cNvSpPr>
            <a:spLocks noChangeArrowheads="1"/>
          </p:cNvSpPr>
          <p:nvPr/>
        </p:nvSpPr>
        <p:spPr bwMode="auto">
          <a:xfrm>
            <a:off x="5218907" y="2166708"/>
            <a:ext cx="1116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b="1" dirty="0" smtClean="0"/>
              <a:t>PVSS</a:t>
            </a:r>
            <a:endParaRPr lang="en-GB" altLang="ru-RU" sz="1800" b="1" dirty="0"/>
          </a:p>
        </p:txBody>
      </p:sp>
      <p:sp>
        <p:nvSpPr>
          <p:cNvPr id="8"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a:t>8</a:t>
            </a:r>
            <a:r>
              <a:rPr lang="en-US" altLang="ru-RU" sz="1000" dirty="0" smtClean="0"/>
              <a:t>/22</a:t>
            </a:r>
            <a:endParaRPr lang="en-GB" altLang="ru-RU" sz="1000" dirty="0"/>
          </a:p>
        </p:txBody>
      </p:sp>
      <p:pic>
        <p:nvPicPr>
          <p:cNvPr id="9" name="Picture 10" descr="jinr_a30"/>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468313" y="404813"/>
            <a:ext cx="8424862" cy="6208712"/>
          </a:xfrm>
        </p:spPr>
        <p:txBody>
          <a:bodyPr lIns="90000" tIns="46800" rIns="90000" bIns="46800"/>
          <a:lstStyle/>
          <a:p>
            <a:pPr marL="381000" indent="-381000" algn="ctr"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800" b="1" u="sng" dirty="0" smtClean="0"/>
              <a:t>Tango Controls system as a backbone of the MPD Slow Control</a:t>
            </a:r>
            <a:endParaRPr lang="ru-RU" altLang="ru-RU" sz="1800" b="1" u="sng"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20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TANGO </a:t>
            </a:r>
            <a:r>
              <a:rPr lang="en-US" altLang="ru-RU" sz="1600" dirty="0"/>
              <a:t>control system is a free open source </a:t>
            </a:r>
            <a:endParaRPr lang="en-US" altLang="ru-RU" sz="16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device-oriented </a:t>
            </a:r>
            <a:r>
              <a:rPr lang="en-US" altLang="ru-RU" sz="1600" dirty="0"/>
              <a:t>controls toolkit </a:t>
            </a:r>
            <a:r>
              <a:rPr lang="en-US" altLang="ru-RU" sz="1600" dirty="0" smtClean="0"/>
              <a:t>(middleware) </a:t>
            </a:r>
            <a:endParaRPr lang="en-US" altLang="ru-RU" sz="16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ru-RU" sz="1600" dirty="0" smtClean="0"/>
              <a:t>for </a:t>
            </a:r>
            <a:r>
              <a:rPr lang="en-US" altLang="ru-RU" sz="1600" dirty="0" smtClean="0"/>
              <a:t>building </a:t>
            </a:r>
            <a:r>
              <a:rPr lang="en-US" altLang="ru-RU" sz="1600" dirty="0"/>
              <a:t>SCADA systems.</a:t>
            </a:r>
            <a:endParaRPr lang="en-US" altLang="ru-RU" sz="1600" dirty="0" smtClean="0"/>
          </a:p>
          <a:p>
            <a:pPr eaLnBrk="1" hangingPunct="1"/>
            <a:endParaRPr lang="en-US" sz="1600" dirty="0" smtClean="0"/>
          </a:p>
          <a:p>
            <a:pPr eaLnBrk="1" hangingPunct="1"/>
            <a:r>
              <a:rPr lang="en-US" sz="1600" dirty="0"/>
              <a:t>Multiplatform</a:t>
            </a:r>
          </a:p>
          <a:p>
            <a:pPr eaLnBrk="1" hangingPunct="1"/>
            <a:r>
              <a:rPr lang="en-US" sz="1600" dirty="0" smtClean="0"/>
              <a:t>Archiving </a:t>
            </a:r>
            <a:r>
              <a:rPr lang="en-US" sz="1600" dirty="0"/>
              <a:t>service</a:t>
            </a:r>
          </a:p>
          <a:p>
            <a:pPr eaLnBrk="1" hangingPunct="1"/>
            <a:r>
              <a:rPr lang="en-US" sz="1600" dirty="0"/>
              <a:t>Access control service</a:t>
            </a:r>
          </a:p>
          <a:p>
            <a:pPr eaLnBrk="1" hangingPunct="1"/>
            <a:r>
              <a:rPr lang="en-US" sz="1600" dirty="0"/>
              <a:t>Logging service</a:t>
            </a:r>
          </a:p>
          <a:p>
            <a:pPr eaLnBrk="1" hangingPunct="1"/>
            <a:r>
              <a:rPr lang="en-US" sz="1600" dirty="0"/>
              <a:t>Alarm service</a:t>
            </a:r>
          </a:p>
          <a:p>
            <a:pPr eaLnBrk="1" hangingPunct="1"/>
            <a:r>
              <a:rPr lang="en-US" sz="1600" dirty="0" smtClean="0"/>
              <a:t>Configuration </a:t>
            </a:r>
            <a:r>
              <a:rPr lang="en-US" sz="1600" dirty="0"/>
              <a:t>tool</a:t>
            </a:r>
          </a:p>
          <a:p>
            <a:pPr eaLnBrk="1" hangingPunct="1"/>
            <a:r>
              <a:rPr lang="en-US" sz="1600" dirty="0"/>
              <a:t>Administration tool</a:t>
            </a:r>
          </a:p>
          <a:p>
            <a:pPr eaLnBrk="1" hangingPunct="1"/>
            <a:r>
              <a:rPr lang="en-US" sz="1600" dirty="0"/>
              <a:t>Web interface</a:t>
            </a:r>
          </a:p>
          <a:p>
            <a:pPr eaLnBrk="1" hangingPunct="1"/>
            <a:r>
              <a:rPr lang="en-US" sz="1600" dirty="0"/>
              <a:t>Code generator for C++, Java, python</a:t>
            </a:r>
          </a:p>
          <a:p>
            <a:pPr eaLnBrk="1" hangingPunct="1"/>
            <a:r>
              <a:rPr lang="en-US" sz="1600" dirty="0" smtClean="0"/>
              <a:t>GUI </a:t>
            </a:r>
            <a:r>
              <a:rPr lang="en-US" sz="1600" dirty="0"/>
              <a:t>Toolkit for Java</a:t>
            </a:r>
            <a:r>
              <a:rPr lang="en-US" sz="1600" dirty="0" smtClean="0"/>
              <a:t>, QT</a:t>
            </a:r>
            <a:r>
              <a:rPr lang="en-US" sz="1600" dirty="0"/>
              <a:t>, Python</a:t>
            </a:r>
          </a:p>
          <a:p>
            <a:pPr eaLnBrk="1" hangingPunct="1">
              <a:lnSpc>
                <a:spcPct val="90000"/>
              </a:lnSpc>
            </a:pPr>
            <a:r>
              <a:rPr lang="en-US" altLang="ru-RU" sz="1600" dirty="0" smtClean="0"/>
              <a:t>Commercial </a:t>
            </a:r>
            <a:r>
              <a:rPr lang="en-US" altLang="ru-RU" sz="1600" dirty="0"/>
              <a:t>bindings (Labview, </a:t>
            </a:r>
            <a:r>
              <a:rPr lang="en-US" altLang="ru-RU" sz="1600" dirty="0" smtClean="0"/>
              <a:t>Matlab, IGOR Pro </a:t>
            </a:r>
            <a:r>
              <a:rPr lang="en-US" altLang="ru-RU" sz="1600" dirty="0"/>
              <a:t>…)</a:t>
            </a:r>
          </a:p>
          <a:p>
            <a:pPr marL="0" indent="0" eaLnBrk="1" hangingPunct="1">
              <a:lnSpc>
                <a:spcPct val="90000"/>
              </a:lnSpc>
              <a:buNone/>
            </a:pPr>
            <a:endParaRPr lang="en-US" sz="1600" dirty="0" smtClean="0"/>
          </a:p>
          <a:p>
            <a:pPr marL="0" indent="0" eaLnBrk="1" hangingPunct="1">
              <a:lnSpc>
                <a:spcPct val="90000"/>
              </a:lnSpc>
              <a:buNone/>
            </a:pPr>
            <a:endParaRPr lang="en-US" sz="1600" dirty="0" smtClean="0"/>
          </a:p>
          <a:p>
            <a:pPr marL="381000" indent="-381000" eaLnBrk="1" hangingPunct="1">
              <a:spcBef>
                <a:spcPts val="450"/>
              </a:spcBef>
              <a:buClr>
                <a:srgbClr val="EE0627"/>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ru-RU" sz="1600" dirty="0" smtClean="0"/>
          </a:p>
        </p:txBody>
      </p:sp>
      <p:sp>
        <p:nvSpPr>
          <p:cNvPr id="6147" name="Rectangle 8"/>
          <p:cNvSpPr>
            <a:spLocks noChangeArrowheads="1"/>
          </p:cNvSpPr>
          <p:nvPr/>
        </p:nvSpPr>
        <p:spPr bwMode="auto">
          <a:xfrm>
            <a:off x="107950" y="115888"/>
            <a:ext cx="8928100" cy="6626225"/>
          </a:xfrm>
          <a:prstGeom prst="rect">
            <a:avLst/>
          </a:prstGeom>
          <a:noFill/>
          <a:ln w="28440">
            <a:solidFill>
              <a:srgbClr val="0000F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764704"/>
            <a:ext cx="322435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912" y="5682842"/>
            <a:ext cx="520833" cy="64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4493" y="5682842"/>
            <a:ext cx="645701" cy="64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5666081"/>
            <a:ext cx="1560190" cy="66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82" y="1979249"/>
            <a:ext cx="4122083" cy="303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a:spLocks noChangeArrowheads="1"/>
          </p:cNvSpPr>
          <p:nvPr/>
        </p:nvSpPr>
        <p:spPr bwMode="auto">
          <a:xfrm>
            <a:off x="6083028" y="6441301"/>
            <a:ext cx="2160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1200" b="1" dirty="0" smtClean="0"/>
              <a:t>NEC 2017   </a:t>
            </a:r>
            <a:r>
              <a:rPr lang="en-US" altLang="ru-RU" sz="1200" dirty="0" smtClean="0"/>
              <a:t>V.Shutov</a:t>
            </a:r>
            <a:r>
              <a:rPr lang="en-US" altLang="ru-RU" sz="1200" b="1" dirty="0" smtClean="0"/>
              <a:t> </a:t>
            </a:r>
            <a:r>
              <a:rPr lang="en-US" altLang="ru-RU" sz="1000" dirty="0"/>
              <a:t>9</a:t>
            </a:r>
            <a:r>
              <a:rPr lang="en-US" altLang="ru-RU" sz="1000" dirty="0" smtClean="0"/>
              <a:t>/22</a:t>
            </a:r>
            <a:endParaRPr lang="en-GB" altLang="ru-RU" sz="1000" dirty="0"/>
          </a:p>
        </p:txBody>
      </p:sp>
      <p:pic>
        <p:nvPicPr>
          <p:cNvPr id="10" name="Picture 10" descr="jinr_a30"/>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9588" y="6212686"/>
            <a:ext cx="570111" cy="50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8636794" y="191308"/>
            <a:ext cx="362890" cy="604036"/>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43551</TotalTime>
  <Words>1679</Words>
  <Application>Microsoft Office PowerPoint</Application>
  <PresentationFormat>Экран (4:3)</PresentationFormat>
  <Paragraphs>308</Paragraphs>
  <Slides>22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Оформление по умолчанию</vt:lpstr>
      <vt:lpstr> Multi-Purpose Detector (MPD) Slow Control System historical background, present status and plans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MPD Slow Control System Layout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EBIS</dc:title>
  <dc:creator>admin</dc:creator>
  <cp:lastModifiedBy>admin</cp:lastModifiedBy>
  <cp:revision>516</cp:revision>
  <cp:lastPrinted>2017-05-31T11:23:47Z</cp:lastPrinted>
  <dcterms:modified xsi:type="dcterms:W3CDTF">2017-09-21T15:56:35Z</dcterms:modified>
</cp:coreProperties>
</file>