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6" d="100"/>
          <a:sy n="86" d="100"/>
        </p:scale>
        <p:origin x="1382"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1B21F05-F604-4934-908E-AB80B8A9FF44}" type="datetimeFigureOut">
              <a:rPr lang="ru-RU" smtClean="0"/>
              <a:t>20.05.2017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BAD42-F623-443F-98E8-2AFB2308FD19}" type="slidenum">
              <a:rPr lang="ru-RU" smtClean="0"/>
              <a:t>‹#›</a:t>
            </a:fld>
            <a:endParaRPr lang="ru-RU"/>
          </a:p>
        </p:txBody>
      </p:sp>
    </p:spTree>
    <p:extLst>
      <p:ext uri="{BB962C8B-B14F-4D97-AF65-F5344CB8AC3E}">
        <p14:creationId xmlns:p14="http://schemas.microsoft.com/office/powerpoint/2010/main" val="2131140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1B21F05-F604-4934-908E-AB80B8A9FF44}" type="datetimeFigureOut">
              <a:rPr lang="ru-RU" smtClean="0"/>
              <a:t>20.05.2017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BAD42-F623-443F-98E8-2AFB2308FD19}" type="slidenum">
              <a:rPr lang="ru-RU" smtClean="0"/>
              <a:t>‹#›</a:t>
            </a:fld>
            <a:endParaRPr lang="ru-RU"/>
          </a:p>
        </p:txBody>
      </p:sp>
    </p:spTree>
    <p:extLst>
      <p:ext uri="{BB962C8B-B14F-4D97-AF65-F5344CB8AC3E}">
        <p14:creationId xmlns:p14="http://schemas.microsoft.com/office/powerpoint/2010/main" val="3727352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1B21F05-F604-4934-908E-AB80B8A9FF44}" type="datetimeFigureOut">
              <a:rPr lang="ru-RU" smtClean="0"/>
              <a:t>20.05.2017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BAD42-F623-443F-98E8-2AFB2308FD19}" type="slidenum">
              <a:rPr lang="ru-RU" smtClean="0"/>
              <a:t>‹#›</a:t>
            </a:fld>
            <a:endParaRPr lang="ru-RU"/>
          </a:p>
        </p:txBody>
      </p:sp>
    </p:spTree>
    <p:extLst>
      <p:ext uri="{BB962C8B-B14F-4D97-AF65-F5344CB8AC3E}">
        <p14:creationId xmlns:p14="http://schemas.microsoft.com/office/powerpoint/2010/main" val="3068994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1B21F05-F604-4934-908E-AB80B8A9FF44}" type="datetimeFigureOut">
              <a:rPr lang="ru-RU" smtClean="0"/>
              <a:t>20.05.2017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BAD42-F623-443F-98E8-2AFB2308FD19}" type="slidenum">
              <a:rPr lang="ru-RU" smtClean="0"/>
              <a:t>‹#›</a:t>
            </a:fld>
            <a:endParaRPr lang="ru-RU"/>
          </a:p>
        </p:txBody>
      </p:sp>
    </p:spTree>
    <p:extLst>
      <p:ext uri="{BB962C8B-B14F-4D97-AF65-F5344CB8AC3E}">
        <p14:creationId xmlns:p14="http://schemas.microsoft.com/office/powerpoint/2010/main" val="300959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1B21F05-F604-4934-908E-AB80B8A9FF44}" type="datetimeFigureOut">
              <a:rPr lang="ru-RU" smtClean="0"/>
              <a:t>20.05.2017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DBAD42-F623-443F-98E8-2AFB2308FD19}" type="slidenum">
              <a:rPr lang="ru-RU" smtClean="0"/>
              <a:t>‹#›</a:t>
            </a:fld>
            <a:endParaRPr lang="ru-RU"/>
          </a:p>
        </p:txBody>
      </p:sp>
    </p:spTree>
    <p:extLst>
      <p:ext uri="{BB962C8B-B14F-4D97-AF65-F5344CB8AC3E}">
        <p14:creationId xmlns:p14="http://schemas.microsoft.com/office/powerpoint/2010/main" val="2798690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1B21F05-F604-4934-908E-AB80B8A9FF44}" type="datetimeFigureOut">
              <a:rPr lang="ru-RU" smtClean="0"/>
              <a:t>20.05.2017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DDBAD42-F623-443F-98E8-2AFB2308FD19}" type="slidenum">
              <a:rPr lang="ru-RU" smtClean="0"/>
              <a:t>‹#›</a:t>
            </a:fld>
            <a:endParaRPr lang="ru-RU"/>
          </a:p>
        </p:txBody>
      </p:sp>
    </p:spTree>
    <p:extLst>
      <p:ext uri="{BB962C8B-B14F-4D97-AF65-F5344CB8AC3E}">
        <p14:creationId xmlns:p14="http://schemas.microsoft.com/office/powerpoint/2010/main" val="3410870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1B21F05-F604-4934-908E-AB80B8A9FF44}" type="datetimeFigureOut">
              <a:rPr lang="ru-RU" smtClean="0"/>
              <a:t>20.05.2017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DDBAD42-F623-443F-98E8-2AFB2308FD19}" type="slidenum">
              <a:rPr lang="ru-RU" smtClean="0"/>
              <a:t>‹#›</a:t>
            </a:fld>
            <a:endParaRPr lang="ru-RU"/>
          </a:p>
        </p:txBody>
      </p:sp>
    </p:spTree>
    <p:extLst>
      <p:ext uri="{BB962C8B-B14F-4D97-AF65-F5344CB8AC3E}">
        <p14:creationId xmlns:p14="http://schemas.microsoft.com/office/powerpoint/2010/main" val="10361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1B21F05-F604-4934-908E-AB80B8A9FF44}" type="datetimeFigureOut">
              <a:rPr lang="ru-RU" smtClean="0"/>
              <a:t>20.05.2017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DDBAD42-F623-443F-98E8-2AFB2308FD19}" type="slidenum">
              <a:rPr lang="ru-RU" smtClean="0"/>
              <a:t>‹#›</a:t>
            </a:fld>
            <a:endParaRPr lang="ru-RU"/>
          </a:p>
        </p:txBody>
      </p:sp>
    </p:spTree>
    <p:extLst>
      <p:ext uri="{BB962C8B-B14F-4D97-AF65-F5344CB8AC3E}">
        <p14:creationId xmlns:p14="http://schemas.microsoft.com/office/powerpoint/2010/main" val="807792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B21F05-F604-4934-908E-AB80B8A9FF44}" type="datetimeFigureOut">
              <a:rPr lang="ru-RU" smtClean="0"/>
              <a:t>20.05.2017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DDBAD42-F623-443F-98E8-2AFB2308FD19}" type="slidenum">
              <a:rPr lang="ru-RU" smtClean="0"/>
              <a:t>‹#›</a:t>
            </a:fld>
            <a:endParaRPr lang="ru-RU"/>
          </a:p>
        </p:txBody>
      </p:sp>
    </p:spTree>
    <p:extLst>
      <p:ext uri="{BB962C8B-B14F-4D97-AF65-F5344CB8AC3E}">
        <p14:creationId xmlns:p14="http://schemas.microsoft.com/office/powerpoint/2010/main" val="222519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1B21F05-F604-4934-908E-AB80B8A9FF44}" type="datetimeFigureOut">
              <a:rPr lang="ru-RU" smtClean="0"/>
              <a:t>20.05.2017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DDBAD42-F623-443F-98E8-2AFB2308FD19}" type="slidenum">
              <a:rPr lang="ru-RU" smtClean="0"/>
              <a:t>‹#›</a:t>
            </a:fld>
            <a:endParaRPr lang="ru-RU"/>
          </a:p>
        </p:txBody>
      </p:sp>
    </p:spTree>
    <p:extLst>
      <p:ext uri="{BB962C8B-B14F-4D97-AF65-F5344CB8AC3E}">
        <p14:creationId xmlns:p14="http://schemas.microsoft.com/office/powerpoint/2010/main" val="403879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F1B21F05-F604-4934-908E-AB80B8A9FF44}" type="datetimeFigureOut">
              <a:rPr lang="ru-RU" smtClean="0"/>
              <a:t>20.05.2017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DDBAD42-F623-443F-98E8-2AFB2308FD19}" type="slidenum">
              <a:rPr lang="ru-RU" smtClean="0"/>
              <a:t>‹#›</a:t>
            </a:fld>
            <a:endParaRPr lang="ru-RU"/>
          </a:p>
        </p:txBody>
      </p:sp>
    </p:spTree>
    <p:extLst>
      <p:ext uri="{BB962C8B-B14F-4D97-AF65-F5344CB8AC3E}">
        <p14:creationId xmlns:p14="http://schemas.microsoft.com/office/powerpoint/2010/main" val="74047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21F05-F604-4934-908E-AB80B8A9FF44}" type="datetimeFigureOut">
              <a:rPr lang="ru-RU" smtClean="0"/>
              <a:t>20.05.2017</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DBAD42-F623-443F-98E8-2AFB2308FD19}" type="slidenum">
              <a:rPr lang="ru-RU" smtClean="0"/>
              <a:t>‹#›</a:t>
            </a:fld>
            <a:endParaRPr lang="ru-RU"/>
          </a:p>
        </p:txBody>
      </p:sp>
    </p:spTree>
    <p:extLst>
      <p:ext uri="{BB962C8B-B14F-4D97-AF65-F5344CB8AC3E}">
        <p14:creationId xmlns:p14="http://schemas.microsoft.com/office/powerpoint/2010/main" val="2632533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271" y="267551"/>
            <a:ext cx="8928338" cy="6107378"/>
          </a:xfrm>
          <a:prstGeom prst="rect">
            <a:avLst/>
          </a:prstGeom>
          <a:noFill/>
        </p:spPr>
        <p:txBody>
          <a:bodyPr wrap="square" rtlCol="0">
            <a:spAutoFit/>
          </a:bodyPr>
          <a:lstStyle/>
          <a:p>
            <a:r>
              <a:rPr lang="en-US" sz="1350" b="1" dirty="0" smtClean="0"/>
              <a:t>May 23, 2017 </a:t>
            </a:r>
            <a:endParaRPr lang="ru-RU" sz="1350" dirty="0" smtClean="0"/>
          </a:p>
          <a:p>
            <a:pPr algn="ctr"/>
            <a:r>
              <a:rPr lang="en-US" sz="2100" b="1" dirty="0" smtClean="0"/>
              <a:t>Request for the Machine Advisory Committee Review and Comments </a:t>
            </a:r>
          </a:p>
          <a:p>
            <a:pPr algn="ctr"/>
            <a:r>
              <a:rPr lang="en-US" sz="2100" b="1" dirty="0" smtClean="0"/>
              <a:t>on Activities Related to the Ongoing NICA Project Development</a:t>
            </a:r>
            <a:endParaRPr lang="ru-RU" sz="2100" dirty="0" smtClean="0"/>
          </a:p>
          <a:p>
            <a:r>
              <a:rPr lang="en-US" sz="800" b="1" dirty="0" smtClean="0"/>
              <a:t> </a:t>
            </a:r>
            <a:endParaRPr lang="ru-RU" sz="800" dirty="0" smtClean="0"/>
          </a:p>
          <a:p>
            <a:pPr algn="just"/>
            <a:r>
              <a:rPr lang="en-US" b="1" dirty="0" smtClean="0"/>
              <a:t>The Committee is asked to review and offer comments/recommendations on the execution of the project of the NICA accelerator complex. In particular, we kindly ask the Committee to give estimates of the state of the project development and specific comments and recommendations in the following areas: </a:t>
            </a:r>
            <a:endParaRPr lang="ru-RU" b="1" dirty="0" smtClean="0"/>
          </a:p>
          <a:p>
            <a:pPr marL="342900" indent="-342900">
              <a:lnSpc>
                <a:spcPct val="114000"/>
              </a:lnSpc>
              <a:buAutoNum type="arabicPeriod"/>
            </a:pPr>
            <a:r>
              <a:rPr lang="en-US" b="1" dirty="0" smtClean="0"/>
              <a:t>How MAC does estimate, in general, the state of the project execution and </a:t>
            </a:r>
          </a:p>
          <a:p>
            <a:pPr>
              <a:lnSpc>
                <a:spcPct val="114000"/>
              </a:lnSpc>
            </a:pPr>
            <a:r>
              <a:rPr lang="en-US" b="1" dirty="0" smtClean="0"/>
              <a:t>      progress achieved since previous (October 2015) MAC meeting: </a:t>
            </a:r>
            <a:endParaRPr lang="ru-RU" b="1" dirty="0" smtClean="0"/>
          </a:p>
          <a:p>
            <a:pPr>
              <a:lnSpc>
                <a:spcPct val="114000"/>
              </a:lnSpc>
            </a:pPr>
            <a:r>
              <a:rPr lang="en-US" b="1" dirty="0" smtClean="0"/>
              <a:t>- Ion (particles) sources and Injectors’ complex, </a:t>
            </a:r>
            <a:endParaRPr lang="ru-RU" b="1" dirty="0" smtClean="0"/>
          </a:p>
          <a:p>
            <a:pPr>
              <a:lnSpc>
                <a:spcPct val="114000"/>
              </a:lnSpc>
            </a:pPr>
            <a:r>
              <a:rPr lang="en-US" b="1" dirty="0" smtClean="0"/>
              <a:t>- The Booster synchrotron, </a:t>
            </a:r>
            <a:endParaRPr lang="ru-RU" b="1" dirty="0" smtClean="0"/>
          </a:p>
          <a:p>
            <a:pPr>
              <a:lnSpc>
                <a:spcPct val="114000"/>
              </a:lnSpc>
            </a:pPr>
            <a:r>
              <a:rPr lang="en-US" b="1" dirty="0" smtClean="0"/>
              <a:t>- The beam transfer lines and injection/extraction systems, </a:t>
            </a:r>
            <a:endParaRPr lang="ru-RU" b="1" dirty="0" smtClean="0"/>
          </a:p>
          <a:p>
            <a:pPr>
              <a:lnSpc>
                <a:spcPct val="114000"/>
              </a:lnSpc>
            </a:pPr>
            <a:r>
              <a:rPr lang="en-US" b="1" dirty="0" smtClean="0"/>
              <a:t>- The Nuclotron upgrade and routine operation necessary for NICA, </a:t>
            </a:r>
            <a:endParaRPr lang="ru-RU" b="1" dirty="0" smtClean="0"/>
          </a:p>
          <a:p>
            <a:pPr>
              <a:lnSpc>
                <a:spcPct val="114000"/>
              </a:lnSpc>
            </a:pPr>
            <a:r>
              <a:rPr lang="en-US" b="1" dirty="0" smtClean="0"/>
              <a:t>- </a:t>
            </a:r>
            <a:r>
              <a:rPr lang="en-US" b="1" dirty="0"/>
              <a:t>The Collider development,</a:t>
            </a:r>
            <a:endParaRPr lang="ru-RU" b="1" dirty="0"/>
          </a:p>
          <a:p>
            <a:pPr algn="just">
              <a:lnSpc>
                <a:spcPct val="114000"/>
              </a:lnSpc>
            </a:pPr>
            <a:r>
              <a:rPr lang="en-US" b="1" dirty="0"/>
              <a:t>and related systems: SC magnets, vacuum system, RF systems, cooling systems, diagnostics, control system, cryogenic system, design and construction workflow, CF&amp;S, etc.)?</a:t>
            </a:r>
            <a:endParaRPr lang="ru-RU" b="1" dirty="0"/>
          </a:p>
          <a:p>
            <a:pPr>
              <a:lnSpc>
                <a:spcPct val="114000"/>
              </a:lnSpc>
            </a:pPr>
            <a:endParaRPr lang="en-US" sz="800" b="1" dirty="0" smtClean="0"/>
          </a:p>
          <a:p>
            <a:pPr algn="just">
              <a:lnSpc>
                <a:spcPct val="114000"/>
              </a:lnSpc>
            </a:pPr>
            <a:r>
              <a:rPr lang="en-US" b="1" dirty="0" smtClean="0"/>
              <a:t>2</a:t>
            </a:r>
            <a:r>
              <a:rPr lang="en-US" b="1" dirty="0"/>
              <a:t>. How do MAC experts estimate schedule for the Booster and injection complex construction and commissioning</a:t>
            </a:r>
            <a:r>
              <a:rPr lang="en-US" b="1" dirty="0" smtClean="0"/>
              <a:t>?</a:t>
            </a:r>
          </a:p>
          <a:p>
            <a:pPr algn="just">
              <a:lnSpc>
                <a:spcPct val="114000"/>
              </a:lnSpc>
            </a:pPr>
            <a:endParaRPr lang="ru-RU" b="1" dirty="0"/>
          </a:p>
        </p:txBody>
      </p:sp>
    </p:spTree>
    <p:extLst>
      <p:ext uri="{BB962C8B-B14F-4D97-AF65-F5344CB8AC3E}">
        <p14:creationId xmlns:p14="http://schemas.microsoft.com/office/powerpoint/2010/main" val="2979674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8928" y="157841"/>
            <a:ext cx="8720885" cy="6370975"/>
          </a:xfrm>
          <a:prstGeom prst="rect">
            <a:avLst/>
          </a:prstGeom>
          <a:noFill/>
        </p:spPr>
        <p:txBody>
          <a:bodyPr wrap="square" rtlCol="0">
            <a:spAutoFit/>
          </a:bodyPr>
          <a:lstStyle/>
          <a:p>
            <a:pPr algn="just"/>
            <a:r>
              <a:rPr lang="en-US" b="1" dirty="0" smtClean="0"/>
              <a:t>3</a:t>
            </a:r>
            <a:r>
              <a:rPr lang="en-US" b="1" dirty="0"/>
              <a:t>. How does MAC estimate present state of the Nuclotron as a matter of routine operation in NICA complex</a:t>
            </a:r>
            <a:r>
              <a:rPr lang="en-US" b="1" dirty="0" smtClean="0"/>
              <a:t>?</a:t>
            </a:r>
          </a:p>
          <a:p>
            <a:pPr algn="just"/>
            <a:endParaRPr lang="ru-RU" sz="800" b="1" dirty="0"/>
          </a:p>
          <a:p>
            <a:pPr algn="just"/>
            <a:r>
              <a:rPr lang="en-US" b="1" dirty="0"/>
              <a:t>4. How does MAC estimate advance in simulation of the beam dynamics in the Collider, its lattice design and the beam instability problems? </a:t>
            </a:r>
            <a:r>
              <a:rPr lang="en-US" b="1" dirty="0"/>
              <a:t>Are there problems not included in present simulation program</a:t>
            </a:r>
            <a:r>
              <a:rPr lang="en-US" b="1" dirty="0" smtClean="0"/>
              <a:t>?</a:t>
            </a:r>
          </a:p>
          <a:p>
            <a:pPr algn="just"/>
            <a:endParaRPr lang="ru-RU" sz="800" b="1" dirty="0"/>
          </a:p>
          <a:p>
            <a:pPr algn="just"/>
            <a:r>
              <a:rPr lang="en-US" b="1" dirty="0"/>
              <a:t>5. </a:t>
            </a:r>
            <a:r>
              <a:rPr lang="en-US" b="1" dirty="0"/>
              <a:t>How do MAC experts estimate an importance and urgency of development of the Collider cooling systems – both stochastic and electron ones? </a:t>
            </a:r>
            <a:endParaRPr lang="en-US" b="1" dirty="0" smtClean="0"/>
          </a:p>
          <a:p>
            <a:pPr algn="just"/>
            <a:endParaRPr lang="ru-RU" sz="800" b="1" dirty="0"/>
          </a:p>
          <a:p>
            <a:pPr algn="just"/>
            <a:r>
              <a:rPr lang="en-US" b="1" dirty="0"/>
              <a:t>6. </a:t>
            </a:r>
            <a:r>
              <a:rPr lang="en-US" b="1" dirty="0"/>
              <a:t>What is impression of the MAC members of a state of civil construction and infrastructure development</a:t>
            </a:r>
            <a:r>
              <a:rPr lang="en-US" b="1" dirty="0" smtClean="0"/>
              <a:t>?</a:t>
            </a:r>
          </a:p>
          <a:p>
            <a:pPr algn="just"/>
            <a:endParaRPr lang="ru-RU" sz="800" b="1" dirty="0"/>
          </a:p>
          <a:p>
            <a:pPr algn="just"/>
            <a:r>
              <a:rPr lang="en-US" b="1" dirty="0"/>
              <a:t>7. </a:t>
            </a:r>
            <a:r>
              <a:rPr lang="en-US" b="1" dirty="0"/>
              <a:t>What would be MAC recommendations related to development of the project of NICA operation in polarized beams’ mode</a:t>
            </a:r>
            <a:r>
              <a:rPr lang="en-US" b="1" dirty="0" smtClean="0"/>
              <a:t>?</a:t>
            </a:r>
          </a:p>
          <a:p>
            <a:pPr algn="just"/>
            <a:endParaRPr lang="ru-RU" sz="800" b="1" dirty="0"/>
          </a:p>
          <a:p>
            <a:pPr algn="just"/>
            <a:r>
              <a:rPr lang="en-US" b="1" dirty="0" smtClean="0"/>
              <a:t>8. And </a:t>
            </a:r>
            <a:r>
              <a:rPr lang="en-US" b="1" dirty="0"/>
              <a:t>the last (not the least) question: How does MAC estimate the fulfillment by the NICA accelerator team the recommendations of the previous (October 2015) MAC meeting?</a:t>
            </a:r>
            <a:endParaRPr lang="ru-RU" b="1" dirty="0"/>
          </a:p>
          <a:p>
            <a:pPr algn="just"/>
            <a:r>
              <a:rPr lang="en-US" sz="800" b="1" dirty="0"/>
              <a:t> </a:t>
            </a:r>
            <a:endParaRPr lang="ru-RU" sz="800" b="1" dirty="0"/>
          </a:p>
          <a:p>
            <a:pPr algn="just"/>
            <a:r>
              <a:rPr lang="en-US" b="1"/>
              <a:t>As </a:t>
            </a:r>
            <a:r>
              <a:rPr lang="en-US" b="1" smtClean="0"/>
              <a:t>usually, </a:t>
            </a:r>
            <a:r>
              <a:rPr lang="en-US" b="1" dirty="0"/>
              <a:t>the Committee is invited to issue comments or suggestions on any aspect of the programs discussed beyond those specifically included in this request pointing on weak points of present strategy of the project development. We hope that a concise report responsive to this request be forwarded to the JINR. </a:t>
            </a:r>
            <a:endParaRPr lang="ru-RU" b="1" dirty="0"/>
          </a:p>
          <a:p>
            <a:pPr algn="just"/>
            <a:r>
              <a:rPr lang="en-US" b="1" dirty="0"/>
              <a:t> </a:t>
            </a:r>
            <a:endParaRPr lang="ru-RU" b="1" dirty="0"/>
          </a:p>
          <a:p>
            <a:pPr algn="just"/>
            <a:r>
              <a:rPr lang="en-US" b="1" i="1" dirty="0"/>
              <a:t>May 15, 2017			</a:t>
            </a:r>
            <a:r>
              <a:rPr lang="en-US" b="1" i="1" dirty="0" smtClean="0"/>
              <a:t>JINR </a:t>
            </a:r>
            <a:r>
              <a:rPr lang="en-US" b="1" i="1" dirty="0"/>
              <a:t>Directorate and Project </a:t>
            </a:r>
            <a:r>
              <a:rPr lang="en-US" b="1" i="1" dirty="0" smtClean="0"/>
              <a:t>Management</a:t>
            </a:r>
            <a:endParaRPr lang="ru-RU" b="1" dirty="0"/>
          </a:p>
        </p:txBody>
      </p:sp>
    </p:spTree>
    <p:extLst>
      <p:ext uri="{BB962C8B-B14F-4D97-AF65-F5344CB8AC3E}">
        <p14:creationId xmlns:p14="http://schemas.microsoft.com/office/powerpoint/2010/main" val="3138057863"/>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180</Words>
  <Application>Microsoft Office PowerPoint</Application>
  <PresentationFormat>Экран (4:3)</PresentationFormat>
  <Paragraphs>30</Paragraphs>
  <Slides>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vt:i4>
      </vt:variant>
    </vt:vector>
  </HeadingPairs>
  <TitlesOfParts>
    <vt:vector size="6" baseType="lpstr">
      <vt:lpstr>Arial</vt:lpstr>
      <vt:lpstr>Calibri</vt:lpstr>
      <vt:lpstr>Calibri Light</vt:lpstr>
      <vt:lpstr>Тема Office</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Игорь Николаевич Мешков</dc:creator>
  <cp:lastModifiedBy>Игорь Николаевич Мешков</cp:lastModifiedBy>
  <cp:revision>4</cp:revision>
  <dcterms:created xsi:type="dcterms:W3CDTF">2017-05-20T17:00:30Z</dcterms:created>
  <dcterms:modified xsi:type="dcterms:W3CDTF">2017-05-20T17:27:14Z</dcterms:modified>
</cp:coreProperties>
</file>