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404" r:id="rId3"/>
    <p:sldId id="416" r:id="rId4"/>
    <p:sldId id="415" r:id="rId5"/>
    <p:sldId id="414" r:id="rId6"/>
    <p:sldId id="412" r:id="rId7"/>
    <p:sldId id="418" r:id="rId8"/>
    <p:sldId id="417" r:id="rId9"/>
    <p:sldId id="503" r:id="rId10"/>
    <p:sldId id="504" r:id="rId11"/>
    <p:sldId id="506" r:id="rId12"/>
    <p:sldId id="508" r:id="rId13"/>
    <p:sldId id="509" r:id="rId14"/>
    <p:sldId id="423" r:id="rId15"/>
    <p:sldId id="424" r:id="rId16"/>
    <p:sldId id="531" r:id="rId17"/>
    <p:sldId id="436" r:id="rId18"/>
    <p:sldId id="532" r:id="rId19"/>
    <p:sldId id="533" r:id="rId20"/>
    <p:sldId id="521" r:id="rId21"/>
    <p:sldId id="522" r:id="rId22"/>
    <p:sldId id="545" r:id="rId23"/>
    <p:sldId id="534" r:id="rId24"/>
    <p:sldId id="536" r:id="rId25"/>
    <p:sldId id="537" r:id="rId26"/>
    <p:sldId id="539" r:id="rId27"/>
    <p:sldId id="540" r:id="rId28"/>
    <p:sldId id="549" r:id="rId29"/>
    <p:sldId id="546" r:id="rId30"/>
    <p:sldId id="552" r:id="rId31"/>
    <p:sldId id="548" r:id="rId32"/>
    <p:sldId id="551" r:id="rId33"/>
    <p:sldId id="55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1379" autoAdjust="0"/>
  </p:normalViewPr>
  <p:slideViewPr>
    <p:cSldViewPr>
      <p:cViewPr varScale="1">
        <p:scale>
          <a:sx n="79" d="100"/>
          <a:sy n="79" d="100"/>
        </p:scale>
        <p:origin x="18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9A15-0753-4E02-B1A5-346114B4008B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A9B5-D165-4467-9EAC-39625FBFD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A9B5-D165-4467-9EAC-39625FBFDC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A9B5-D165-4467-9EAC-39625FBFDC4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2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A9B5-D165-4467-9EAC-39625FBFDC4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239C-268B-4F05-AFD2-C9C628039A6D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336F-798A-4D25-A220-D052A5EB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gif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/>
                <a:ea typeface="Calibri"/>
              </a:rPr>
              <a:t>ORIGINS OF TERAHERTZ PHOTORESPONSE IN GRAPHENE TRANSISTORS: THEORY AND EXPERIMENT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648072"/>
          </a:xfrm>
        </p:spPr>
        <p:txBody>
          <a:bodyPr>
            <a:normAutofit/>
          </a:bodyPr>
          <a:lstStyle/>
          <a:p>
            <a:r>
              <a:rPr lang="en-US" sz="2400" u="sng" dirty="0" err="1">
                <a:solidFill>
                  <a:schemeClr val="tx1"/>
                </a:solidFill>
              </a:rPr>
              <a:t>Gayduchenko</a:t>
            </a:r>
            <a:r>
              <a:rPr lang="en-US" sz="2400" u="sng" dirty="0">
                <a:solidFill>
                  <a:schemeClr val="tx1"/>
                </a:solidFill>
              </a:rPr>
              <a:t> I.A.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8" name="Picture 79" descr="G:\IG\Documents\Конференции\DIAM 2017\mpgu2.png">
            <a:extLst>
              <a:ext uri="{FF2B5EF4-FFF2-40B4-BE49-F238E27FC236}">
                <a16:creationId xmlns:a16="http://schemas.microsoft.com/office/drawing/2014/main" id="{0E37E888-CBA9-46D1-9634-842BFC6E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01AA51-0EC1-4BE9-BC10-B07B112CFC38}"/>
              </a:ext>
            </a:extLst>
          </p:cNvPr>
          <p:cNvSpPr txBox="1"/>
          <p:nvPr/>
        </p:nvSpPr>
        <p:spPr>
          <a:xfrm>
            <a:off x="0" y="6309320"/>
            <a:ext cx="912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Dubna</a:t>
            </a:r>
            <a:r>
              <a:rPr lang="en-US" sz="2400" dirty="0"/>
              <a:t>, 2018</a:t>
            </a:r>
            <a:endParaRPr lang="ru-RU" sz="2400" dirty="0"/>
          </a:p>
        </p:txBody>
      </p:sp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132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70EC74E-5603-420D-8EA6-6DAEDB3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3125873"/>
            <a:ext cx="9174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Detectors. Why graphene (CNT) based: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Gapless graphene has strong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</a:rPr>
              <a:t>interband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 absorption at all frequencies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High room-temperature mobility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Geometric control of the band structure</a:t>
            </a:r>
          </a:p>
          <a:p>
            <a:pPr marL="109728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Easy to fabricate</a:t>
            </a:r>
          </a:p>
          <a:p>
            <a:pPr marL="118872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The frequency of graphene plasma waves lies in the terahertz range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BDB6A04-6E87-43AB-B763-3D94D0FE38FC}"/>
              </a:ext>
            </a:extLst>
          </p:cNvPr>
          <p:cNvGrpSpPr>
            <a:grpSpLocks/>
          </p:cNvGrpSpPr>
          <p:nvPr/>
        </p:nvGrpSpPr>
        <p:grpSpPr bwMode="auto">
          <a:xfrm>
            <a:off x="1556" y="448674"/>
            <a:ext cx="3384376" cy="2625399"/>
            <a:chOff x="1907704" y="3589200"/>
            <a:chExt cx="3657600" cy="3224176"/>
          </a:xfrm>
        </p:grpSpPr>
        <p:pic>
          <p:nvPicPr>
            <p:cNvPr id="8" name="Изображение 4">
              <a:extLst>
                <a:ext uri="{FF2B5EF4-FFF2-40B4-BE49-F238E27FC236}">
                  <a16:creationId xmlns:a16="http://schemas.microsoft.com/office/drawing/2014/main" id="{D7A854E9-B171-4EF5-B66A-C0556F4F9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629868"/>
              <a:ext cx="3657600" cy="311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5">
              <a:extLst>
                <a:ext uri="{FF2B5EF4-FFF2-40B4-BE49-F238E27FC236}">
                  <a16:creationId xmlns:a16="http://schemas.microsoft.com/office/drawing/2014/main" id="{D32B157C-32D7-49FC-AC30-3053DD8D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3589200"/>
              <a:ext cx="7200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CA54725-1722-4576-AB6B-AA3E634A6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6669360"/>
              <a:ext cx="7200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/>
            </a:p>
          </p:txBody>
        </p:sp>
      </p:grpSp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00891D24-43CA-4A8D-B573-4445388DF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45358"/>
              </p:ext>
            </p:extLst>
          </p:nvPr>
        </p:nvGraphicFramePr>
        <p:xfrm>
          <a:off x="3385932" y="1391147"/>
          <a:ext cx="57565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1" name="Equation" r:id="rId4" imgW="3238500" imgH="558800" progId="Equation.3">
                  <p:embed/>
                </p:oleObj>
              </mc:Choice>
              <mc:Fallback>
                <p:oleObj name="Equation" r:id="rId4" imgW="3238500" imgH="55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932" y="1391147"/>
                        <a:ext cx="575651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00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70EC74E-5603-420D-8EA6-6DAEDB3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3125873"/>
            <a:ext cx="9174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Detectors. Why graphene (CNT) based: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Gapless graphene has strong </a:t>
            </a:r>
            <a:r>
              <a:rPr lang="en-US" altLang="en-US" sz="2800" b="1" dirty="0" err="1">
                <a:latin typeface="Times New Roman" pitchFamily="18" charset="0"/>
              </a:rPr>
              <a:t>interband</a:t>
            </a:r>
            <a:r>
              <a:rPr lang="en-US" altLang="en-US" sz="2800" b="1" dirty="0">
                <a:latin typeface="Times New Roman" pitchFamily="18" charset="0"/>
              </a:rPr>
              <a:t> absorption at all frequencies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High room-temperature mobility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Geometric control of the band structure</a:t>
            </a:r>
          </a:p>
          <a:p>
            <a:pPr marL="109728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Easy to fabricate</a:t>
            </a:r>
          </a:p>
          <a:p>
            <a:pPr marL="118872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The frequency of graphene plasma waves lies in the terahertz range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EB6715A-C8AD-417F-ACAF-E9A1F944082C}"/>
              </a:ext>
            </a:extLst>
          </p:cNvPr>
          <p:cNvGrpSpPr/>
          <p:nvPr/>
        </p:nvGrpSpPr>
        <p:grpSpPr>
          <a:xfrm>
            <a:off x="694029" y="476672"/>
            <a:ext cx="7755942" cy="2649201"/>
            <a:chOff x="1403648" y="713933"/>
            <a:chExt cx="7020272" cy="2121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3776554-C5FE-42C5-8F29-CEB186E77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713933"/>
              <a:ext cx="2523232" cy="212180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5FFB4C4-0C41-4F04-AFD1-1B33F1C5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723393"/>
              <a:ext cx="4572000" cy="2112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39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70EC74E-5603-420D-8EA6-6DAEDB3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3125873"/>
            <a:ext cx="9174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Detectors. Why graphene (CNT) based: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Gapless graphene has strong </a:t>
            </a:r>
            <a:r>
              <a:rPr lang="en-US" altLang="en-US" sz="2800" b="1" dirty="0" err="1">
                <a:latin typeface="Times New Roman" pitchFamily="18" charset="0"/>
              </a:rPr>
              <a:t>interband</a:t>
            </a:r>
            <a:r>
              <a:rPr lang="en-US" altLang="en-US" sz="2800" b="1" dirty="0">
                <a:latin typeface="Times New Roman" pitchFamily="18" charset="0"/>
              </a:rPr>
              <a:t> absorption at all frequencies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High room-temperature mobility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Geometric control of the band structure</a:t>
            </a:r>
          </a:p>
          <a:p>
            <a:pPr marL="109728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  Easy to fabricate</a:t>
            </a:r>
          </a:p>
          <a:p>
            <a:pPr marL="118872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The frequency of graphene plasma waves lies in the terahertz range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46C6D4-21B5-4065-AE7E-F61A3B3A8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049"/>
            <a:ext cx="7812360" cy="24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70EC74E-5603-420D-8EA6-6DAEDB3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3125873"/>
            <a:ext cx="9174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Detectors. Why graphene (CNT) based: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Gapless graphene has strong </a:t>
            </a:r>
            <a:r>
              <a:rPr lang="en-US" altLang="en-US" sz="2800" b="1" dirty="0" err="1">
                <a:latin typeface="Times New Roman" pitchFamily="18" charset="0"/>
              </a:rPr>
              <a:t>interband</a:t>
            </a:r>
            <a:r>
              <a:rPr lang="en-US" altLang="en-US" sz="2800" b="1" dirty="0">
                <a:latin typeface="Times New Roman" pitchFamily="18" charset="0"/>
              </a:rPr>
              <a:t> absorption at all frequencies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High room-temperature mobility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Geometric control of the band structure</a:t>
            </a:r>
          </a:p>
          <a:p>
            <a:pPr marL="109728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Easy to fabricate</a:t>
            </a:r>
          </a:p>
          <a:p>
            <a:pPr marL="118872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The frequency of graphene plasma waves lies in the terahertz range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5D5DA03-428B-4A93-A9CC-0E60A9722D82}"/>
              </a:ext>
            </a:extLst>
          </p:cNvPr>
          <p:cNvSpPr/>
          <p:nvPr/>
        </p:nvSpPr>
        <p:spPr>
          <a:xfrm>
            <a:off x="395536" y="539477"/>
            <a:ext cx="8534400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a major part of the fascinating field of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nanophotonics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explores how electromagnetic fields can be confined over dimensions on the order of or smaller than the wavelength.</a:t>
            </a:r>
          </a:p>
          <a:p>
            <a:pPr fontAlgn="base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Fundamentals and Applications</a:t>
            </a:r>
          </a:p>
          <a:p>
            <a:pPr fontAlgn="base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 Maier, Stefan Alexander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Springer, 2007</a:t>
            </a:r>
          </a:p>
        </p:txBody>
      </p:sp>
    </p:spTree>
    <p:extLst>
      <p:ext uri="{BB962C8B-B14F-4D97-AF65-F5344CB8AC3E}">
        <p14:creationId xmlns:p14="http://schemas.microsoft.com/office/powerpoint/2010/main" val="78133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429124" y="1643050"/>
          <a:ext cx="1603377" cy="64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5" name="Equation" r:id="rId3" imgW="23469600" imgH="9448800" progId="Equation.DSMT4">
                  <p:embed/>
                </p:oleObj>
              </mc:Choice>
              <mc:Fallback>
                <p:oleObj name="Equation" r:id="rId3" imgW="23469600" imgH="9448800" progId="Equation.DSMT4">
                  <p:embed/>
                  <p:pic>
                    <p:nvPicPr>
                      <p:cNvPr id="0" name="Picture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643050"/>
                        <a:ext cx="1603377" cy="645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Rectifi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14488"/>
            <a:ext cx="3762174" cy="4357694"/>
          </a:xfrm>
          <a:prstGeom prst="rect">
            <a:avLst/>
          </a:prstGeo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20225" y="2214554"/>
          <a:ext cx="3680865" cy="64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6" name="Equation" r:id="rId6" imgW="50596800" imgH="8839200" progId="Equation.DSMT4">
                  <p:embed/>
                </p:oleObj>
              </mc:Choice>
              <mc:Fallback>
                <p:oleObj name="Equation" r:id="rId6" imgW="50596800" imgH="88392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225" y="2214554"/>
                        <a:ext cx="3680865" cy="64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76" y="407194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Study of detection mechanisms </a:t>
            </a:r>
          </a:p>
          <a:p>
            <a:pPr algn="ctr"/>
            <a:r>
              <a:rPr lang="en-US" sz="2400" dirty="0"/>
              <a:t>is the study of nonlinearities</a:t>
            </a:r>
            <a:endParaRPr lang="ru-RU" sz="24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715272" y="3000372"/>
          <a:ext cx="1143008" cy="60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7" name="Equation" r:id="rId8" imgW="16764000" imgH="8839200" progId="Equation.DSMT4">
                  <p:embed/>
                </p:oleObj>
              </mc:Choice>
              <mc:Fallback>
                <p:oleObj name="Equation" r:id="rId8" imgW="16764000" imgH="88392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3000372"/>
                        <a:ext cx="1143008" cy="602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8A201B4F-7486-4E7B-B301-52CF5838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What do we mean by graphene THz detector</a:t>
            </a:r>
          </a:p>
        </p:txBody>
      </p:sp>
    </p:spTree>
    <p:extLst>
      <p:ext uri="{BB962C8B-B14F-4D97-AF65-F5344CB8AC3E}">
        <p14:creationId xmlns:p14="http://schemas.microsoft.com/office/powerpoint/2010/main" val="32261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9747" y="3714761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Current due to built-in field at the junction OR</a:t>
            </a:r>
          </a:p>
          <a:p>
            <a:pPr algn="ctr"/>
            <a:r>
              <a:rPr lang="en-US" dirty="0">
                <a:latin typeface="Calibri" pitchFamily="34" charset="0"/>
              </a:rPr>
              <a:t>rectification due to diode nonlinearity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357468" y="3714761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Voltage due to temperature gradients in nonuniformly doped channel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643468" y="3714761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Resistance change due to </a:t>
            </a:r>
          </a:p>
          <a:p>
            <a:pPr algn="ctr"/>
            <a:r>
              <a:rPr lang="en-US">
                <a:latin typeface="Calibri" pitchFamily="34" charset="0"/>
              </a:rPr>
              <a:t>overall device heating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807157" y="3675685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Formation of standing plasma waves in the device channel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323528" y="5729823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Figure from: F.H.L. </a:t>
            </a:r>
            <a:r>
              <a:rPr lang="en-US" i="1" dirty="0" err="1">
                <a:latin typeface="Calibri" pitchFamily="34" charset="0"/>
              </a:rPr>
              <a:t>Koppens</a:t>
            </a:r>
            <a:r>
              <a:rPr lang="en-US" i="1" dirty="0">
                <a:latin typeface="Calibri" pitchFamily="34" charset="0"/>
              </a:rPr>
              <a:t>, T. Mueller, P. </a:t>
            </a:r>
            <a:r>
              <a:rPr lang="en-US" i="1" dirty="0" err="1">
                <a:latin typeface="Calibri" pitchFamily="34" charset="0"/>
              </a:rPr>
              <a:t>Avouris</a:t>
            </a:r>
            <a:r>
              <a:rPr lang="en-US" i="1" dirty="0">
                <a:latin typeface="Calibri" pitchFamily="34" charset="0"/>
              </a:rPr>
              <a:t>, A.C. Ferrari, M.S. </a:t>
            </a:r>
            <a:r>
              <a:rPr lang="en-US" i="1" dirty="0" err="1">
                <a:latin typeface="Calibri" pitchFamily="34" charset="0"/>
              </a:rPr>
              <a:t>Vitiello</a:t>
            </a:r>
            <a:r>
              <a:rPr lang="en-US" i="1" dirty="0">
                <a:latin typeface="Calibri" pitchFamily="34" charset="0"/>
              </a:rPr>
              <a:t>, M. </a:t>
            </a:r>
            <a:r>
              <a:rPr lang="en-US" i="1" dirty="0" err="1">
                <a:latin typeface="Calibri" pitchFamily="34" charset="0"/>
              </a:rPr>
              <a:t>Polini</a:t>
            </a:r>
            <a:r>
              <a:rPr lang="en-US" i="1" dirty="0">
                <a:latin typeface="Calibri" pitchFamily="34" charset="0"/>
              </a:rPr>
              <a:t>, “Photodetectors based on graphene, other two-dimensional materials and hybrid systems” Nature nanotechnology, 9, 780-793 (2014)</a:t>
            </a:r>
            <a:endParaRPr lang="ru-RU" i="1" dirty="0">
              <a:latin typeface="Calibri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493" y="1120500"/>
            <a:ext cx="21542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764" y="1090003"/>
            <a:ext cx="2087631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831" y="1072133"/>
            <a:ext cx="21256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05" y="1079277"/>
            <a:ext cx="2143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FCEAFD4A-1660-4966-92DE-C6A82AAA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The main mechanisms of THz radiation detection by graphene-based FET devices</a:t>
            </a:r>
          </a:p>
        </p:txBody>
      </p:sp>
    </p:spTree>
    <p:extLst>
      <p:ext uri="{BB962C8B-B14F-4D97-AF65-F5344CB8AC3E}">
        <p14:creationId xmlns:p14="http://schemas.microsoft.com/office/powerpoint/2010/main" val="124858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Two types of asymmetric graphene based structures</a:t>
            </a:r>
            <a:endParaRPr lang="ru-RU" altLang="en-US" sz="2800" b="1" dirty="0">
              <a:latin typeface="Times New Roman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600200"/>
            <a:ext cx="38893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7414"/>
            <a:ext cx="471047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36" name="TextBox 142335"/>
          <p:cNvSpPr txBox="1"/>
          <p:nvPr/>
        </p:nvSpPr>
        <p:spPr>
          <a:xfrm>
            <a:off x="313116" y="990600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metallization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8555" y="990600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Dyakonov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Shur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4872335"/>
            <a:ext cx="3410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workfunction results in formation of a p-n junction along the channel.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Schottky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diode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0239" y="4848761"/>
            <a:ext cx="4543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boundary conditions: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20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l-GR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ω</a:t>
            </a:r>
            <a:r>
              <a:rPr lang="en-US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t);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0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Result in a DC voltage signal as the device is exposed to radiation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0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1720" y="6588060"/>
            <a:ext cx="430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*Nature Nanotechnology</a:t>
            </a:r>
            <a:r>
              <a:rPr lang="en-US" dirty="0"/>
              <a:t> </a:t>
            </a:r>
            <a:r>
              <a:rPr lang="en-US" b="1" dirty="0"/>
              <a:t>9</a:t>
            </a:r>
            <a:r>
              <a:rPr lang="en-US" dirty="0"/>
              <a:t>, 814–819 (2014)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1720" y="309506"/>
            <a:ext cx="428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Graphene photothermoelectric detector.</a:t>
            </a:r>
          </a:p>
          <a:p>
            <a:pPr algn="ctr"/>
            <a:r>
              <a:rPr lang="en-US" sz="1600" b="1" dirty="0"/>
              <a:t>Principle of operation</a:t>
            </a:r>
            <a:endParaRPr lang="ru-RU" sz="1600" b="1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CE6CBA8D-B3D2-46B5-8E07-13FBF56E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Photo-thermoelectric effect in graphene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D636D16-E26A-4C3A-87ED-46589E57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2"/>
            <a:ext cx="4811190" cy="47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F1BE0D-15E9-48AC-A100-EE1E6BC60194}"/>
              </a:ext>
            </a:extLst>
          </p:cNvPr>
          <p:cNvSpPr txBox="1"/>
          <p:nvPr/>
        </p:nvSpPr>
        <p:spPr>
          <a:xfrm>
            <a:off x="-34614" y="5555364"/>
            <a:ext cx="5110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/>
              <a:t>Graphene </a:t>
            </a:r>
            <a:r>
              <a:rPr lang="en-US" sz="1000" i="1" dirty="0" err="1"/>
              <a:t>photothermoelectric</a:t>
            </a:r>
            <a:r>
              <a:rPr lang="en-US" sz="1000" i="1" dirty="0"/>
              <a:t> detector device fabrication and principle of operation. (a-e) Lithographic sequence used to produce the graphene terahertz detector.(f) Optical micrograph showing electrical contacts and (inset) atomic force micrograph showing bimetallic contacts connected to an exfoliated graphene layer</a:t>
            </a:r>
            <a:r>
              <a:rPr lang="ru-RU" sz="1000" i="1" dirty="0"/>
              <a:t>. </a:t>
            </a:r>
            <a:r>
              <a:rPr lang="en-US" sz="1000" i="1" dirty="0"/>
              <a:t>(g-k) Schematic of the principle components during device operation. (g) Cross-sectional view of the device. (h-j) Profiles across the device of (h) electron temperature T(x), (</a:t>
            </a:r>
            <a:r>
              <a:rPr lang="en-US" sz="1000" i="1" dirty="0" err="1"/>
              <a:t>i</a:t>
            </a:r>
            <a:r>
              <a:rPr lang="en-US" sz="1000" i="1" dirty="0"/>
              <a:t>) Fermi level EF(x), (j) </a:t>
            </a:r>
            <a:r>
              <a:rPr lang="en-US" sz="1000" i="1" dirty="0" err="1"/>
              <a:t>Seebeck</a:t>
            </a:r>
            <a:r>
              <a:rPr lang="en-US" sz="1000" i="1" dirty="0"/>
              <a:t> coefficient S(x) and (k) potential gradient </a:t>
            </a:r>
            <a:endParaRPr lang="ru-RU" sz="1000" i="1" dirty="0"/>
          </a:p>
          <a:p>
            <a:pPr algn="ctr"/>
            <a:endParaRPr lang="ru-RU" sz="10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DD552C-908A-4614-89E5-10C73DA5BCF5}"/>
              </a:ext>
            </a:extLst>
          </p:cNvPr>
          <p:cNvSpPr txBox="1"/>
          <p:nvPr/>
        </p:nvSpPr>
        <p:spPr>
          <a:xfrm>
            <a:off x="5419204" y="5626894"/>
            <a:ext cx="35718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Broadband thermoelectric </a:t>
            </a:r>
            <a:r>
              <a:rPr lang="en-US" sz="1000" i="1" dirty="0" err="1"/>
              <a:t>responsivity</a:t>
            </a:r>
            <a:r>
              <a:rPr lang="en-US" sz="1000" i="1" dirty="0"/>
              <a:t> of graphene </a:t>
            </a:r>
            <a:r>
              <a:rPr lang="en-US" sz="1000" i="1" dirty="0" err="1"/>
              <a:t>photothermoelectric</a:t>
            </a:r>
            <a:r>
              <a:rPr lang="en-US" sz="1000" i="1" dirty="0"/>
              <a:t> detector. (</a:t>
            </a:r>
            <a:r>
              <a:rPr lang="en-US" sz="1000" i="1" dirty="0" err="1"/>
              <a:t>a,d</a:t>
            </a:r>
            <a:r>
              <a:rPr lang="en-US" sz="1000" i="1" dirty="0"/>
              <a:t>) Electrical conductance, (</a:t>
            </a:r>
            <a:r>
              <a:rPr lang="en-US" sz="1000" i="1" dirty="0" err="1"/>
              <a:t>b,e</a:t>
            </a:r>
            <a:r>
              <a:rPr lang="en-US" sz="1000" i="1" dirty="0"/>
              <a:t>) </a:t>
            </a:r>
            <a:r>
              <a:rPr lang="en-US" sz="1000" i="1" dirty="0" err="1"/>
              <a:t>responsivity</a:t>
            </a:r>
            <a:r>
              <a:rPr lang="en-US" sz="1000" i="1" dirty="0"/>
              <a:t> to Joule heating, and (</a:t>
            </a:r>
            <a:r>
              <a:rPr lang="en-US" sz="1000" i="1" dirty="0" err="1"/>
              <a:t>c,f</a:t>
            </a:r>
            <a:r>
              <a:rPr lang="en-US" sz="1000" i="1" dirty="0"/>
              <a:t>) </a:t>
            </a:r>
            <a:r>
              <a:rPr lang="en-US" sz="1000" i="1" dirty="0" err="1"/>
              <a:t>responsivity</a:t>
            </a:r>
            <a:r>
              <a:rPr lang="en-US" sz="1000" i="1" dirty="0"/>
              <a:t> to  radiation as a function of gate voltage for the device shown in Fig. 1f at room temperature and in ambient environment. </a:t>
            </a:r>
            <a:endParaRPr lang="ru-RU" sz="1000" i="1" dirty="0"/>
          </a:p>
        </p:txBody>
      </p:sp>
      <p:pic>
        <p:nvPicPr>
          <p:cNvPr id="31" name="Picture 1">
            <a:extLst>
              <a:ext uri="{FF2B5EF4-FFF2-40B4-BE49-F238E27FC236}">
                <a16:creationId xmlns:a16="http://schemas.microsoft.com/office/drawing/2014/main" id="{F3E1CA02-0540-4544-895F-B3DBE736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998" y="871937"/>
            <a:ext cx="3334281" cy="474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4EC791A-DA57-4103-9B87-0B4315E77A0E}"/>
              </a:ext>
            </a:extLst>
          </p:cNvPr>
          <p:cNvSpPr/>
          <p:nvPr/>
        </p:nvSpPr>
        <p:spPr>
          <a:xfrm>
            <a:off x="6228184" y="3875677"/>
            <a:ext cx="1717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10 V W</a:t>
            </a:r>
            <a:r>
              <a:rPr lang="pl-PL" sz="1400" baseline="30000" dirty="0"/>
              <a:t>–1</a:t>
            </a:r>
            <a:r>
              <a:rPr lang="pl-PL" sz="1400" dirty="0"/>
              <a:t> (700 V W</a:t>
            </a:r>
            <a:r>
              <a:rPr lang="pl-PL" sz="1400" baseline="30000" dirty="0"/>
              <a:t>–1</a:t>
            </a:r>
            <a:r>
              <a:rPr lang="pl-PL" sz="1400" dirty="0"/>
              <a:t>)</a:t>
            </a:r>
            <a:endParaRPr lang="ru-RU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D177BA-F391-4F02-B0FE-B6EDAC616DB0}"/>
              </a:ext>
            </a:extLst>
          </p:cNvPr>
          <p:cNvSpPr txBox="1"/>
          <p:nvPr/>
        </p:nvSpPr>
        <p:spPr>
          <a:xfrm>
            <a:off x="6516216" y="3645024"/>
            <a:ext cx="1127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Responsivity</a:t>
            </a:r>
            <a:endParaRPr lang="ru-RU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F65E3-406E-47F6-B822-743FCB9A33EF}"/>
              </a:ext>
            </a:extLst>
          </p:cNvPr>
          <p:cNvSpPr txBox="1"/>
          <p:nvPr/>
        </p:nvSpPr>
        <p:spPr>
          <a:xfrm>
            <a:off x="3923928" y="91069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59DDDC-E5EE-4528-A2C7-88456490D65E}"/>
              </a:ext>
            </a:extLst>
          </p:cNvPr>
          <p:cNvSpPr txBox="1"/>
          <p:nvPr/>
        </p:nvSpPr>
        <p:spPr>
          <a:xfrm>
            <a:off x="2293328" y="99245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492" y="2420888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936" y="2780928"/>
            <a:ext cx="2876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228" y="3509516"/>
            <a:ext cx="2019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941168"/>
            <a:ext cx="4267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Detection, mixing, and frequency multiplication of terahertz radiation by two-dimensional electronic fluid*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7372" y="2348880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69269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basic equations describing the two dimensional electronic fluid are the relationship between the surface carrier concentration and gate voltage swing, the</a:t>
            </a:r>
          </a:p>
          <a:p>
            <a:pPr algn="just"/>
            <a:r>
              <a:rPr lang="en-US" sz="1600" dirty="0"/>
              <a:t>equation of motion, and the continuity equation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304" y="4797152"/>
            <a:ext cx="352839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36510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boundary conditions</a:t>
            </a:r>
            <a:endParaRPr lang="ru-RU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95155"/>
            <a:ext cx="4355976" cy="226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645024"/>
            <a:ext cx="2924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4427984" y="3140968"/>
            <a:ext cx="77938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1"/>
          </p:cNvCxnSpPr>
          <p:nvPr/>
        </p:nvCxnSpPr>
        <p:spPr>
          <a:xfrm flipH="1" flipV="1">
            <a:off x="4427984" y="4437112"/>
            <a:ext cx="775320" cy="972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031432" y="6581001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*IEEE TRANSACTIONS ON ELECTRON DEVICES, VOL. 43, NO. 3, MARCH 1996 </a:t>
            </a:r>
            <a:endParaRPr lang="ru-RU" sz="12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893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Detection, mixing, and frequency multiplication of terahertz radiation by two-dimensional electronic fluid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456384" cy="179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70648"/>
            <a:ext cx="2016224" cy="74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307351" y="2780928"/>
            <a:ext cx="196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Resonant Detector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95583" y="2780928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ωτ</a:t>
            </a:r>
            <a:r>
              <a:rPr lang="en-US" i="1" dirty="0"/>
              <a:t> &gt;&gt; 1</a:t>
            </a:r>
            <a:endParaRPr lang="ru-R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122019"/>
            <a:ext cx="3744416" cy="12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0" y="4293096"/>
            <a:ext cx="4932040" cy="22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49080"/>
            <a:ext cx="280831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5652120" y="2924944"/>
            <a:ext cx="212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Broadband Detector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12360" y="2924944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ωτ </a:t>
            </a:r>
            <a:r>
              <a:rPr lang="ru-RU" dirty="0"/>
              <a:t>&lt;&lt;</a:t>
            </a:r>
            <a:r>
              <a:rPr lang="en-US" dirty="0"/>
              <a:t>1</a:t>
            </a:r>
            <a:endParaRPr lang="ru-RU" dirty="0"/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284984"/>
            <a:ext cx="3638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2880319" cy="20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31432" y="6581001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*IEEE TRANSACTIONS ON ELECTRON DEVICES, VOL. 43, NO. 3, MARCH 1996 </a:t>
            </a:r>
            <a:endParaRPr lang="ru-RU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A2DBE3D8-E56A-4397-A258-9B3B4BF6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412875"/>
            <a:ext cx="9144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1.	Introduction: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- What is THz radiation?</a:t>
            </a:r>
          </a:p>
          <a:p>
            <a:pPr marL="0" indent="0" eaLnBrk="1" hangingPunct="1"/>
            <a:r>
              <a:rPr lang="en-US" altLang="en-US" sz="2000" dirty="0">
                <a:latin typeface="Times New Roman" panose="02020603050405020304" pitchFamily="18" charset="0"/>
              </a:rPr>
              <a:t>- THz Detectors. Why graphene (CNT) based</a:t>
            </a:r>
          </a:p>
          <a:p>
            <a:pPr marL="0" indent="0" eaLnBrk="1" hangingPunct="1"/>
            <a:endParaRPr lang="en-US" altLang="en-US" sz="2000" dirty="0">
              <a:highlight>
                <a:srgbClr val="FF0000"/>
              </a:highlight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	The main mechanisms of THz radiation detection by graphene-based FET devices</a:t>
            </a:r>
          </a:p>
          <a:p>
            <a:pPr eaLnBrk="1" hangingPunct="1"/>
            <a:endParaRPr lang="en-US" altLang="en-US" sz="2000" dirty="0">
              <a:highlight>
                <a:srgbClr val="FF0000"/>
              </a:highlight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3.	Asymmetric devices based on graphene: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- Device fabrication and experimental setup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Device characterization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Response of </a:t>
            </a:r>
            <a:r>
              <a:rPr lang="en-US" altLang="en-US" sz="2000" dirty="0">
                <a:latin typeface="Times New Roman" panose="02020603050405020304" pitchFamily="18" charset="0"/>
              </a:rPr>
              <a:t>asymmetric devices based on graphene on THz radiation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Contribution  of plasmonic response to the detection of sub-terahertz radiation using graphene based devices</a:t>
            </a: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en-US" sz="2000" dirty="0">
                <a:latin typeface="Times New Roman" panose="02020603050405020304" pitchFamily="18" charset="0"/>
              </a:rPr>
              <a:t>4</a:t>
            </a:r>
            <a:r>
              <a:rPr lang="en-US" altLang="en-US" sz="2000" dirty="0">
                <a:latin typeface="Times New Roman" panose="02020603050405020304" pitchFamily="18" charset="0"/>
              </a:rPr>
              <a:t>.	Conclusions</a:t>
            </a: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BD571050-D554-47A5-8F00-F6B58BAE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/>
                <a:ea typeface="Calibri"/>
              </a:rPr>
              <a:t>Graphene based lateral Schottky diodes for detecting terahertz radiation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TextBox 3">
            <a:extLst>
              <a:ext uri="{FF2B5EF4-FFF2-40B4-BE49-F238E27FC236}">
                <a16:creationId xmlns:a16="http://schemas.microsoft.com/office/drawing/2014/main" id="{27E8B7A1-627A-4FE2-834A-FDD0EABF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1277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2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88668"/>
            <a:ext cx="436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NATURE MATERIALS; VOL 11 ;OCTOBER 2012</a:t>
            </a:r>
            <a:endParaRPr lang="ru-RU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5796136" cy="349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699792" y="692696"/>
            <a:ext cx="3059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Due to</a:t>
            </a:r>
            <a:r>
              <a:rPr lang="ru-RU" dirty="0"/>
              <a:t> </a:t>
            </a:r>
            <a:r>
              <a:rPr lang="en-US" dirty="0"/>
              <a:t> high room-temperature mobility (up to </a:t>
            </a:r>
            <a:r>
              <a:rPr lang="fi-FI" b="1" dirty="0"/>
              <a:t>10 000 cm</a:t>
            </a:r>
            <a:r>
              <a:rPr lang="fi-FI" b="1" baseline="30000" dirty="0"/>
              <a:t>2</a:t>
            </a:r>
            <a:r>
              <a:rPr lang="fi-FI" b="1" dirty="0"/>
              <a:t>/(V s) </a:t>
            </a:r>
            <a:r>
              <a:rPr lang="fi-FI" dirty="0"/>
              <a:t>on SiO</a:t>
            </a:r>
            <a:r>
              <a:rPr lang="fi-FI" baseline="-25000" dirty="0"/>
              <a:t>2</a:t>
            </a:r>
            <a:r>
              <a:rPr lang="fi-FI" dirty="0"/>
              <a:t>  graphene is promising for THz FET photodetectors.</a:t>
            </a:r>
            <a:endParaRPr lang="ru-RU" baseline="-25000" dirty="0"/>
          </a:p>
        </p:txBody>
      </p:sp>
      <p:sp>
        <p:nvSpPr>
          <p:cNvPr id="8" name="Rectangle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Graphene field-effect transistors as room-temperature terahertz detectors*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980728"/>
            <a:ext cx="269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Diffusive transport model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1340768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ωτ</a:t>
            </a:r>
            <a:r>
              <a:rPr lang="en-US" sz="1050" i="1" dirty="0" err="1"/>
              <a:t>ee</a:t>
            </a:r>
            <a:r>
              <a:rPr lang="el-GR" i="1" dirty="0"/>
              <a:t> </a:t>
            </a:r>
            <a:r>
              <a:rPr lang="ru-RU" dirty="0"/>
              <a:t>&lt;&lt;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90313" y="1700808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ωτ </a:t>
            </a:r>
            <a:r>
              <a:rPr lang="en-US" sz="1000" i="1" dirty="0" err="1"/>
              <a:t>tr</a:t>
            </a:r>
            <a:r>
              <a:rPr lang="ru-RU" dirty="0"/>
              <a:t>&lt;&lt;</a:t>
            </a:r>
            <a:r>
              <a:rPr lang="en-US" dirty="0"/>
              <a:t>1</a:t>
            </a:r>
            <a:endParaRPr lang="ru-RU" dirty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92392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733256"/>
            <a:ext cx="4036949" cy="936104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5" name="Стрелка вниз 14"/>
          <p:cNvSpPr/>
          <p:nvPr/>
        </p:nvSpPr>
        <p:spPr>
          <a:xfrm>
            <a:off x="7164288" y="4509120"/>
            <a:ext cx="360040" cy="9361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125" y="470929"/>
            <a:ext cx="2035295" cy="21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607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88668"/>
            <a:ext cx="456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NATURE MATERIALS; VOL 11 ;OCTOBER 2012 j</a:t>
            </a:r>
            <a:endParaRPr lang="ru-RU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384376" cy="349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08" y="4012001"/>
            <a:ext cx="3384088" cy="22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924944"/>
            <a:ext cx="483305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Graphene field-effect transistors as room-temperature terahertz detectors*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34888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minimum RT </a:t>
            </a:r>
            <a:r>
              <a:rPr lang="en-US" sz="1600" b="1" dirty="0"/>
              <a:t>NEP</a:t>
            </a:r>
            <a:r>
              <a:rPr lang="en-US" sz="1600" dirty="0"/>
              <a:t> is 200nWHz</a:t>
            </a:r>
            <a:r>
              <a:rPr lang="en-US" sz="1600" baseline="30000" dirty="0"/>
              <a:t>-1/2</a:t>
            </a:r>
            <a:r>
              <a:rPr lang="en-US" sz="1600" dirty="0"/>
              <a:t> for SLG and almost one order of magnitude lower (30nWHz</a:t>
            </a:r>
            <a:r>
              <a:rPr lang="en-US" sz="1600" baseline="30000" dirty="0"/>
              <a:t>-1/2</a:t>
            </a:r>
            <a:r>
              <a:rPr lang="en-US" sz="1600" dirty="0"/>
              <a:t>) for BLG.</a:t>
            </a:r>
            <a:endParaRPr lang="ru-RU" sz="16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A6A6762-B8C8-4A00-99BE-72281C4A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641" y="945396"/>
            <a:ext cx="4036949" cy="936104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552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Times New Roman" pitchFamily="18" charset="0"/>
              </a:rPr>
              <a:t>2D FETs for THz detection</a:t>
            </a:r>
            <a:r>
              <a:rPr lang="ru-RU" altLang="ru-RU" sz="2400" b="1" dirty="0">
                <a:latin typeface="Times New Roman" pitchFamily="18" charset="0"/>
              </a:rPr>
              <a:t>:</a:t>
            </a:r>
            <a:r>
              <a:rPr lang="en-US" altLang="ru-RU" sz="2400" b="1" dirty="0">
                <a:latin typeface="Times New Roman" pitchFamily="18" charset="0"/>
              </a:rPr>
              <a:t> Graphene. Further research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D886-3C25-4A56-81AE-C16CD95FB988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Nanodays TERAMIR 2018-05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64" r="25000" b="27734"/>
          <a:stretch/>
        </p:blipFill>
        <p:spPr>
          <a:xfrm>
            <a:off x="5185519" y="1295400"/>
            <a:ext cx="2510681" cy="2564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mobility devices probed in DS configuration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859073" cy="2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14478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30µm</a:t>
            </a:r>
          </a:p>
        </p:txBody>
      </p:sp>
      <p:sp>
        <p:nvSpPr>
          <p:cNvPr id="10" name="Rectangle 7"/>
          <p:cNvSpPr/>
          <p:nvPr/>
        </p:nvSpPr>
        <p:spPr>
          <a:xfrm>
            <a:off x="381000" y="524887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A.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Bandurin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Gayduchenko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112, 141101, (2018)</a:t>
            </a:r>
          </a:p>
        </p:txBody>
      </p:sp>
    </p:spTree>
    <p:extLst>
      <p:ext uri="{BB962C8B-B14F-4D97-AF65-F5344CB8AC3E}">
        <p14:creationId xmlns:p14="http://schemas.microsoft.com/office/powerpoint/2010/main" val="70506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Nanodays</a:t>
            </a:r>
            <a:r>
              <a:rPr lang="en-US" dirty="0"/>
              <a:t> TERAMIR 2018-05</a:t>
            </a:r>
            <a:r>
              <a:rPr lang="ru-RU" dirty="0"/>
              <a:t>1ё	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7242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Times New Roman" pitchFamily="18" charset="0"/>
              </a:rPr>
              <a:t>2D FETs for THz detection</a:t>
            </a:r>
            <a:r>
              <a:rPr lang="ru-RU" altLang="ru-RU" sz="2400" b="1" dirty="0">
                <a:latin typeface="Times New Roman" pitchFamily="18" charset="0"/>
              </a:rPr>
              <a:t>:</a:t>
            </a:r>
            <a:r>
              <a:rPr lang="en-US" altLang="ru-RU" sz="2400" b="1" dirty="0">
                <a:latin typeface="Times New Roman" pitchFamily="18" charset="0"/>
              </a:rPr>
              <a:t> Graphene. Further research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F75D-A584-4509-87A5-C9C8B395D706}" type="datetime1">
              <a:rPr lang="en-US" smtClean="0"/>
              <a:pPr/>
              <a:t>7/11/2018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1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Nanodays TERAMIR 2018-05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2006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Times New Roman" pitchFamily="18" charset="0"/>
              </a:rPr>
              <a:t>2D FETs for THz detection</a:t>
            </a:r>
            <a:r>
              <a:rPr lang="ru-RU" altLang="ru-RU" sz="2400" b="1" dirty="0">
                <a:latin typeface="Times New Roman" pitchFamily="18" charset="0"/>
              </a:rPr>
              <a:t>:</a:t>
            </a:r>
            <a:r>
              <a:rPr lang="en-US" altLang="ru-RU" sz="2400" b="1" dirty="0">
                <a:latin typeface="Times New Roman" pitchFamily="18" charset="0"/>
              </a:rPr>
              <a:t> Graphene. Further research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969839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Evident contact resistance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two-fold increase of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upon cooling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induced voltage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CDA6-A6B4-497C-B05A-E22E43B619C5}" type="datetime1">
              <a:rPr lang="en-US" smtClean="0"/>
              <a:pPr/>
              <a:t>7/11/2018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B3EAA-EEED-4776-A63D-81FCEE2E144D}"/>
                  </a:ext>
                </a:extLst>
              </p:cNvPr>
              <p:cNvSpPr txBox="1"/>
              <p:nvPr/>
            </p:nvSpPr>
            <p:spPr>
              <a:xfrm>
                <a:off x="6005215" y="4843317"/>
                <a:ext cx="2667000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𝟑𝟐𝟎𝟎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B3EAA-EEED-4776-A63D-81FCEE2E1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15" y="4843317"/>
                <a:ext cx="2667000" cy="314766"/>
              </a:xfrm>
              <a:prstGeom prst="rect">
                <a:avLst/>
              </a:prstGeom>
              <a:blipFill>
                <a:blip r:embed="rId3"/>
                <a:stretch>
                  <a:fillRect t="-1961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20B6BDD-9E15-461A-8B48-635FD135B96C}"/>
              </a:ext>
            </a:extLst>
          </p:cNvPr>
          <p:cNvSpPr txBox="1"/>
          <p:nvPr/>
        </p:nvSpPr>
        <p:spPr>
          <a:xfrm>
            <a:off x="6228184" y="4220437"/>
            <a:ext cx="163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RT mobility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786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Nanodays TERAMIR 2018-05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43258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Times New Roman" pitchFamily="18" charset="0"/>
              </a:rPr>
              <a:t>2D FETs for THz detection</a:t>
            </a:r>
            <a:r>
              <a:rPr lang="ru-RU" altLang="ru-RU" sz="2400" b="1" dirty="0">
                <a:latin typeface="Times New Roman" pitchFamily="18" charset="0"/>
              </a:rPr>
              <a:t>:</a:t>
            </a:r>
            <a:r>
              <a:rPr lang="en-US" altLang="ru-RU" sz="2400" b="1" dirty="0">
                <a:latin typeface="Times New Roman" pitchFamily="18" charset="0"/>
              </a:rPr>
              <a:t> Graphene. Further research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C8BA-A2F8-4ED4-9124-9E014E84D43B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437112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Room temperature the response voltage is a linear function of the radiation power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9"/>
            <a:ext cx="41764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23520" y="45091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importantly, R(Vg) follows the F(Vg) with F =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R  </a:t>
            </a:r>
          </a:p>
        </p:txBody>
      </p:sp>
    </p:spTree>
    <p:extLst>
      <p:ext uri="{BB962C8B-B14F-4D97-AF65-F5344CB8AC3E}">
        <p14:creationId xmlns:p14="http://schemas.microsoft.com/office/powerpoint/2010/main" val="169671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Nanodays TERAMIR 2018-05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" y="1223849"/>
            <a:ext cx="5157583" cy="352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Times New Roman" pitchFamily="18" charset="0"/>
              </a:rPr>
              <a:t>2D FETs for THz detection</a:t>
            </a:r>
            <a:r>
              <a:rPr lang="ru-RU" altLang="ru-RU" sz="2400" b="1" dirty="0">
                <a:latin typeface="Times New Roman" pitchFamily="18" charset="0"/>
              </a:rPr>
              <a:t>:</a:t>
            </a:r>
            <a:r>
              <a:rPr lang="en-US" altLang="ru-RU" sz="2400" b="1" dirty="0">
                <a:latin typeface="Times New Roman" pitchFamily="18" charset="0"/>
              </a:rPr>
              <a:t> Graphene. Further research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897-9845-4F4F-AEEB-ED7C6C97DCE6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9" y="5016074"/>
            <a:ext cx="51575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77 K peak responsivity increases as the radiation power goes down</a:t>
            </a:r>
          </a:p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R(Vg) still follows the F(Vg)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53475F3-67DC-4480-986C-559AF58C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05" y="1196752"/>
            <a:ext cx="3658634" cy="352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9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Nanodays TERAMIR 2018-05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62075"/>
            <a:ext cx="5524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</a:rPr>
              <a:t>2D FETs for THz detection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</a:rPr>
              <a:t> Graphene. Further research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7F1-A77C-47A6-9236-C70B77C43F4D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9297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evolution of responsivity is different for different gate voltages</a:t>
            </a:r>
          </a:p>
        </p:txBody>
      </p:sp>
    </p:spTree>
    <p:extLst>
      <p:ext uri="{BB962C8B-B14F-4D97-AF65-F5344CB8AC3E}">
        <p14:creationId xmlns:p14="http://schemas.microsoft.com/office/powerpoint/2010/main" val="2043792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Heating-induced </a:t>
            </a:r>
            <a:r>
              <a:rPr lang="en-US" dirty="0" err="1"/>
              <a:t>photoresponce</a:t>
            </a:r>
            <a:endParaRPr lang="ru-RU" dirty="0"/>
          </a:p>
        </p:txBody>
      </p:sp>
      <p:grpSp>
        <p:nvGrpSpPr>
          <p:cNvPr id="3" name="Группа 10"/>
          <p:cNvGrpSpPr/>
          <p:nvPr/>
        </p:nvGrpSpPr>
        <p:grpSpPr>
          <a:xfrm>
            <a:off x="0" y="1268760"/>
            <a:ext cx="3923928" cy="2808312"/>
            <a:chOff x="0" y="620688"/>
            <a:chExt cx="6286500" cy="479844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8"/>
            <a:stretch/>
          </p:blipFill>
          <p:spPr bwMode="auto">
            <a:xfrm>
              <a:off x="571500" y="620688"/>
              <a:ext cx="5715000" cy="379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/>
            <p:nvPr/>
          </p:nvSpPr>
          <p:spPr>
            <a:xfrm>
              <a:off x="2209800" y="2382416"/>
              <a:ext cx="914400" cy="219472"/>
            </a:xfrm>
            <a:prstGeom prst="rect">
              <a:avLst/>
            </a:prstGeom>
            <a:solidFill>
              <a:srgbClr val="FA2812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8"/>
            <p:cNvCxnSpPr/>
            <p:nvPr/>
          </p:nvCxnSpPr>
          <p:spPr>
            <a:xfrm flipV="1">
              <a:off x="1143000" y="2678088"/>
              <a:ext cx="1600200" cy="2133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4695284"/>
              <a:ext cx="2856102" cy="723847"/>
            </a:xfrm>
            <a:prstGeom prst="rect">
              <a:avLst/>
            </a:prstGeom>
            <a:solidFill>
              <a:srgbClr val="FFF0C5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Heated region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23928" cy="268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004048" y="1340768"/>
          <a:ext cx="341383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9" name="Equation" r:id="rId5" imgW="1892160" imgH="279360" progId="Equation.DSMT4">
                  <p:embed/>
                </p:oleObj>
              </mc:Choice>
              <mc:Fallback>
                <p:oleObj name="Equation" r:id="rId5" imgW="189216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340768"/>
                        <a:ext cx="341383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0790" y="2132856"/>
            <a:ext cx="517321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996952"/>
            <a:ext cx="1400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0AD1B87-0158-4670-9EA4-011599DA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5" y="4005064"/>
            <a:ext cx="369082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Heating-induced </a:t>
            </a:r>
            <a:r>
              <a:rPr lang="en-US" dirty="0" err="1"/>
              <a:t>photoresponce</a:t>
            </a:r>
            <a:endParaRPr lang="ru-RU" dirty="0"/>
          </a:p>
        </p:txBody>
      </p:sp>
      <p:pic>
        <p:nvPicPr>
          <p:cNvPr id="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5"/>
          <a:stretch>
            <a:fillRect/>
          </a:stretch>
        </p:blipFill>
        <p:spPr bwMode="auto">
          <a:xfrm>
            <a:off x="179512" y="2780928"/>
            <a:ext cx="352839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t="50980" r="34215"/>
          <a:stretch/>
        </p:blipFill>
        <p:spPr bwMode="auto">
          <a:xfrm>
            <a:off x="5868144" y="2708920"/>
            <a:ext cx="3096344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9" descr="FET scheme Seebec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18457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8" r="68225"/>
          <a:stretch/>
        </p:blipFill>
        <p:spPr bwMode="auto">
          <a:xfrm>
            <a:off x="3491880" y="2708920"/>
            <a:ext cx="244827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611396"/>
            <a:ext cx="3384376" cy="2322840"/>
            <a:chOff x="0" y="620688"/>
            <a:chExt cx="6286500" cy="45524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8"/>
            <a:stretch/>
          </p:blipFill>
          <p:spPr bwMode="auto">
            <a:xfrm>
              <a:off x="571500" y="620688"/>
              <a:ext cx="5715000" cy="379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/>
            <p:nvPr/>
          </p:nvSpPr>
          <p:spPr>
            <a:xfrm>
              <a:off x="2209800" y="2382416"/>
              <a:ext cx="914400" cy="219472"/>
            </a:xfrm>
            <a:prstGeom prst="rect">
              <a:avLst/>
            </a:prstGeom>
            <a:solidFill>
              <a:srgbClr val="FA2812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8"/>
            <p:cNvCxnSpPr/>
            <p:nvPr/>
          </p:nvCxnSpPr>
          <p:spPr>
            <a:xfrm flipV="1">
              <a:off x="1143000" y="2678088"/>
              <a:ext cx="1600200" cy="2133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4449331"/>
              <a:ext cx="2856102" cy="723847"/>
            </a:xfrm>
            <a:prstGeom prst="rect">
              <a:avLst/>
            </a:prstGeom>
            <a:solidFill>
              <a:srgbClr val="FFF0C5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Heated region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evolution of responsivity is different for in case of PURE PTE accounting for the p-n junction at the Ti-Graphene interface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performed by D.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Svintsov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8B6394-B8BE-4C0B-9322-7B83909E0548}"/>
              </a:ext>
            </a:extLst>
          </p:cNvPr>
          <p:cNvSpPr txBox="1"/>
          <p:nvPr/>
        </p:nvSpPr>
        <p:spPr>
          <a:xfrm>
            <a:off x="2267744" y="5445224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-Sc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301208"/>
            <a:ext cx="3006427" cy="60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943" name="Picture 2">
            <a:extLst>
              <a:ext uri="{FF2B5EF4-FFF2-40B4-BE49-F238E27FC236}">
                <a16:creationId xmlns:a16="http://schemas.microsoft.com/office/drawing/2014/main" id="{41A62641-4493-4C28-9B1A-0EEDEBEC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3641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77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Dyakonov-Shur</a:t>
            </a:r>
            <a:r>
              <a:rPr lang="en-US" dirty="0"/>
              <a:t> </a:t>
            </a:r>
            <a:r>
              <a:rPr lang="en-US" dirty="0" err="1"/>
              <a:t>photoresponse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3" b="52618"/>
          <a:stretch>
            <a:fillRect/>
          </a:stretch>
        </p:blipFill>
        <p:spPr>
          <a:xfrm>
            <a:off x="214282" y="1571613"/>
            <a:ext cx="2857520" cy="1929395"/>
          </a:xfrm>
          <a:prstGeom prst="rect">
            <a:avLst/>
          </a:prstGeom>
        </p:spPr>
      </p:pic>
      <p:pic>
        <p:nvPicPr>
          <p:cNvPr id="5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5"/>
          <a:stretch>
            <a:fillRect/>
          </a:stretch>
        </p:blipFill>
        <p:spPr bwMode="auto">
          <a:xfrm>
            <a:off x="323528" y="4077072"/>
            <a:ext cx="352839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0" t="51158"/>
          <a:stretch/>
        </p:blipFill>
        <p:spPr bwMode="auto">
          <a:xfrm>
            <a:off x="5004048" y="4005064"/>
            <a:ext cx="331236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3668" y="1218601"/>
            <a:ext cx="5440332" cy="26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FET based on graphene encapsulated in </a:t>
            </a:r>
            <a:r>
              <a:rPr lang="en-US" dirty="0" err="1"/>
              <a:t>hBN</a:t>
            </a:r>
            <a:r>
              <a:rPr lang="en-US" dirty="0"/>
              <a:t> can serve as high-responsivity THz detector</a:t>
            </a:r>
          </a:p>
          <a:p>
            <a:r>
              <a:rPr lang="en-US" dirty="0"/>
              <a:t>Terahertz detection in graphene FETs is a combination of resistive self-mixing, </a:t>
            </a:r>
            <a:r>
              <a:rPr lang="en-US" dirty="0" err="1"/>
              <a:t>photothermoelectric</a:t>
            </a:r>
            <a:r>
              <a:rPr lang="en-US" dirty="0"/>
              <a:t> effects and p-n junction rectification</a:t>
            </a:r>
          </a:p>
          <a:p>
            <a:r>
              <a:rPr lang="en-US" dirty="0"/>
              <a:t>Hydrodynamics, strong electron-electron and electron-hole scattering are good for </a:t>
            </a:r>
            <a:r>
              <a:rPr lang="en-US" dirty="0" err="1"/>
              <a:t>photodetection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97757" y="496968"/>
            <a:ext cx="8039893" cy="769441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200" dirty="0">
                <a:latin typeface="Times New Roman" pitchFamily="18" charset="0"/>
              </a:rPr>
              <a:t>I. </a:t>
            </a:r>
            <a:r>
              <a:rPr lang="en-US" altLang="ru-RU" sz="2200" dirty="0" err="1">
                <a:latin typeface="Times New Roman" pitchFamily="18" charset="0"/>
              </a:rPr>
              <a:t>Gayduchenko</a:t>
            </a:r>
            <a:r>
              <a:rPr lang="en-US" altLang="ru-RU" sz="2200" dirty="0">
                <a:latin typeface="Times New Roman" pitchFamily="18" charset="0"/>
              </a:rPr>
              <a:t>, M. </a:t>
            </a:r>
            <a:r>
              <a:rPr lang="en-US" altLang="ru-RU" sz="2200" dirty="0" err="1">
                <a:latin typeface="Times New Roman" pitchFamily="18" charset="0"/>
              </a:rPr>
              <a:t>Moskotin</a:t>
            </a:r>
            <a:r>
              <a:rPr lang="en-US" altLang="ru-RU" sz="2200" dirty="0">
                <a:latin typeface="Times New Roman" pitchFamily="18" charset="0"/>
              </a:rPr>
              <a:t>, N. </a:t>
            </a:r>
            <a:r>
              <a:rPr lang="en-US" altLang="ru-RU" sz="2200" dirty="0" err="1">
                <a:latin typeface="Times New Roman" pitchFamily="18" charset="0"/>
              </a:rPr>
              <a:t>Titova</a:t>
            </a:r>
            <a:r>
              <a:rPr lang="en-US" altLang="ru-RU" sz="2200" dirty="0">
                <a:latin typeface="Times New Roman" pitchFamily="18" charset="0"/>
              </a:rPr>
              <a:t>, B. M. Voronov, N. </a:t>
            </a:r>
            <a:r>
              <a:rPr lang="en-US" altLang="ru-RU" sz="2200" dirty="0" err="1">
                <a:latin typeface="Times New Roman" pitchFamily="18" charset="0"/>
              </a:rPr>
              <a:t>Kaurova</a:t>
            </a:r>
            <a:r>
              <a:rPr lang="en-US" altLang="ru-RU" sz="2200" dirty="0">
                <a:latin typeface="Times New Roman" pitchFamily="18" charset="0"/>
              </a:rPr>
              <a:t>, G. N. </a:t>
            </a:r>
            <a:r>
              <a:rPr lang="en-US" altLang="ru-RU" sz="2200" dirty="0" err="1">
                <a:latin typeface="Times New Roman" pitchFamily="18" charset="0"/>
              </a:rPr>
              <a:t>Goltsman</a:t>
            </a:r>
            <a:r>
              <a:rPr lang="en-US" altLang="ru-RU" sz="2200" dirty="0">
                <a:latin typeface="Times New Roman" pitchFamily="18" charset="0"/>
              </a:rPr>
              <a:t>, </a:t>
            </a:r>
            <a:r>
              <a:rPr lang="en-US" altLang="ru-RU" sz="2200" b="1" dirty="0">
                <a:latin typeface="Times New Roman" pitchFamily="18" charset="0"/>
              </a:rPr>
              <a:t>MPSU, Moscow, Russia</a:t>
            </a:r>
          </a:p>
        </p:txBody>
      </p:sp>
      <p:sp>
        <p:nvSpPr>
          <p:cNvPr id="8" name="Footer Placeholder 22"/>
          <p:cNvSpPr txBox="1">
            <a:spLocks/>
          </p:cNvSpPr>
          <p:nvPr/>
        </p:nvSpPr>
        <p:spPr>
          <a:xfrm>
            <a:off x="-1" y="6356350"/>
            <a:ext cx="916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lide Number Placeholder 2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DF7795-69B9-4FDC-91A0-1986F64219D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r="14904" b="41286"/>
          <a:stretch/>
        </p:blipFill>
        <p:spPr bwMode="auto">
          <a:xfrm>
            <a:off x="85037" y="3129682"/>
            <a:ext cx="89672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97756" y="3438153"/>
            <a:ext cx="8039894" cy="769441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200" dirty="0">
                <a:latin typeface="Times New Roman" pitchFamily="18" charset="0"/>
              </a:rPr>
              <a:t>E.D. Obraztsova, M. </a:t>
            </a:r>
            <a:r>
              <a:rPr lang="en-US" altLang="ru-RU" sz="2200" dirty="0" err="1">
                <a:latin typeface="Times New Roman" pitchFamily="18" charset="0"/>
              </a:rPr>
              <a:t>Rybin</a:t>
            </a:r>
            <a:r>
              <a:rPr lang="en-US" altLang="ru-RU" sz="2200" dirty="0">
                <a:latin typeface="Times New Roman" pitchFamily="18" charset="0"/>
              </a:rPr>
              <a:t>,</a:t>
            </a:r>
            <a:r>
              <a:rPr lang="en-US" altLang="ru-RU" sz="2200" b="1" dirty="0">
                <a:latin typeface="Times New Roman" pitchFamily="18" charset="0"/>
              </a:rPr>
              <a:t> Prokhorov General Physics Institute, Moscow, Russia</a:t>
            </a:r>
          </a:p>
        </p:txBody>
      </p:sp>
      <p:pic>
        <p:nvPicPr>
          <p:cNvPr id="12" name="Picture 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" y="2276872"/>
            <a:ext cx="82130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97757" y="2381647"/>
            <a:ext cx="8068785" cy="430213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itchFamily="18" charset="0"/>
              </a:rPr>
              <a:t> </a:t>
            </a:r>
            <a:r>
              <a:rPr lang="en-US" altLang="ru-RU" sz="2200" dirty="0">
                <a:latin typeface="Times New Roman" pitchFamily="18" charset="0"/>
              </a:rPr>
              <a:t>G. </a:t>
            </a:r>
            <a:r>
              <a:rPr lang="en-US" altLang="ru-RU" sz="2200" dirty="0" err="1">
                <a:latin typeface="Times New Roman" pitchFamily="18" charset="0"/>
              </a:rPr>
              <a:t>Fedorov</a:t>
            </a:r>
            <a:r>
              <a:rPr lang="en-US" altLang="ru-RU" sz="2200" dirty="0">
                <a:latin typeface="Times New Roman" pitchFamily="18" charset="0"/>
              </a:rPr>
              <a:t> ,D. </a:t>
            </a:r>
            <a:r>
              <a:rPr lang="en-US" altLang="ru-RU" sz="2200" dirty="0" err="1">
                <a:latin typeface="Times New Roman" pitchFamily="18" charset="0"/>
              </a:rPr>
              <a:t>Svintsov</a:t>
            </a:r>
            <a:r>
              <a:rPr lang="en-US" altLang="ru-RU" sz="2200" dirty="0">
                <a:latin typeface="Times New Roman" pitchFamily="18" charset="0"/>
              </a:rPr>
              <a:t>, V G </a:t>
            </a:r>
            <a:r>
              <a:rPr lang="en-US" altLang="ru-RU" sz="2200" dirty="0" err="1">
                <a:latin typeface="Times New Roman" pitchFamily="18" charset="0"/>
              </a:rPr>
              <a:t>Leiman</a:t>
            </a:r>
            <a:r>
              <a:rPr lang="en-US" altLang="ru-RU" sz="2200" dirty="0">
                <a:latin typeface="Times New Roman" pitchFamily="18" charset="0"/>
              </a:rPr>
              <a:t> </a:t>
            </a:r>
            <a:r>
              <a:rPr lang="en-US" altLang="ru-RU" sz="2200" b="1" i="1" dirty="0">
                <a:latin typeface="Times New Roman" pitchFamily="18" charset="0"/>
              </a:rPr>
              <a:t>MIPT, Russia</a:t>
            </a:r>
          </a:p>
        </p:txBody>
      </p:sp>
      <p:pic>
        <p:nvPicPr>
          <p:cNvPr id="14" name="Picture 4" descr="Research Institute of Electrical Communication Tohoku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81904"/>
            <a:ext cx="316522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63888" y="1605052"/>
            <a:ext cx="4324004" cy="430887"/>
          </a:xfrm>
          <a:prstGeom prst="rect">
            <a:avLst/>
          </a:prstGeom>
          <a:solidFill>
            <a:srgbClr val="B0DD7F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Ryzhii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, 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Otsuji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RIEC, Japan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</a:rPr>
              <a:t>Collaboration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" y="5495991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81200" y="5818709"/>
            <a:ext cx="4641014" cy="430887"/>
          </a:xfrm>
          <a:prstGeom prst="rect">
            <a:avLst/>
          </a:prstGeom>
          <a:solidFill>
            <a:srgbClr val="B0DD7F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Kuntsevich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CCU,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Lebedev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79" descr="G:\IG\Documents\Конференции\DIAM 2017\mpgu2.png">
            <a:extLst>
              <a:ext uri="{FF2B5EF4-FFF2-40B4-BE49-F238E27FC236}">
                <a16:creationId xmlns:a16="http://schemas.microsoft.com/office/drawing/2014/main" id="{D585834D-3AE5-4EB0-A62A-A277170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04664"/>
            <a:ext cx="954545" cy="9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6" name="Picture 2" descr="ÐÐ°ÑÑÐ¸Ð½ÐºÐ¸ Ð¿Ð¾ Ð·Ð°Ð¿ÑÐ¾ÑÑ university of manchester">
            <a:extLst>
              <a:ext uri="{FF2B5EF4-FFF2-40B4-BE49-F238E27FC236}">
                <a16:creationId xmlns:a16="http://schemas.microsoft.com/office/drawing/2014/main" id="{67484919-B624-4C5F-9572-89754AD5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" y="4604734"/>
            <a:ext cx="1619672" cy="6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5C9BFF3D-16CA-44BD-A9DA-3178B69A7A85}"/>
              </a:ext>
            </a:extLst>
          </p:cNvPr>
          <p:cNvSpPr/>
          <p:nvPr/>
        </p:nvSpPr>
        <p:spPr>
          <a:xfrm>
            <a:off x="2035757" y="4557536"/>
            <a:ext cx="5705857" cy="430887"/>
          </a:xfrm>
          <a:prstGeom prst="rect">
            <a:avLst/>
          </a:prstGeom>
          <a:solidFill>
            <a:srgbClr val="B0DD7F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Bandurin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Manchester, UK</a:t>
            </a:r>
          </a:p>
        </p:txBody>
      </p:sp>
    </p:spTree>
    <p:extLst>
      <p:ext uri="{BB962C8B-B14F-4D97-AF65-F5344CB8AC3E}">
        <p14:creationId xmlns:p14="http://schemas.microsoft.com/office/powerpoint/2010/main" val="24175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795-69B9-4FDC-91A0-1986F64219D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97757" y="496968"/>
            <a:ext cx="8039893" cy="769441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200" dirty="0">
                <a:latin typeface="Times New Roman" pitchFamily="18" charset="0"/>
              </a:rPr>
              <a:t>I. </a:t>
            </a:r>
            <a:r>
              <a:rPr lang="en-US" altLang="ru-RU" sz="2200" dirty="0" err="1">
                <a:latin typeface="Times New Roman" pitchFamily="18" charset="0"/>
              </a:rPr>
              <a:t>Gayduchenko</a:t>
            </a:r>
            <a:r>
              <a:rPr lang="en-US" altLang="ru-RU" sz="2200" dirty="0">
                <a:latin typeface="Times New Roman" pitchFamily="18" charset="0"/>
              </a:rPr>
              <a:t>, M. </a:t>
            </a:r>
            <a:r>
              <a:rPr lang="en-US" altLang="ru-RU" sz="2200" dirty="0" err="1">
                <a:latin typeface="Times New Roman" pitchFamily="18" charset="0"/>
              </a:rPr>
              <a:t>Moskotin</a:t>
            </a:r>
            <a:r>
              <a:rPr lang="en-US" altLang="ru-RU" sz="2200" dirty="0">
                <a:latin typeface="Times New Roman" pitchFamily="18" charset="0"/>
              </a:rPr>
              <a:t>, N. </a:t>
            </a:r>
            <a:r>
              <a:rPr lang="en-US" altLang="ru-RU" sz="2200" dirty="0" err="1">
                <a:latin typeface="Times New Roman" pitchFamily="18" charset="0"/>
              </a:rPr>
              <a:t>Titova</a:t>
            </a:r>
            <a:r>
              <a:rPr lang="en-US" altLang="ru-RU" sz="2200" dirty="0">
                <a:latin typeface="Times New Roman" pitchFamily="18" charset="0"/>
              </a:rPr>
              <a:t>, B. M. Voronov, N. </a:t>
            </a:r>
            <a:r>
              <a:rPr lang="en-US" altLang="ru-RU" sz="2200" dirty="0" err="1">
                <a:latin typeface="Times New Roman" pitchFamily="18" charset="0"/>
              </a:rPr>
              <a:t>Kaurova</a:t>
            </a:r>
            <a:r>
              <a:rPr lang="en-US" altLang="ru-RU" sz="2200" dirty="0">
                <a:latin typeface="Times New Roman" pitchFamily="18" charset="0"/>
              </a:rPr>
              <a:t>, G. N. </a:t>
            </a:r>
            <a:r>
              <a:rPr lang="en-US" altLang="ru-RU" sz="2200" dirty="0" err="1">
                <a:latin typeface="Times New Roman" pitchFamily="18" charset="0"/>
              </a:rPr>
              <a:t>Goltsman</a:t>
            </a:r>
            <a:r>
              <a:rPr lang="en-US" altLang="ru-RU" sz="2200" dirty="0">
                <a:latin typeface="Times New Roman" pitchFamily="18" charset="0"/>
              </a:rPr>
              <a:t>, </a:t>
            </a:r>
            <a:r>
              <a:rPr lang="en-US" altLang="ru-RU" sz="2200" b="1" dirty="0">
                <a:latin typeface="Times New Roman" pitchFamily="18" charset="0"/>
              </a:rPr>
              <a:t>MPSU, Moscow, Russia</a:t>
            </a:r>
          </a:p>
        </p:txBody>
      </p:sp>
      <p:sp>
        <p:nvSpPr>
          <p:cNvPr id="8" name="Footer Placeholder 22"/>
          <p:cNvSpPr txBox="1">
            <a:spLocks/>
          </p:cNvSpPr>
          <p:nvPr/>
        </p:nvSpPr>
        <p:spPr>
          <a:xfrm>
            <a:off x="-1" y="6356350"/>
            <a:ext cx="916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lide Number Placeholder 2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DF7795-69B9-4FDC-91A0-1986F64219D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r="14904" b="41286"/>
          <a:stretch/>
        </p:blipFill>
        <p:spPr bwMode="auto">
          <a:xfrm>
            <a:off x="85037" y="3129682"/>
            <a:ext cx="89672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97756" y="3438153"/>
            <a:ext cx="8039894" cy="769441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200" dirty="0">
                <a:latin typeface="Times New Roman" pitchFamily="18" charset="0"/>
              </a:rPr>
              <a:t>E.D. Obraztsova, M. </a:t>
            </a:r>
            <a:r>
              <a:rPr lang="en-US" altLang="ru-RU" sz="2200" dirty="0" err="1">
                <a:latin typeface="Times New Roman" pitchFamily="18" charset="0"/>
              </a:rPr>
              <a:t>Rybin</a:t>
            </a:r>
            <a:r>
              <a:rPr lang="en-US" altLang="ru-RU" sz="2200" dirty="0">
                <a:latin typeface="Times New Roman" pitchFamily="18" charset="0"/>
              </a:rPr>
              <a:t>,</a:t>
            </a:r>
            <a:r>
              <a:rPr lang="en-US" altLang="ru-RU" sz="2200" b="1" dirty="0">
                <a:latin typeface="Times New Roman" pitchFamily="18" charset="0"/>
              </a:rPr>
              <a:t> Prokhorov General Physics Institute, Moscow, Russia</a:t>
            </a:r>
          </a:p>
        </p:txBody>
      </p:sp>
      <p:pic>
        <p:nvPicPr>
          <p:cNvPr id="12" name="Picture 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" y="2276872"/>
            <a:ext cx="82130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97757" y="2381647"/>
            <a:ext cx="8068785" cy="430213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itchFamily="18" charset="0"/>
              </a:rPr>
              <a:t> </a:t>
            </a:r>
            <a:r>
              <a:rPr lang="en-US" altLang="ru-RU" sz="2200" dirty="0">
                <a:latin typeface="Times New Roman" pitchFamily="18" charset="0"/>
              </a:rPr>
              <a:t>G. </a:t>
            </a:r>
            <a:r>
              <a:rPr lang="en-US" altLang="ru-RU" sz="2200" dirty="0" err="1">
                <a:latin typeface="Times New Roman" pitchFamily="18" charset="0"/>
              </a:rPr>
              <a:t>Fedorov</a:t>
            </a:r>
            <a:r>
              <a:rPr lang="en-US" altLang="ru-RU" sz="2200" dirty="0">
                <a:latin typeface="Times New Roman" pitchFamily="18" charset="0"/>
              </a:rPr>
              <a:t> ,D. </a:t>
            </a:r>
            <a:r>
              <a:rPr lang="en-US" altLang="ru-RU" sz="2200" dirty="0" err="1">
                <a:latin typeface="Times New Roman" pitchFamily="18" charset="0"/>
              </a:rPr>
              <a:t>Svintsov</a:t>
            </a:r>
            <a:r>
              <a:rPr lang="en-US" altLang="ru-RU" sz="2200" dirty="0">
                <a:latin typeface="Times New Roman" pitchFamily="18" charset="0"/>
              </a:rPr>
              <a:t>, V G </a:t>
            </a:r>
            <a:r>
              <a:rPr lang="en-US" altLang="ru-RU" sz="2200" dirty="0" err="1">
                <a:latin typeface="Times New Roman" pitchFamily="18" charset="0"/>
              </a:rPr>
              <a:t>Leiman</a:t>
            </a:r>
            <a:r>
              <a:rPr lang="en-US" altLang="ru-RU" sz="2200" dirty="0">
                <a:latin typeface="Times New Roman" pitchFamily="18" charset="0"/>
              </a:rPr>
              <a:t> </a:t>
            </a:r>
            <a:r>
              <a:rPr lang="en-US" altLang="ru-RU" sz="2200" b="1" i="1" dirty="0">
                <a:latin typeface="Times New Roman" pitchFamily="18" charset="0"/>
              </a:rPr>
              <a:t>MIPT, Russia</a:t>
            </a:r>
          </a:p>
        </p:txBody>
      </p:sp>
      <p:pic>
        <p:nvPicPr>
          <p:cNvPr id="14" name="Picture 4" descr="Research Institute of Electrical Communication Tohoku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81904"/>
            <a:ext cx="316522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63888" y="1605052"/>
            <a:ext cx="4324004" cy="430887"/>
          </a:xfrm>
          <a:prstGeom prst="rect">
            <a:avLst/>
          </a:prstGeom>
          <a:solidFill>
            <a:srgbClr val="B0DD7F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Ryzhii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, 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Otsuji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RIEC, Japan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</a:rPr>
              <a:t>Collaboration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" y="5495991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81200" y="5818709"/>
            <a:ext cx="4641014" cy="430887"/>
          </a:xfrm>
          <a:prstGeom prst="rect">
            <a:avLst/>
          </a:prstGeom>
          <a:solidFill>
            <a:srgbClr val="B0DD7F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Kuntsevich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CCU,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Lebedev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79" descr="G:\IG\Documents\Конференции\DIAM 2017\mpgu2.png">
            <a:extLst>
              <a:ext uri="{FF2B5EF4-FFF2-40B4-BE49-F238E27FC236}">
                <a16:creationId xmlns:a16="http://schemas.microsoft.com/office/drawing/2014/main" id="{D585834D-3AE5-4EB0-A62A-A277170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04664"/>
            <a:ext cx="954545" cy="9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6" name="Picture 2" descr="ÐÐ°ÑÑÐ¸Ð½ÐºÐ¸ Ð¿Ð¾ Ð·Ð°Ð¿ÑÐ¾ÑÑ university of manchester">
            <a:extLst>
              <a:ext uri="{FF2B5EF4-FFF2-40B4-BE49-F238E27FC236}">
                <a16:creationId xmlns:a16="http://schemas.microsoft.com/office/drawing/2014/main" id="{67484919-B624-4C5F-9572-89754AD5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" y="4604734"/>
            <a:ext cx="1619672" cy="6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5C9BFF3D-16CA-44BD-A9DA-3178B69A7A85}"/>
              </a:ext>
            </a:extLst>
          </p:cNvPr>
          <p:cNvSpPr/>
          <p:nvPr/>
        </p:nvSpPr>
        <p:spPr>
          <a:xfrm>
            <a:off x="2035757" y="4557536"/>
            <a:ext cx="5705857" cy="430887"/>
          </a:xfrm>
          <a:prstGeom prst="rect">
            <a:avLst/>
          </a:prstGeom>
          <a:solidFill>
            <a:srgbClr val="B0DD7F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Bandurin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Manchester, UK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8A87E234-CD0B-4780-B327-B2E1F00C781F}"/>
              </a:ext>
            </a:extLst>
          </p:cNvPr>
          <p:cNvSpPr txBox="1">
            <a:spLocks noChangeArrowheads="1"/>
          </p:cNvSpPr>
          <p:nvPr/>
        </p:nvSpPr>
        <p:spPr bwMode="auto">
          <a:xfrm rot="-898253">
            <a:off x="3513795" y="5306902"/>
            <a:ext cx="5740400" cy="923925"/>
          </a:xfrm>
          <a:prstGeom prst="rect">
            <a:avLst/>
          </a:prstGeom>
          <a:solidFill>
            <a:srgbClr val="B0DD7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solidFill>
                  <a:srgbClr val="CC0000"/>
                </a:solidFill>
                <a:latin typeface="Gabriola" pitchFamily="82" charset="0"/>
              </a:rPr>
              <a:t>Thank you for attention!!! </a:t>
            </a:r>
          </a:p>
        </p:txBody>
      </p:sp>
    </p:spTree>
    <p:extLst>
      <p:ext uri="{BB962C8B-B14F-4D97-AF65-F5344CB8AC3E}">
        <p14:creationId xmlns:p14="http://schemas.microsoft.com/office/powerpoint/2010/main" val="194222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943" name="Picture 2">
            <a:extLst>
              <a:ext uri="{FF2B5EF4-FFF2-40B4-BE49-F238E27FC236}">
                <a16:creationId xmlns:a16="http://schemas.microsoft.com/office/drawing/2014/main" id="{41A62641-4493-4C28-9B1A-0EEDEBEC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3641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7E1349-F613-49E4-B694-7B0F1849A3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3096344" cy="26558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FF67D-3EEC-492C-B4CE-B14DECF039CC}"/>
              </a:ext>
            </a:extLst>
          </p:cNvPr>
          <p:cNvSpPr/>
          <p:nvPr/>
        </p:nvSpPr>
        <p:spPr>
          <a:xfrm>
            <a:off x="5652120" y="603994"/>
            <a:ext cx="3268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THz range is important for: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Security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07922F-2633-4824-8613-CBC577135FFF}"/>
              </a:ext>
            </a:extLst>
          </p:cNvPr>
          <p:cNvSpPr/>
          <p:nvPr/>
        </p:nvSpPr>
        <p:spPr>
          <a:xfrm>
            <a:off x="395536" y="6027807"/>
            <a:ext cx="204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isualization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9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943" name="Picture 2">
            <a:extLst>
              <a:ext uri="{FF2B5EF4-FFF2-40B4-BE49-F238E27FC236}">
                <a16:creationId xmlns:a16="http://schemas.microsoft.com/office/drawing/2014/main" id="{41A62641-4493-4C28-9B1A-0EEDEBEC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3641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7E1349-F613-49E4-B694-7B0F1849A3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3096344" cy="26558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FF67D-3EEC-492C-B4CE-B14DECF039CC}"/>
              </a:ext>
            </a:extLst>
          </p:cNvPr>
          <p:cNvSpPr/>
          <p:nvPr/>
        </p:nvSpPr>
        <p:spPr>
          <a:xfrm>
            <a:off x="5652120" y="603994"/>
            <a:ext cx="3268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THz range is important for: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Security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  Medicine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019F66-FA0A-4D46-BC54-6DA3E9314C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151" y="3381139"/>
            <a:ext cx="2417757" cy="263951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07922F-2633-4824-8613-CBC577135FFF}"/>
              </a:ext>
            </a:extLst>
          </p:cNvPr>
          <p:cNvSpPr/>
          <p:nvPr/>
        </p:nvSpPr>
        <p:spPr>
          <a:xfrm>
            <a:off x="395536" y="6027807"/>
            <a:ext cx="204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isualization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957D88-BB55-4177-BC44-C5207AFD3626}"/>
              </a:ext>
            </a:extLst>
          </p:cNvPr>
          <p:cNvSpPr/>
          <p:nvPr/>
        </p:nvSpPr>
        <p:spPr>
          <a:xfrm>
            <a:off x="3501835" y="6161678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THz image of liver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943" name="Picture 2">
            <a:extLst>
              <a:ext uri="{FF2B5EF4-FFF2-40B4-BE49-F238E27FC236}">
                <a16:creationId xmlns:a16="http://schemas.microsoft.com/office/drawing/2014/main" id="{41A62641-4493-4C28-9B1A-0EEDEBEC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3641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7E1349-F613-49E4-B694-7B0F1849A3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3096344" cy="26558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FF67D-3EEC-492C-B4CE-B14DECF039CC}"/>
              </a:ext>
            </a:extLst>
          </p:cNvPr>
          <p:cNvSpPr/>
          <p:nvPr/>
        </p:nvSpPr>
        <p:spPr>
          <a:xfrm>
            <a:off x="5652120" y="603994"/>
            <a:ext cx="3268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THz range is important for: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Security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  Medicine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    Astronomy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       Etc.</a:t>
            </a:r>
            <a:endParaRPr lang="ru-RU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38AF8-2235-4E0B-86B2-6FB870255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15" y="3381139"/>
            <a:ext cx="2851451" cy="26395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019F66-FA0A-4D46-BC54-6DA3E9314C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151" y="3381139"/>
            <a:ext cx="2417757" cy="263951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07922F-2633-4824-8613-CBC577135FFF}"/>
              </a:ext>
            </a:extLst>
          </p:cNvPr>
          <p:cNvSpPr/>
          <p:nvPr/>
        </p:nvSpPr>
        <p:spPr>
          <a:xfrm>
            <a:off x="395536" y="6027807"/>
            <a:ext cx="204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isualization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957D88-BB55-4177-BC44-C5207AFD3626}"/>
              </a:ext>
            </a:extLst>
          </p:cNvPr>
          <p:cNvSpPr/>
          <p:nvPr/>
        </p:nvSpPr>
        <p:spPr>
          <a:xfrm>
            <a:off x="3501835" y="6161678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THz image of liver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20422-53F2-4D9D-8CB0-7227FEE70FD5}"/>
              </a:ext>
            </a:extLst>
          </p:cNvPr>
          <p:cNvSpPr/>
          <p:nvPr/>
        </p:nvSpPr>
        <p:spPr>
          <a:xfrm>
            <a:off x="6916827" y="6161678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Astronomy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931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943" name="Picture 2">
            <a:extLst>
              <a:ext uri="{FF2B5EF4-FFF2-40B4-BE49-F238E27FC236}">
                <a16:creationId xmlns:a16="http://schemas.microsoft.com/office/drawing/2014/main" id="{41A62641-4493-4C28-9B1A-0EEDEBEC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3641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FF67D-3EEC-492C-B4CE-B14DECF039CC}"/>
              </a:ext>
            </a:extLst>
          </p:cNvPr>
          <p:cNvSpPr/>
          <p:nvPr/>
        </p:nvSpPr>
        <p:spPr>
          <a:xfrm>
            <a:off x="5652120" y="603994"/>
            <a:ext cx="3168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Detectors. </a:t>
            </a: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nanosturtures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 -Sensitive 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-    Fast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 -     Energy efficient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-          Etc. </a:t>
            </a:r>
          </a:p>
        </p:txBody>
      </p:sp>
    </p:spTree>
    <p:extLst>
      <p:ext uri="{BB962C8B-B14F-4D97-AF65-F5344CB8AC3E}">
        <p14:creationId xmlns:p14="http://schemas.microsoft.com/office/powerpoint/2010/main" val="234078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943" name="Picture 2">
            <a:extLst>
              <a:ext uri="{FF2B5EF4-FFF2-40B4-BE49-F238E27FC236}">
                <a16:creationId xmlns:a16="http://schemas.microsoft.com/office/drawing/2014/main" id="{41A62641-4493-4C28-9B1A-0EEDEBEC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3641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FF67D-3EEC-492C-B4CE-B14DECF039CC}"/>
              </a:ext>
            </a:extLst>
          </p:cNvPr>
          <p:cNvSpPr/>
          <p:nvPr/>
        </p:nvSpPr>
        <p:spPr>
          <a:xfrm>
            <a:off x="5652120" y="603994"/>
            <a:ext cx="3168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Detectors. </a:t>
            </a: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nanosturtures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 -Sensitive 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-    Fast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 -     Energy efficient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-          Etc. 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70EC74E-5603-420D-8EA6-6DAEDB3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3125873"/>
            <a:ext cx="9174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Detectors. Why graphene (CNT) based: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Gapless graphene has strong </a:t>
            </a:r>
            <a:r>
              <a:rPr lang="en-US" altLang="en-US" sz="2800" b="1" dirty="0" err="1">
                <a:latin typeface="Times New Roman" pitchFamily="18" charset="0"/>
              </a:rPr>
              <a:t>interband</a:t>
            </a:r>
            <a:r>
              <a:rPr lang="en-US" altLang="en-US" sz="2800" b="1" dirty="0">
                <a:latin typeface="Times New Roman" pitchFamily="18" charset="0"/>
              </a:rPr>
              <a:t> absorption at all frequencies</a:t>
            </a:r>
            <a:endParaRPr lang="en-US" altLang="en-US" sz="2800" dirty="0">
              <a:latin typeface="Times New Roman" pitchFamily="18" charset="0"/>
            </a:endParaRP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High room-temperature mobility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Geometric control of the band structure</a:t>
            </a:r>
          </a:p>
          <a:p>
            <a:pPr marL="109728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Easy to fabricate</a:t>
            </a:r>
          </a:p>
          <a:p>
            <a:pPr marL="118872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The frequency of graphene plasma waves lies in the terahertz range</a:t>
            </a:r>
          </a:p>
        </p:txBody>
      </p:sp>
    </p:spTree>
    <p:extLst>
      <p:ext uri="{BB962C8B-B14F-4D97-AF65-F5344CB8AC3E}">
        <p14:creationId xmlns:p14="http://schemas.microsoft.com/office/powerpoint/2010/main" val="403949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08E6E-72C7-4B64-A010-16A6482D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MOTIVATION</a:t>
            </a:r>
            <a:endParaRPr lang="en-US" altLang="en-US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70EC74E-5603-420D-8EA6-6DAEDB3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3125873"/>
            <a:ext cx="9174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Detectors. Why graphene (CNT) based: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Gapless graphene has strong </a:t>
            </a:r>
            <a:r>
              <a:rPr lang="en-US" altLang="en-US" sz="2800" b="1" dirty="0" err="1">
                <a:latin typeface="Times New Roman" pitchFamily="18" charset="0"/>
              </a:rPr>
              <a:t>interband</a:t>
            </a:r>
            <a:r>
              <a:rPr lang="en-US" altLang="en-US" sz="2800" b="1" dirty="0">
                <a:latin typeface="Times New Roman" pitchFamily="18" charset="0"/>
              </a:rPr>
              <a:t> absorption at all frequencies</a:t>
            </a:r>
            <a:endParaRPr lang="en-US" altLang="en-US" sz="2800" dirty="0">
              <a:latin typeface="Times New Roman" pitchFamily="18" charset="0"/>
            </a:endParaRP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High room-temperature mobility</a:t>
            </a:r>
          </a:p>
          <a:p>
            <a:pPr marL="9144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Geometric control of the band structure</a:t>
            </a:r>
          </a:p>
          <a:p>
            <a:pPr marL="109728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Easy to fabricate</a:t>
            </a:r>
          </a:p>
          <a:p>
            <a:pPr marL="118872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 The frequency of graphene plasma waves lies in the terahertz range</a:t>
            </a:r>
          </a:p>
        </p:txBody>
      </p:sp>
      <p:pic>
        <p:nvPicPr>
          <p:cNvPr id="6" name="Picture 2" descr="https://www.sciencenews.org/sites/default/files/main/articles/ag_graphenesheet_free.png">
            <a:extLst>
              <a:ext uri="{FF2B5EF4-FFF2-40B4-BE49-F238E27FC236}">
                <a16:creationId xmlns:a16="http://schemas.microsoft.com/office/drawing/2014/main" id="{FD13F57E-FEF2-43E3-9C66-2C90615D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4289" b="17834"/>
          <a:stretch>
            <a:fillRect/>
          </a:stretch>
        </p:blipFill>
        <p:spPr bwMode="auto">
          <a:xfrm>
            <a:off x="833440" y="411229"/>
            <a:ext cx="747712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30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9227</TotalTime>
  <Words>1507</Words>
  <Application>Microsoft Office PowerPoint</Application>
  <PresentationFormat>Экран (4:3)</PresentationFormat>
  <Paragraphs>222</Paragraphs>
  <Slides>33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Gabriola</vt:lpstr>
      <vt:lpstr>Symbol</vt:lpstr>
      <vt:lpstr>Times New Roman</vt:lpstr>
      <vt:lpstr>Тема Office</vt:lpstr>
      <vt:lpstr>Equation</vt:lpstr>
      <vt:lpstr>ORIGINS OF TERAHERTZ PHOTORESPONSE IN GRAPHENE TRANSISTORS: THEORY AND EXPERIMENT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Heating-induced photoresponce</vt:lpstr>
      <vt:lpstr>Heating-induced photoresponce</vt:lpstr>
      <vt:lpstr>Dyakonov-Shur photoresponse </vt:lpstr>
      <vt:lpstr>Conclusions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 Gayduchenko</cp:lastModifiedBy>
  <cp:revision>106</cp:revision>
  <dcterms:created xsi:type="dcterms:W3CDTF">2017-10-13T08:09:59Z</dcterms:created>
  <dcterms:modified xsi:type="dcterms:W3CDTF">2018-07-11T11:48:27Z</dcterms:modified>
</cp:coreProperties>
</file>