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57" r:id="rId4"/>
    <p:sldId id="258" r:id="rId5"/>
    <p:sldId id="259" r:id="rId6"/>
    <p:sldId id="300" r:id="rId7"/>
    <p:sldId id="298" r:id="rId8"/>
    <p:sldId id="299" r:id="rId9"/>
    <p:sldId id="307" r:id="rId10"/>
    <p:sldId id="303" r:id="rId11"/>
    <p:sldId id="264" r:id="rId12"/>
    <p:sldId id="265" r:id="rId13"/>
    <p:sldId id="275" r:id="rId14"/>
    <p:sldId id="286" r:id="rId15"/>
    <p:sldId id="276" r:id="rId16"/>
    <p:sldId id="284" r:id="rId17"/>
    <p:sldId id="304" r:id="rId18"/>
    <p:sldId id="287" r:id="rId19"/>
    <p:sldId id="289" r:id="rId20"/>
    <p:sldId id="310" r:id="rId21"/>
    <p:sldId id="292" r:id="rId22"/>
    <p:sldId id="288" r:id="rId23"/>
    <p:sldId id="297" r:id="rId24"/>
    <p:sldId id="269" r:id="rId25"/>
    <p:sldId id="270" r:id="rId26"/>
    <p:sldId id="271" r:id="rId27"/>
    <p:sldId id="272" r:id="rId28"/>
    <p:sldId id="312" r:id="rId29"/>
    <p:sldId id="313" r:id="rId30"/>
    <p:sldId id="314" r:id="rId31"/>
    <p:sldId id="315" r:id="rId32"/>
    <p:sldId id="316" r:id="rId33"/>
    <p:sldId id="317" r:id="rId34"/>
    <p:sldId id="311"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EA535D-716E-4EA1-9D51-F8368BF7B6B8}" type="datetimeFigureOut">
              <a:rPr lang="ru-RU" smtClean="0"/>
              <a:t>21.05.2017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47FA7-EC94-4B7A-9807-1963D392B445}" type="slidenum">
              <a:rPr lang="ru-RU" smtClean="0"/>
              <a:t>‹#›</a:t>
            </a:fld>
            <a:endParaRPr lang="ru-RU"/>
          </a:p>
        </p:txBody>
      </p:sp>
    </p:spTree>
    <p:extLst>
      <p:ext uri="{BB962C8B-B14F-4D97-AF65-F5344CB8AC3E}">
        <p14:creationId xmlns:p14="http://schemas.microsoft.com/office/powerpoint/2010/main" val="93245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28234B-1B8E-4470-A3C6-711DD987C425}" type="datetime1">
              <a:rPr lang="ru-RU" smtClean="0"/>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326302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0078374-0FDD-4C37-9DA3-B616032DD61D}" type="datetime1">
              <a:rPr lang="ru-RU" smtClean="0"/>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50047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D23B57-0724-46D5-B525-59E5F3587C74}" type="datetime1">
              <a:rPr lang="ru-RU" smtClean="0"/>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395412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0F2B459-EC94-46A2-9AB6-A3DFBA662CD3}" type="datetime1">
              <a:rPr lang="ru-RU" smtClean="0"/>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337029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279D5A2-FB58-4C0D-A10E-C25AFE813406}" type="datetime1">
              <a:rPr lang="ru-RU" smtClean="0"/>
              <a:t>21.05.2017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66168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E1F147-7839-4753-9C0E-AF829890B4DC}" type="datetime1">
              <a:rPr lang="ru-RU" smtClean="0"/>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1772781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4D37746-A8FC-4C69-B26C-5AA72D96021C}" type="datetime1">
              <a:rPr lang="ru-RU" smtClean="0"/>
              <a:t>21.05.2017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145696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C1BE6A-6E5F-4240-8668-F3207088C2BF}" type="datetime1">
              <a:rPr lang="ru-RU" smtClean="0"/>
              <a:t>21.05.2017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9728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6EF912-D4C7-40E1-BA70-846A0C429A1E}" type="datetime1">
              <a:rPr lang="ru-RU" smtClean="0"/>
              <a:t>21.05.2017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1206714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6D5F672-C1A4-4AB5-9A08-E5AE1C1FF650}" type="datetime1">
              <a:rPr lang="ru-RU" smtClean="0"/>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397015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6353CA1-D159-48D6-9157-0B2274AA06E4}" type="datetime1">
              <a:rPr lang="ru-RU" smtClean="0"/>
              <a:t>21.05.2017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236E6A-4E9B-44A9-9D56-EFBA6B7D776A}" type="slidenum">
              <a:rPr lang="ru-RU" smtClean="0"/>
              <a:t>‹#›</a:t>
            </a:fld>
            <a:endParaRPr lang="ru-RU"/>
          </a:p>
        </p:txBody>
      </p:sp>
    </p:spTree>
    <p:extLst>
      <p:ext uri="{BB962C8B-B14F-4D97-AF65-F5344CB8AC3E}">
        <p14:creationId xmlns:p14="http://schemas.microsoft.com/office/powerpoint/2010/main" val="40391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0A3D3-155C-46C9-8B21-5FA74C211C95}" type="datetime1">
              <a:rPr lang="ru-RU" smtClean="0"/>
              <a:t>21.05.2017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36E6A-4E9B-44A9-9D56-EFBA6B7D776A}" type="slidenum">
              <a:rPr lang="ru-RU" smtClean="0"/>
              <a:t>‹#›</a:t>
            </a:fld>
            <a:endParaRPr lang="ru-RU"/>
          </a:p>
        </p:txBody>
      </p:sp>
    </p:spTree>
    <p:extLst>
      <p:ext uri="{BB962C8B-B14F-4D97-AF65-F5344CB8AC3E}">
        <p14:creationId xmlns:p14="http://schemas.microsoft.com/office/powerpoint/2010/main" val="2870978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800" dirty="0"/>
              <a:t>P</a:t>
            </a:r>
            <a:r>
              <a:rPr lang="ru-RU" sz="2800" dirty="0" smtClean="0"/>
              <a:t>.</a:t>
            </a:r>
            <a:r>
              <a:rPr lang="en-US" sz="2800" dirty="0"/>
              <a:t>R</a:t>
            </a:r>
            <a:r>
              <a:rPr lang="ru-RU" sz="2800" dirty="0" smtClean="0"/>
              <a:t>.</a:t>
            </a:r>
            <a:r>
              <a:rPr lang="en-US" sz="2800" dirty="0" smtClean="0"/>
              <a:t> </a:t>
            </a:r>
            <a:r>
              <a:rPr lang="en-US" sz="2800" dirty="0" err="1" smtClean="0"/>
              <a:t>Zenkevich</a:t>
            </a:r>
            <a:r>
              <a:rPr lang="ru-RU" sz="2800" dirty="0" smtClean="0"/>
              <a:t>,</a:t>
            </a:r>
            <a:r>
              <a:rPr lang="en-US" sz="2800" dirty="0" smtClean="0"/>
              <a:t> </a:t>
            </a:r>
            <a:r>
              <a:rPr lang="en-US" sz="2800" dirty="0" err="1" smtClean="0"/>
              <a:t>A.Ye.Bolshakov</a:t>
            </a:r>
            <a:r>
              <a:rPr lang="ru-RU" sz="2800" dirty="0" smtClean="0"/>
              <a:t>, А.А. </a:t>
            </a:r>
            <a:r>
              <a:rPr lang="en-US" sz="2800" dirty="0" err="1" smtClean="0"/>
              <a:t>Kolomiets</a:t>
            </a:r>
            <a:endParaRPr lang="ru-RU" sz="2800" dirty="0"/>
          </a:p>
        </p:txBody>
      </p:sp>
      <p:sp>
        <p:nvSpPr>
          <p:cNvPr id="3" name="Подзаголовок 2"/>
          <p:cNvSpPr>
            <a:spLocks noGrp="1"/>
          </p:cNvSpPr>
          <p:nvPr>
            <p:ph type="subTitle" idx="1"/>
          </p:nvPr>
        </p:nvSpPr>
        <p:spPr/>
        <p:txBody>
          <a:bodyPr/>
          <a:lstStyle/>
          <a:p>
            <a:endParaRPr lang="en-US" dirty="0" smtClean="0"/>
          </a:p>
          <a:p>
            <a:r>
              <a:rPr lang="en-US" dirty="0" smtClean="0"/>
              <a:t>Collective effects in NICA collider.</a:t>
            </a:r>
            <a:endParaRPr lang="ru-RU" dirty="0"/>
          </a:p>
        </p:txBody>
      </p:sp>
      <p:sp>
        <p:nvSpPr>
          <p:cNvPr id="4" name="Дата 3"/>
          <p:cNvSpPr>
            <a:spLocks noGrp="1"/>
          </p:cNvSpPr>
          <p:nvPr>
            <p:ph type="dt" sz="half" idx="10"/>
          </p:nvPr>
        </p:nvSpPr>
        <p:spPr/>
        <p:txBody>
          <a:bodyPr/>
          <a:lstStyle/>
          <a:p>
            <a:fld id="{5572AB7A-F52A-4C01-9A9B-C89DD44CC9A8}"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a:t>
            </a:fld>
            <a:endParaRPr lang="ru-RU"/>
          </a:p>
        </p:txBody>
      </p:sp>
    </p:spTree>
    <p:extLst>
      <p:ext uri="{BB962C8B-B14F-4D97-AF65-F5344CB8AC3E}">
        <p14:creationId xmlns:p14="http://schemas.microsoft.com/office/powerpoint/2010/main" val="406956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r>
                  <a:rPr lang="en-US" sz="1300" dirty="0" smtClean="0"/>
                  <a:t>Fig</a:t>
                </a:r>
                <a:r>
                  <a:rPr lang="ru-RU" sz="1300" dirty="0" smtClean="0"/>
                  <a:t>. </a:t>
                </a:r>
                <a:r>
                  <a:rPr lang="en-US" sz="1300" dirty="0"/>
                  <a:t>4</a:t>
                </a:r>
                <a:r>
                  <a:rPr lang="ru-RU" sz="1300" dirty="0" smtClean="0"/>
                  <a:t>. </a:t>
                </a:r>
                <a:r>
                  <a:rPr lang="en-US" sz="1300" dirty="0" smtClean="0"/>
                  <a:t>Solid line-</a:t>
                </a:r>
                <a:r>
                  <a:rPr lang="en-US" sz="1300" dirty="0"/>
                  <a:t>d</a:t>
                </a:r>
                <a:r>
                  <a:rPr lang="en-US" sz="1300" dirty="0" smtClean="0"/>
                  <a:t>esigned momentum spread</a:t>
                </a:r>
                <a:r>
                  <a:rPr lang="ru-RU" sz="1300" dirty="0" smtClean="0"/>
                  <a:t>; </a:t>
                </a:r>
                <a:r>
                  <a:rPr lang="en-US" sz="1300" dirty="0" smtClean="0"/>
                  <a:t>red line –dependence  of the threshold momentum spread on  energy </a:t>
                </a:r>
                <a:r>
                  <a:rPr lang="ru-RU" sz="1300" i="1" dirty="0" smtClean="0"/>
                  <a:t> E</a:t>
                </a:r>
                <a:r>
                  <a:rPr lang="en-US" sz="1300" i="1" dirty="0" smtClean="0"/>
                  <a:t> (in GeV/u)</a:t>
                </a:r>
                <a:r>
                  <a:rPr lang="ru-RU" sz="1300" dirty="0" smtClean="0"/>
                  <a:t> (</a:t>
                </a:r>
                <a:r>
                  <a:rPr lang="en-US" sz="1300" dirty="0" smtClean="0"/>
                  <a:t>K-V model)</a:t>
                </a:r>
                <a:r>
                  <a:rPr lang="ru-RU" sz="1300" dirty="0" smtClean="0"/>
                  <a:t>; </a:t>
                </a:r>
                <a:r>
                  <a:rPr lang="en-US" sz="1300" dirty="0" smtClean="0"/>
                  <a:t> the third </a:t>
                </a:r>
                <a:r>
                  <a:rPr lang="en-US" sz="1300" dirty="0"/>
                  <a:t>curve dependence  of the threshold momentum spread </a:t>
                </a:r>
                <a:r>
                  <a:rPr lang="en-US" sz="1300" dirty="0" smtClean="0"/>
                  <a:t>on </a:t>
                </a:r>
                <a:r>
                  <a:rPr lang="ru-RU" sz="1300" i="1" dirty="0" smtClean="0"/>
                  <a:t>E</a:t>
                </a:r>
                <a:r>
                  <a:rPr lang="ru-RU" sz="1300" dirty="0" smtClean="0"/>
                  <a:t> (</a:t>
                </a:r>
                <a:r>
                  <a:rPr lang="en-US" sz="1300" dirty="0" smtClean="0"/>
                  <a:t>B-L  model</a:t>
                </a:r>
                <a:r>
                  <a:rPr lang="ru-RU" sz="1300" dirty="0" smtClean="0"/>
                  <a:t>)</a:t>
                </a:r>
                <a:r>
                  <a:rPr lang="en-US" sz="1300" dirty="0" smtClean="0"/>
                  <a:t>, impedance</a:t>
                </a:r>
                <a:r>
                  <a:rPr lang="ru-RU" sz="1300" dirty="0" smtClean="0"/>
                  <a:t> </a:t>
                </a:r>
                <a14:m>
                  <m:oMath xmlns:m="http://schemas.openxmlformats.org/officeDocument/2006/math">
                    <m:sSubSup>
                      <m:sSubSupPr>
                        <m:ctrlPr>
                          <a:rPr lang="ru-RU" sz="1300" i="1">
                            <a:latin typeface="Cambria Math"/>
                          </a:rPr>
                        </m:ctrlPr>
                      </m:sSubSupPr>
                      <m:e>
                        <m:r>
                          <a:rPr lang="ru-RU" sz="1300" i="1">
                            <a:latin typeface="Cambria Math"/>
                          </a:rPr>
                          <m:t>𝑅</m:t>
                        </m:r>
                      </m:e>
                      <m:sub>
                        <m:r>
                          <a:rPr lang="ru-RU" sz="1300" i="1">
                            <a:latin typeface="Cambria Math"/>
                          </a:rPr>
                          <m:t>⊥</m:t>
                        </m:r>
                      </m:sub>
                      <m:sup>
                        <m:r>
                          <a:rPr lang="ru-RU" sz="1300" i="1">
                            <a:latin typeface="Cambria Math"/>
                          </a:rPr>
                          <m:t>𝑠</m:t>
                        </m:r>
                      </m:sup>
                    </m:sSubSup>
                  </m:oMath>
                </a14:m>
                <a:r>
                  <a:rPr lang="ru-RU" sz="1300" dirty="0"/>
                  <a:t>= 1 Мом/м. </a:t>
                </a:r>
                <a:r>
                  <a:rPr lang="ru-RU" sz="1300" dirty="0" smtClean="0"/>
                  <a:t/>
                </a:r>
                <a:br>
                  <a:rPr lang="ru-RU" sz="1300" dirty="0" smtClean="0"/>
                </a:br>
                <a:r>
                  <a:rPr lang="en-US" sz="1300" dirty="0" smtClean="0"/>
                  <a:t>Fig</a:t>
                </a:r>
                <a:r>
                  <a:rPr lang="ru-RU" sz="1300" dirty="0" smtClean="0"/>
                  <a:t>.</a:t>
                </a:r>
                <a:r>
                  <a:rPr lang="en-US" sz="1300" dirty="0" smtClean="0"/>
                  <a:t>5</a:t>
                </a:r>
                <a:r>
                  <a:rPr lang="ru-RU" sz="1300" dirty="0" smtClean="0"/>
                  <a:t>. </a:t>
                </a:r>
                <a:r>
                  <a:rPr lang="en-US" sz="1300" dirty="0" smtClean="0"/>
                  <a:t>Dependence of  the </a:t>
                </a:r>
                <a14:m>
                  <m:oMath xmlns:m="http://schemas.openxmlformats.org/officeDocument/2006/math">
                    <m:sSub>
                      <m:sSubPr>
                        <m:ctrlPr>
                          <a:rPr lang="ru-RU" sz="1300" i="1">
                            <a:latin typeface="Cambria Math"/>
                          </a:rPr>
                        </m:ctrlPr>
                      </m:sSubPr>
                      <m:e>
                        <m:r>
                          <a:rPr lang="en-US" sz="1300" i="1">
                            <a:latin typeface="Cambria Math"/>
                          </a:rPr>
                          <m:t>𝐹</m:t>
                        </m:r>
                      </m:e>
                      <m:sub>
                        <m:r>
                          <a:rPr lang="ru-RU" sz="1300" i="1">
                            <a:latin typeface="Cambria Math"/>
                          </a:rPr>
                          <m:t>𝑇</m:t>
                        </m:r>
                      </m:sub>
                    </m:sSub>
                  </m:oMath>
                </a14:m>
                <a:r>
                  <a:rPr lang="en-US" sz="1300" dirty="0" smtClean="0"/>
                  <a:t> coefficient</a:t>
                </a:r>
                <a:r>
                  <a:rPr lang="ru-RU" sz="1300" dirty="0" smtClean="0"/>
                  <a:t> </a:t>
                </a:r>
                <a:r>
                  <a:rPr lang="ru-RU" sz="1300" dirty="0"/>
                  <a:t>от  </a:t>
                </a:r>
                <a14:m>
                  <m:oMath xmlns:m="http://schemas.openxmlformats.org/officeDocument/2006/math">
                    <m:sSubSup>
                      <m:sSubSupPr>
                        <m:ctrlPr>
                          <a:rPr lang="ru-RU" sz="1300" i="1">
                            <a:latin typeface="Cambria Math"/>
                          </a:rPr>
                        </m:ctrlPr>
                      </m:sSubSupPr>
                      <m:e>
                        <m:r>
                          <a:rPr lang="ru-RU" sz="1300" i="1">
                            <a:latin typeface="Cambria Math"/>
                          </a:rPr>
                          <m:t>𝑅</m:t>
                        </m:r>
                      </m:e>
                      <m:sub>
                        <m:r>
                          <a:rPr lang="ru-RU" sz="1300" i="1">
                            <a:latin typeface="Cambria Math"/>
                          </a:rPr>
                          <m:t>⊥</m:t>
                        </m:r>
                      </m:sub>
                      <m:sup>
                        <m:r>
                          <a:rPr lang="ru-RU" sz="1300" i="1">
                            <a:latin typeface="Cambria Math"/>
                          </a:rPr>
                          <m:t>𝑠</m:t>
                        </m:r>
                      </m:sup>
                    </m:sSubSup>
                  </m:oMath>
                </a14:m>
                <a:r>
                  <a:rPr lang="ru-RU" sz="1300" dirty="0"/>
                  <a:t> </a:t>
                </a:r>
                <a:r>
                  <a:rPr lang="en-US" sz="1300" dirty="0"/>
                  <a:t> </a:t>
                </a:r>
                <a:r>
                  <a:rPr lang="en-US" sz="1300" dirty="0" smtClean="0"/>
                  <a:t>on</a:t>
                </a:r>
                <a:r>
                  <a:rPr lang="ru-RU" sz="1300" dirty="0" smtClean="0"/>
                  <a:t> </a:t>
                </a:r>
                <a:r>
                  <a:rPr lang="en-US" sz="1300" i="1" dirty="0"/>
                  <a:t>E</a:t>
                </a:r>
                <a:r>
                  <a:rPr lang="ru-RU" sz="1300" i="1" dirty="0" smtClean="0"/>
                  <a:t>=</a:t>
                </a:r>
                <a:r>
                  <a:rPr lang="en-US" sz="1300" i="1" dirty="0" smtClean="0"/>
                  <a:t>GeV</a:t>
                </a:r>
                <a:r>
                  <a:rPr lang="ru-RU" sz="1300" dirty="0" smtClean="0"/>
                  <a:t> </a:t>
                </a:r>
                <a:r>
                  <a:rPr lang="en-US" sz="1300" dirty="0" smtClean="0"/>
                  <a:t>GeV</a:t>
                </a:r>
                <a:r>
                  <a:rPr lang="ru-RU" sz="1300" dirty="0" smtClean="0"/>
                  <a:t>.</a:t>
                </a:r>
                <a:r>
                  <a:rPr lang="en-US" sz="1300" dirty="0" smtClean="0"/>
                  <a:t>Solid  curve</a:t>
                </a:r>
                <a:r>
                  <a:rPr lang="ru-RU" sz="1300" dirty="0" smtClean="0"/>
                  <a:t> -  </a:t>
                </a:r>
                <a:r>
                  <a:rPr lang="en-US" sz="1300" dirty="0" smtClean="0"/>
                  <a:t>K-V model</a:t>
                </a:r>
                <a:r>
                  <a:rPr lang="ru-RU" sz="1300" dirty="0" smtClean="0"/>
                  <a:t>), </a:t>
                </a:r>
                <a:r>
                  <a:rPr lang="en-US" sz="1300" dirty="0" smtClean="0"/>
                  <a:t> the second one- B-L model</a:t>
                </a:r>
                <a:r>
                  <a:rPr lang="ru-RU" sz="1300" dirty="0" smtClean="0"/>
                  <a:t>. </a:t>
                </a:r>
                <a:r>
                  <a:rPr lang="ru-RU" sz="1300" dirty="0"/>
                  <a:t/>
                </a:r>
                <a:br>
                  <a:rPr lang="ru-RU" sz="1300" dirty="0"/>
                </a:br>
                <a:endParaRPr lang="ru-RU" sz="13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ru-RU">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9"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344" y="1777380"/>
            <a:ext cx="3703269"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20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6"/>
          <p:cNvSpPr>
            <a:spLocks noChangeArrowheads="1"/>
          </p:cNvSpPr>
          <p:nvPr/>
        </p:nvSpPr>
        <p:spPr bwMode="auto">
          <a:xfrm>
            <a:off x="457200" y="2800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Рисунок 8" descr="C:\Users\Павел\Desktop\Павел\НИКА1\NICA\Instabilities\Рисунки\4.jpg"/>
          <p:cNvPicPr/>
          <p:nvPr/>
        </p:nvPicPr>
        <p:blipFill>
          <a:blip r:embed="rId4">
            <a:extLst>
              <a:ext uri="{28A0092B-C50C-407E-A947-70E740481C1C}">
                <a14:useLocalDpi xmlns:a14="http://schemas.microsoft.com/office/drawing/2010/main" val="0"/>
              </a:ext>
            </a:extLst>
          </a:blip>
          <a:srcRect/>
          <a:stretch>
            <a:fillRect/>
          </a:stretch>
        </p:blipFill>
        <p:spPr bwMode="auto">
          <a:xfrm>
            <a:off x="2771799" y="4221088"/>
            <a:ext cx="3240361" cy="2044442"/>
          </a:xfrm>
          <a:prstGeom prst="rect">
            <a:avLst/>
          </a:prstGeom>
          <a:noFill/>
          <a:ln>
            <a:noFill/>
          </a:ln>
        </p:spPr>
      </p:pic>
      <p:sp>
        <p:nvSpPr>
          <p:cNvPr id="7" name="Дата 6"/>
          <p:cNvSpPr>
            <a:spLocks noGrp="1"/>
          </p:cNvSpPr>
          <p:nvPr>
            <p:ph type="dt" sz="half" idx="10"/>
          </p:nvPr>
        </p:nvSpPr>
        <p:spPr/>
        <p:txBody>
          <a:bodyPr/>
          <a:lstStyle/>
          <a:p>
            <a:fld id="{C2F5D6DB-57D6-4A02-BCA2-873D75E0A123}" type="datetime1">
              <a:rPr lang="ru-RU" smtClean="0"/>
              <a:t>21.05.2017</a:t>
            </a:fld>
            <a:endParaRPr lang="ru-RU"/>
          </a:p>
        </p:txBody>
      </p:sp>
      <p:sp>
        <p:nvSpPr>
          <p:cNvPr id="8" name="Номер слайда 7"/>
          <p:cNvSpPr>
            <a:spLocks noGrp="1"/>
          </p:cNvSpPr>
          <p:nvPr>
            <p:ph type="sldNum" sz="quarter" idx="12"/>
          </p:nvPr>
        </p:nvSpPr>
        <p:spPr/>
        <p:txBody>
          <a:bodyPr/>
          <a:lstStyle/>
          <a:p>
            <a:fld id="{D1236E6A-4E9B-44A9-9D56-EFBA6B7D776A}" type="slidenum">
              <a:rPr lang="ru-RU" smtClean="0"/>
              <a:t>10</a:t>
            </a:fld>
            <a:endParaRPr lang="ru-RU"/>
          </a:p>
        </p:txBody>
      </p:sp>
    </p:spTree>
    <p:extLst>
      <p:ext uri="{BB962C8B-B14F-4D97-AF65-F5344CB8AC3E}">
        <p14:creationId xmlns:p14="http://schemas.microsoft.com/office/powerpoint/2010/main" val="292970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1" algn="ctr" rtl="0">
              <a:spcBef>
                <a:spcPct val="0"/>
              </a:spcBef>
            </a:pPr>
            <a:r>
              <a:rPr lang="en-US" sz="2000" dirty="0" smtClean="0"/>
              <a:t>Transverse dipole oscillations</a:t>
            </a:r>
            <a:r>
              <a:rPr lang="ru-RU" sz="2000" dirty="0" smtClean="0"/>
              <a:t> .</a:t>
            </a:r>
            <a:r>
              <a:rPr lang="ru-RU" sz="2000" dirty="0"/>
              <a:t/>
            </a:r>
            <a:br>
              <a:rPr lang="ru-RU" sz="2000" dirty="0"/>
            </a:b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47500" lnSpcReduction="20000"/>
              </a:bodyPr>
              <a:lstStyle/>
              <a:p>
                <a:r>
                  <a:rPr lang="en-US" dirty="0" smtClean="0"/>
                  <a:t>Usually in </a:t>
                </a:r>
                <a:r>
                  <a:rPr lang="en-US" dirty="0"/>
                  <a:t>m</a:t>
                </a:r>
                <a:r>
                  <a:rPr lang="en-US" dirty="0" smtClean="0"/>
                  <a:t>odern rings </a:t>
                </a:r>
                <a:r>
                  <a:rPr lang="ru-RU" dirty="0"/>
                  <a:t> </a:t>
                </a:r>
                <a:r>
                  <a:rPr lang="en-US" dirty="0" smtClean="0"/>
                  <a:t>there are damping systems to suppress dipole transverse instabilities as well as  emittance growth due to injection errors.</a:t>
                </a:r>
                <a:r>
                  <a:rPr lang="ru-RU" dirty="0" smtClean="0"/>
                  <a:t> </a:t>
                </a:r>
                <a:r>
                  <a:rPr lang="en-US" dirty="0" smtClean="0"/>
                  <a:t> The emittance growth is defined by</a:t>
                </a:r>
                <a:endParaRPr lang="ru-RU" dirty="0"/>
              </a:p>
              <a:p>
                <a:pPr marL="0" indent="0" algn="ctr">
                  <a:buNone/>
                </a:pPr>
                <a14:m>
                  <m:oMath xmlns:m="http://schemas.openxmlformats.org/officeDocument/2006/math">
                    <m:f>
                      <m:fPr>
                        <m:ctrlPr>
                          <a:rPr lang="ru-RU" i="1">
                            <a:latin typeface="Cambria Math"/>
                          </a:rPr>
                        </m:ctrlPr>
                      </m:fPr>
                      <m:num>
                        <m:r>
                          <a:rPr lang="ru-RU" i="1">
                            <a:latin typeface="Cambria Math"/>
                          </a:rPr>
                          <m:t>∆</m:t>
                        </m:r>
                        <m:r>
                          <a:rPr lang="en-US" i="1">
                            <a:latin typeface="Cambria Math"/>
                          </a:rPr>
                          <m:t>𝜀</m:t>
                        </m:r>
                      </m:num>
                      <m:den>
                        <m:r>
                          <a:rPr lang="en-US" i="1">
                            <a:latin typeface="Cambria Math"/>
                          </a:rPr>
                          <m:t>𝜀</m:t>
                        </m:r>
                      </m:den>
                    </m:f>
                    <m:r>
                      <a:rPr lang="ru-RU" i="1">
                        <a:latin typeface="Cambria Math"/>
                      </a:rPr>
                      <m:t>=</m:t>
                    </m:r>
                    <m:f>
                      <m:fPr>
                        <m:ctrlPr>
                          <a:rPr lang="ru-RU" i="1">
                            <a:latin typeface="Cambria Math"/>
                          </a:rPr>
                        </m:ctrlPr>
                      </m:fPr>
                      <m:num>
                        <m:sSup>
                          <m:sSupPr>
                            <m:ctrlPr>
                              <a:rPr lang="ru-RU" i="1">
                                <a:latin typeface="Cambria Math"/>
                              </a:rPr>
                            </m:ctrlPr>
                          </m:sSupPr>
                          <m:e>
                            <m:sSub>
                              <m:sSubPr>
                                <m:ctrlPr>
                                  <a:rPr lang="ru-RU" i="1">
                                    <a:latin typeface="Cambria Math"/>
                                  </a:rPr>
                                </m:ctrlPr>
                              </m:sSubPr>
                              <m:e>
                                <m:r>
                                  <a:rPr lang="en-US" i="1">
                                    <a:latin typeface="Cambria Math"/>
                                  </a:rPr>
                                  <m:t>𝑒</m:t>
                                </m:r>
                              </m:e>
                              <m:sub>
                                <m:r>
                                  <a:rPr lang="en-US" i="1">
                                    <a:latin typeface="Cambria Math"/>
                                  </a:rPr>
                                  <m:t>𝑖𝑛𝑔</m:t>
                                </m:r>
                              </m:sub>
                            </m:sSub>
                          </m:e>
                          <m:sup>
                            <m:r>
                              <a:rPr lang="ru-RU" i="1">
                                <a:latin typeface="Cambria Math"/>
                              </a:rPr>
                              <m:t>2</m:t>
                            </m:r>
                          </m:sup>
                        </m:sSup>
                      </m:num>
                      <m:den>
                        <m:r>
                          <a:rPr lang="ru-RU" i="1">
                            <a:latin typeface="Cambria Math"/>
                          </a:rPr>
                          <m:t>2</m:t>
                        </m:r>
                        <m:sSup>
                          <m:sSupPr>
                            <m:ctrlPr>
                              <a:rPr lang="ru-RU" i="1">
                                <a:latin typeface="Cambria Math"/>
                              </a:rPr>
                            </m:ctrlPr>
                          </m:sSupPr>
                          <m:e>
                            <m:r>
                              <a:rPr lang="en-US" i="1">
                                <a:latin typeface="Cambria Math"/>
                              </a:rPr>
                              <m:t>𝜎</m:t>
                            </m:r>
                          </m:e>
                          <m:sup>
                            <m:r>
                              <a:rPr lang="ru-RU" i="1">
                                <a:latin typeface="Cambria Math"/>
                              </a:rPr>
                              <m:t>2</m:t>
                            </m:r>
                          </m:sup>
                        </m:sSup>
                        <m:sSub>
                          <m:sSubPr>
                            <m:ctrlPr>
                              <a:rPr lang="ru-RU" i="1">
                                <a:latin typeface="Cambria Math"/>
                              </a:rPr>
                            </m:ctrlPr>
                          </m:sSubPr>
                          <m:e>
                            <m:r>
                              <a:rPr lang="en-US" i="1">
                                <a:latin typeface="Cambria Math"/>
                              </a:rPr>
                              <m:t>𝐹</m:t>
                            </m:r>
                          </m:e>
                          <m:sub>
                            <m:r>
                              <a:rPr lang="en-US" i="1">
                                <a:latin typeface="Cambria Math"/>
                              </a:rPr>
                              <m:t>𝜀</m:t>
                            </m:r>
                          </m:sub>
                        </m:sSub>
                      </m:den>
                    </m:f>
                    <m:r>
                      <a:rPr lang="ru-RU" i="1">
                        <a:latin typeface="Cambria Math"/>
                      </a:rPr>
                      <m:t>,</m:t>
                    </m:r>
                    <m:sSub>
                      <m:sSubPr>
                        <m:ctrlPr>
                          <a:rPr lang="ru-RU" i="1">
                            <a:latin typeface="Cambria Math"/>
                          </a:rPr>
                        </m:ctrlPr>
                      </m:sSubPr>
                      <m:e>
                        <m:r>
                          <a:rPr lang="en-US" i="1">
                            <a:latin typeface="Cambria Math"/>
                          </a:rPr>
                          <m:t>𝐹</m:t>
                        </m:r>
                      </m:e>
                      <m:sub>
                        <m:r>
                          <a:rPr lang="en-US" i="1">
                            <a:latin typeface="Cambria Math"/>
                          </a:rPr>
                          <m:t>𝜀</m:t>
                        </m:r>
                      </m:sub>
                    </m:sSub>
                    <m:r>
                      <a:rPr lang="ru-RU" i="1">
                        <a:latin typeface="Cambria Math"/>
                      </a:rPr>
                      <m:t>=</m:t>
                    </m:r>
                    <m:sSup>
                      <m:sSupPr>
                        <m:ctrlPr>
                          <a:rPr lang="ru-RU" i="1">
                            <a:latin typeface="Cambria Math"/>
                          </a:rPr>
                        </m:ctrlPr>
                      </m:sSupPr>
                      <m:e>
                        <m:r>
                          <a:rPr lang="ru-RU" i="1">
                            <a:latin typeface="Cambria Math"/>
                          </a:rPr>
                          <m:t>(1+</m:t>
                        </m:r>
                        <m:f>
                          <m:fPr>
                            <m:ctrlPr>
                              <a:rPr lang="ru-RU" i="1">
                                <a:latin typeface="Cambria Math"/>
                              </a:rPr>
                            </m:ctrlPr>
                          </m:fPr>
                          <m:num>
                            <m:sSub>
                              <m:sSubPr>
                                <m:ctrlPr>
                                  <a:rPr lang="ru-RU" i="1">
                                    <a:latin typeface="Cambria Math"/>
                                  </a:rPr>
                                </m:ctrlPr>
                              </m:sSubPr>
                              <m:e>
                                <m:r>
                                  <a:rPr lang="en-US" i="1">
                                    <a:latin typeface="Cambria Math"/>
                                  </a:rPr>
                                  <m:t>𝜏</m:t>
                                </m:r>
                              </m:e>
                              <m:sub>
                                <m:r>
                                  <a:rPr lang="en-US" i="1">
                                    <a:latin typeface="Cambria Math"/>
                                  </a:rPr>
                                  <m:t>𝑑𝑒𝑐</m:t>
                                </m:r>
                              </m:sub>
                            </m:sSub>
                          </m:num>
                          <m:den>
                            <m:sSub>
                              <m:sSubPr>
                                <m:ctrlPr>
                                  <a:rPr lang="ru-RU" i="1">
                                    <a:latin typeface="Cambria Math"/>
                                  </a:rPr>
                                </m:ctrlPr>
                              </m:sSubPr>
                              <m:e>
                                <m:r>
                                  <a:rPr lang="en-US" i="1">
                                    <a:latin typeface="Cambria Math"/>
                                  </a:rPr>
                                  <m:t>𝜏</m:t>
                                </m:r>
                              </m:e>
                              <m:sub>
                                <m:r>
                                  <a:rPr lang="en-US" i="1">
                                    <a:latin typeface="Cambria Math"/>
                                  </a:rPr>
                                  <m:t>𝑑</m:t>
                                </m:r>
                              </m:sub>
                            </m:sSub>
                          </m:den>
                        </m:f>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𝜏</m:t>
                                </m:r>
                              </m:e>
                              <m:sub>
                                <m:r>
                                  <a:rPr lang="en-US" i="1">
                                    <a:latin typeface="Cambria Math"/>
                                  </a:rPr>
                                  <m:t>𝑑𝑒𝑐</m:t>
                                </m:r>
                              </m:sub>
                            </m:sSub>
                          </m:num>
                          <m:den>
                            <m:sSub>
                              <m:sSubPr>
                                <m:ctrlPr>
                                  <a:rPr lang="ru-RU" i="1">
                                    <a:latin typeface="Cambria Math"/>
                                  </a:rPr>
                                </m:ctrlPr>
                              </m:sSubPr>
                              <m:e>
                                <m:r>
                                  <a:rPr lang="en-US" i="1">
                                    <a:latin typeface="Cambria Math"/>
                                  </a:rPr>
                                  <m:t>𝜏</m:t>
                                </m:r>
                              </m:e>
                              <m:sub>
                                <m:r>
                                  <a:rPr lang="en-US" i="1">
                                    <a:latin typeface="Cambria Math"/>
                                  </a:rPr>
                                  <m:t>𝑖𝑛𝑠𝑡</m:t>
                                </m:r>
                              </m:sub>
                            </m:sSub>
                          </m:den>
                        </m:f>
                        <m:r>
                          <a:rPr lang="ru-RU" i="1">
                            <a:latin typeface="Cambria Math"/>
                          </a:rPr>
                          <m:t>)</m:t>
                        </m:r>
                      </m:e>
                      <m:sup>
                        <m:r>
                          <a:rPr lang="ru-RU" i="1">
                            <a:latin typeface="Cambria Math"/>
                          </a:rPr>
                          <m:t>2</m:t>
                        </m:r>
                      </m:sup>
                    </m:sSup>
                  </m:oMath>
                </a14:m>
                <a:r>
                  <a:rPr lang="ru-RU" dirty="0"/>
                  <a:t>	</a:t>
                </a:r>
              </a:p>
              <a:p>
                <a:pPr marL="0" indent="0">
                  <a:buNone/>
                </a:pPr>
                <a:r>
                  <a:rPr lang="en-US" dirty="0" smtClean="0"/>
                  <a:t>	Here</a:t>
                </a:r>
                <a:r>
                  <a:rPr lang="ru-RU" dirty="0" smtClean="0"/>
                  <a:t>: </a:t>
                </a:r>
                <a:endParaRPr lang="ru-RU" dirty="0"/>
              </a:p>
              <a:p>
                <a:pPr marL="0" indent="0">
                  <a:buNone/>
                </a:pPr>
                <a:r>
                  <a:rPr lang="en-US" dirty="0" smtClean="0"/>
                  <a:t>	</a:t>
                </a:r>
                <a:r>
                  <a:rPr lang="ru-RU" dirty="0" smtClean="0"/>
                  <a:t> </a:t>
                </a:r>
                <a14:m>
                  <m:oMath xmlns:m="http://schemas.openxmlformats.org/officeDocument/2006/math">
                    <m:sSub>
                      <m:sSubPr>
                        <m:ctrlPr>
                          <a:rPr lang="ru-RU" i="1">
                            <a:latin typeface="Cambria Math"/>
                          </a:rPr>
                        </m:ctrlPr>
                      </m:sSubPr>
                      <m:e>
                        <m:r>
                          <a:rPr lang="en-US" i="1">
                            <a:latin typeface="Cambria Math"/>
                          </a:rPr>
                          <m:t>𝑒</m:t>
                        </m:r>
                      </m:e>
                      <m:sub>
                        <m:r>
                          <a:rPr lang="en-US" i="1">
                            <a:latin typeface="Cambria Math"/>
                          </a:rPr>
                          <m:t>𝑖𝑛𝑔</m:t>
                        </m:r>
                      </m:sub>
                    </m:sSub>
                  </m:oMath>
                </a14:m>
                <a:r>
                  <a:rPr lang="ru-RU" dirty="0"/>
                  <a:t> </a:t>
                </a:r>
                <a:r>
                  <a:rPr lang="ru-RU" dirty="0" smtClean="0"/>
                  <a:t>-</a:t>
                </a:r>
                <a:r>
                  <a:rPr lang="en-US" dirty="0" smtClean="0"/>
                  <a:t>maximal value of the free oscillations center gravity of the bunch before of the injection errors</a:t>
                </a:r>
                <a:r>
                  <a:rPr lang="ru-RU" dirty="0" smtClean="0"/>
                  <a:t> </a:t>
                </a:r>
                <a:r>
                  <a:rPr lang="en-US" dirty="0" smtClean="0"/>
                  <a:t>(for</a:t>
                </a:r>
                <a:r>
                  <a:rPr lang="ru-RU" dirty="0" smtClean="0"/>
                  <a:t> </a:t>
                </a:r>
                <a:r>
                  <a:rPr lang="en-US" dirty="0"/>
                  <a:t>LHC</a:t>
                </a:r>
                <a:r>
                  <a:rPr lang="ru-RU" dirty="0"/>
                  <a:t> </a:t>
                </a:r>
                <a:r>
                  <a:rPr lang="ru-RU" dirty="0" smtClean="0"/>
                  <a:t> </a:t>
                </a:r>
                <a14:m>
                  <m:oMath xmlns:m="http://schemas.openxmlformats.org/officeDocument/2006/math">
                    <m:sSub>
                      <m:sSubPr>
                        <m:ctrlPr>
                          <a:rPr lang="ru-RU" i="1">
                            <a:latin typeface="Cambria Math"/>
                          </a:rPr>
                        </m:ctrlPr>
                      </m:sSubPr>
                      <m:e>
                        <m:r>
                          <a:rPr lang="en-US" i="1">
                            <a:latin typeface="Cambria Math"/>
                          </a:rPr>
                          <m:t>𝑒</m:t>
                        </m:r>
                      </m:e>
                      <m:sub>
                        <m:r>
                          <a:rPr lang="en-US" i="1">
                            <a:latin typeface="Cambria Math"/>
                          </a:rPr>
                          <m:t>𝑖𝑛𝑔</m:t>
                        </m:r>
                      </m:sub>
                    </m:sSub>
                    <m:r>
                      <a:rPr lang="ru-RU" i="1">
                        <a:latin typeface="Cambria Math"/>
                      </a:rPr>
                      <m:t>≤4</m:t>
                    </m:r>
                  </m:oMath>
                </a14:m>
                <a:r>
                  <a:rPr lang="ru-RU" dirty="0"/>
                  <a:t> мм </a:t>
                </a:r>
                <a:r>
                  <a:rPr lang="en-US" dirty="0" smtClean="0"/>
                  <a:t>in point with</a:t>
                </a:r>
                <a:r>
                  <a:rPr lang="ru-RU" dirty="0" smtClean="0"/>
                  <a:t> </a:t>
                </a:r>
                <a14:m>
                  <m:oMath xmlns:m="http://schemas.openxmlformats.org/officeDocument/2006/math">
                    <m:r>
                      <a:rPr lang="en-US" i="1">
                        <a:latin typeface="Cambria Math"/>
                      </a:rPr>
                      <m:t>𝛽</m:t>
                    </m:r>
                  </m:oMath>
                </a14:m>
                <a:r>
                  <a:rPr lang="ru-RU" dirty="0"/>
                  <a:t>=185 м);</a:t>
                </a:r>
              </a:p>
              <a:p>
                <a:pPr marL="0" indent="0">
                  <a:buNone/>
                </a:pPr>
                <a:r>
                  <a:rPr lang="en-US" dirty="0" smtClean="0"/>
                  <a:t>	</a:t>
                </a:r>
                <a14:m>
                  <m:oMath xmlns:m="http://schemas.openxmlformats.org/officeDocument/2006/math">
                    <m:r>
                      <a:rPr lang="en-US" i="1">
                        <a:latin typeface="Cambria Math"/>
                      </a:rPr>
                      <m:t>𝜎</m:t>
                    </m:r>
                  </m:oMath>
                </a14:m>
                <a:r>
                  <a:rPr lang="ru-RU" dirty="0"/>
                  <a:t> </a:t>
                </a:r>
                <a:r>
                  <a:rPr lang="ru-RU" dirty="0" smtClean="0"/>
                  <a:t>–</a:t>
                </a:r>
                <a:r>
                  <a:rPr lang="en-US" dirty="0" err="1" smtClean="0"/>
                  <a:t>r.m.s</a:t>
                </a:r>
                <a:r>
                  <a:rPr lang="en-US" dirty="0" smtClean="0"/>
                  <a:t> beam value at same point</a:t>
                </a:r>
                <a:r>
                  <a:rPr lang="ru-RU" dirty="0" smtClean="0"/>
                  <a:t> </a:t>
                </a:r>
                <a:r>
                  <a:rPr lang="ru-RU" dirty="0"/>
                  <a:t>среднеквадратичный размер пучка в этой же точке;</a:t>
                </a:r>
              </a:p>
              <a:p>
                <a:pPr marL="0" indent="0">
                  <a:buNone/>
                </a:pPr>
                <a:r>
                  <a:rPr lang="en-US" dirty="0" smtClean="0"/>
                  <a:t>	</a:t>
                </a:r>
                <a14:m>
                  <m:oMath xmlns:m="http://schemas.openxmlformats.org/officeDocument/2006/math">
                    <m:r>
                      <a:rPr lang="en-US" i="1">
                        <a:latin typeface="Cambria Math"/>
                      </a:rPr>
                      <m:t>𝜀</m:t>
                    </m:r>
                  </m:oMath>
                </a14:m>
                <a:r>
                  <a:rPr lang="ru-RU" dirty="0"/>
                  <a:t> – </a:t>
                </a:r>
                <a:r>
                  <a:rPr lang="en-US" dirty="0" err="1" smtClean="0"/>
                  <a:t>r.m.s</a:t>
                </a:r>
                <a:r>
                  <a:rPr lang="en-US" dirty="0" smtClean="0"/>
                  <a:t> beam emittance</a:t>
                </a:r>
                <a:r>
                  <a:rPr lang="ru-RU" dirty="0" smtClean="0"/>
                  <a:t>;</a:t>
                </a:r>
                <a:endParaRPr lang="ru-RU" dirty="0"/>
              </a:p>
              <a:p>
                <a:pPr marL="0" indent="0">
                  <a:buNone/>
                </a:pPr>
                <a:r>
                  <a:rPr lang="en-US" dirty="0" smtClean="0"/>
                  <a:t>	</a:t>
                </a:r>
                <a14:m>
                  <m:oMath xmlns:m="http://schemas.openxmlformats.org/officeDocument/2006/math">
                    <m:sSub>
                      <m:sSubPr>
                        <m:ctrlPr>
                          <a:rPr lang="ru-RU" i="1">
                            <a:latin typeface="Cambria Math"/>
                          </a:rPr>
                        </m:ctrlPr>
                      </m:sSubPr>
                      <m:e>
                        <m:r>
                          <a:rPr lang="en-US" i="1">
                            <a:latin typeface="Cambria Math"/>
                          </a:rPr>
                          <m:t>𝐹</m:t>
                        </m:r>
                      </m:e>
                      <m:sub>
                        <m:r>
                          <a:rPr lang="en-US" i="1">
                            <a:latin typeface="Cambria Math"/>
                          </a:rPr>
                          <m:t>𝜀</m:t>
                        </m:r>
                      </m:sub>
                    </m:sSub>
                  </m:oMath>
                </a14:m>
                <a:r>
                  <a:rPr lang="ru-RU" dirty="0"/>
                  <a:t> </a:t>
                </a:r>
                <a:r>
                  <a:rPr lang="ru-RU" dirty="0" smtClean="0"/>
                  <a:t>-</a:t>
                </a:r>
                <a:r>
                  <a:rPr lang="en-US" dirty="0" smtClean="0"/>
                  <a:t> factor of suppression injection errors before of the damping system</a:t>
                </a:r>
                <a:r>
                  <a:rPr lang="ru-RU" dirty="0" smtClean="0"/>
                  <a:t>;</a:t>
                </a:r>
                <a:endParaRPr lang="ru-RU" dirty="0"/>
              </a:p>
              <a:p>
                <a:pPr marL="0" indent="0">
                  <a:buNone/>
                </a:pPr>
                <a:r>
                  <a:rPr lang="en-US" dirty="0" smtClean="0"/>
                  <a:t>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𝑑𝑒𝑐</m:t>
                        </m:r>
                      </m:sub>
                    </m:sSub>
                  </m:oMath>
                </a14:m>
                <a:r>
                  <a:rPr lang="ru-RU" dirty="0"/>
                  <a:t> </a:t>
                </a:r>
                <a:r>
                  <a:rPr lang="ru-RU" dirty="0" smtClean="0"/>
                  <a:t>–</a:t>
                </a:r>
                <a:r>
                  <a:rPr lang="en-US" dirty="0" smtClean="0"/>
                  <a:t> time of the coherence loss</a:t>
                </a:r>
                <a:r>
                  <a:rPr lang="ru-RU" dirty="0" smtClean="0"/>
                  <a:t>;</a:t>
                </a:r>
                <a:endParaRPr lang="ru-RU" dirty="0"/>
              </a:p>
              <a:p>
                <a:pPr marL="0" indent="0">
                  <a:buNone/>
                </a:pPr>
                <a:r>
                  <a:rPr lang="en-US" dirty="0"/>
                  <a:t>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𝑑</m:t>
                        </m:r>
                      </m:sub>
                    </m:sSub>
                  </m:oMath>
                </a14:m>
                <a:r>
                  <a:rPr lang="ru-RU" dirty="0"/>
                  <a:t> – </a:t>
                </a:r>
                <a:r>
                  <a:rPr lang="en-US" dirty="0" smtClean="0"/>
                  <a:t>damping time</a:t>
                </a:r>
                <a:r>
                  <a:rPr lang="ru-RU" dirty="0" smtClean="0"/>
                  <a:t> </a:t>
                </a:r>
                <a:r>
                  <a:rPr lang="ru-RU" dirty="0"/>
                  <a:t>;</a:t>
                </a:r>
              </a:p>
              <a:p>
                <a:pPr marL="0" indent="0">
                  <a:buNone/>
                </a:pPr>
                <a:r>
                  <a:rPr lang="en-US" dirty="0" smtClean="0"/>
                  <a:t>	</a:t>
                </a:r>
                <a:r>
                  <a:rPr lang="ru-RU" dirty="0" smtClean="0"/>
                  <a:t> </a:t>
                </a:r>
                <a14:m>
                  <m:oMath xmlns:m="http://schemas.openxmlformats.org/officeDocument/2006/math">
                    <m:sSub>
                      <m:sSubPr>
                        <m:ctrlPr>
                          <a:rPr lang="ru-RU" i="1">
                            <a:latin typeface="Cambria Math"/>
                          </a:rPr>
                        </m:ctrlPr>
                      </m:sSubPr>
                      <m:e>
                        <m:r>
                          <a:rPr lang="en-US" i="1">
                            <a:latin typeface="Cambria Math"/>
                          </a:rPr>
                          <m:t>𝜏</m:t>
                        </m:r>
                      </m:e>
                      <m:sub>
                        <m:r>
                          <a:rPr lang="en-US" i="1">
                            <a:latin typeface="Cambria Math"/>
                          </a:rPr>
                          <m:t>𝑖𝑛𝑠𝑡</m:t>
                        </m:r>
                      </m:sub>
                    </m:sSub>
                  </m:oMath>
                </a14:m>
                <a:r>
                  <a:rPr lang="ru-RU" dirty="0"/>
                  <a:t> </a:t>
                </a:r>
                <a:r>
                  <a:rPr lang="ru-RU" dirty="0" smtClean="0"/>
                  <a:t>–</a:t>
                </a:r>
                <a:r>
                  <a:rPr lang="en-US" dirty="0" smtClean="0"/>
                  <a:t>instability growth time</a:t>
                </a:r>
                <a:r>
                  <a:rPr lang="ru-RU" dirty="0" smtClean="0"/>
                  <a:t>.</a:t>
                </a:r>
                <a:endParaRPr lang="ru-RU" dirty="0"/>
              </a:p>
              <a:p>
                <a:r>
                  <a:rPr lang="en-US" dirty="0" smtClean="0"/>
                  <a:t>Let us discuss three last factors</a:t>
                </a:r>
                <a:r>
                  <a:rPr lang="ru-RU" dirty="0" smtClean="0"/>
                  <a:t>.</a:t>
                </a:r>
                <a:endParaRPr lang="ru-RU" dirty="0"/>
              </a:p>
              <a:p>
                <a:pPr marL="0" indent="0">
                  <a:buNone/>
                </a:pPr>
                <a:r>
                  <a:rPr lang="en-US" dirty="0" smtClean="0"/>
                  <a:t>	</a:t>
                </a:r>
                <a:r>
                  <a:rPr lang="ru-RU" dirty="0" smtClean="0"/>
                  <a:t>А</a:t>
                </a:r>
                <a:r>
                  <a:rPr lang="ru-RU" dirty="0"/>
                  <a:t>) </a:t>
                </a:r>
                <a:r>
                  <a:rPr lang="en-US" dirty="0"/>
                  <a:t>time of the coherence loss </a:t>
                </a:r>
                <a:endParaRPr lang="en-US" dirty="0" smtClean="0"/>
              </a:p>
              <a:p>
                <a:pPr marL="0" indent="0">
                  <a:buNone/>
                </a:pPr>
                <a:r>
                  <a:rPr lang="en-US" dirty="0"/>
                  <a:t>	</a:t>
                </a:r>
                <a:r>
                  <a:rPr lang="en-US" dirty="0" smtClean="0"/>
                  <a:t>This time is estimated as follows</a:t>
                </a:r>
                <a:r>
                  <a:rPr lang="ru-RU" dirty="0" smtClean="0"/>
                  <a:t>:</a:t>
                </a:r>
                <a:endParaRPr lang="ru-RU" dirty="0"/>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𝜏</m:t>
                          </m:r>
                        </m:e>
                        <m:sub>
                          <m:r>
                            <a:rPr lang="ru-RU" i="1">
                              <a:latin typeface="Cambria Math"/>
                            </a:rPr>
                            <m:t>𝑑𝑒𝑐</m:t>
                          </m:r>
                        </m:sub>
                      </m:sSub>
                      <m:r>
                        <a:rPr lang="ru-RU" i="1">
                          <a:latin typeface="Cambria Math"/>
                        </a:rPr>
                        <m:t>=</m:t>
                      </m:r>
                      <m:f>
                        <m:fPr>
                          <m:ctrlPr>
                            <a:rPr lang="ru-RU" i="1">
                              <a:latin typeface="Cambria Math"/>
                            </a:rPr>
                          </m:ctrlPr>
                        </m:fPr>
                        <m:num>
                          <m:r>
                            <a:rPr lang="ru-RU" i="1">
                              <a:latin typeface="Cambria Math"/>
                            </a:rPr>
                            <m:t>𝑇</m:t>
                          </m:r>
                        </m:num>
                        <m:den>
                          <m:r>
                            <a:rPr lang="ru-RU" i="1">
                              <a:latin typeface="Cambria Math"/>
                            </a:rPr>
                            <m:t>2∆</m:t>
                          </m:r>
                          <m:r>
                            <a:rPr lang="ru-RU" i="1">
                              <a:latin typeface="Cambria Math"/>
                            </a:rPr>
                            <m:t>𝑄</m:t>
                          </m:r>
                        </m:den>
                      </m:f>
                    </m:oMath>
                  </m:oMathPara>
                </a14:m>
                <a:endParaRPr lang="ru-RU" dirty="0"/>
              </a:p>
              <a:p>
                <a:pPr marL="0" indent="0">
                  <a:buNone/>
                </a:pPr>
                <a:r>
                  <a:rPr lang="en-US" dirty="0" smtClean="0"/>
                  <a:t>	Here</a:t>
                </a:r>
                <a:r>
                  <a:rPr lang="ru-RU" dirty="0" smtClean="0"/>
                  <a:t> </a:t>
                </a:r>
                <a14:m>
                  <m:oMath xmlns:m="http://schemas.openxmlformats.org/officeDocument/2006/math">
                    <m:r>
                      <a:rPr lang="ru-RU" i="1">
                        <a:latin typeface="Cambria Math"/>
                      </a:rPr>
                      <m:t>𝑇</m:t>
                    </m:r>
                  </m:oMath>
                </a14:m>
                <a:r>
                  <a:rPr lang="ru-RU" dirty="0"/>
                  <a:t> </a:t>
                </a:r>
                <a:r>
                  <a:rPr lang="ru-RU" dirty="0" smtClean="0"/>
                  <a:t>– </a:t>
                </a:r>
                <a:r>
                  <a:rPr lang="en-US" dirty="0" smtClean="0"/>
                  <a:t>is rotation time,</a:t>
                </a:r>
                <a:r>
                  <a:rPr lang="ru-RU" dirty="0" smtClean="0"/>
                  <a:t> </a:t>
                </a:r>
                <a14:m>
                  <m:oMath xmlns:m="http://schemas.openxmlformats.org/officeDocument/2006/math">
                    <m:r>
                      <a:rPr lang="ru-RU" i="1">
                        <a:latin typeface="Cambria Math"/>
                      </a:rPr>
                      <m:t>∆</m:t>
                    </m:r>
                    <m:r>
                      <a:rPr lang="ru-RU" i="1">
                        <a:latin typeface="Cambria Math"/>
                      </a:rPr>
                      <m:t>𝑄</m:t>
                    </m:r>
                  </m:oMath>
                </a14:m>
                <a:r>
                  <a:rPr lang="ru-RU" dirty="0"/>
                  <a:t> </a:t>
                </a:r>
                <a:r>
                  <a:rPr lang="ru-RU" dirty="0" smtClean="0"/>
                  <a:t>– </a:t>
                </a:r>
                <a:r>
                  <a:rPr lang="en-US" dirty="0" smtClean="0"/>
                  <a:t>is the tune spread.</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1078"/>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46468238-8F41-416A-88E8-5AB37853F58E}"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11</a:t>
            </a:fld>
            <a:endParaRPr lang="ru-RU"/>
          </a:p>
        </p:txBody>
      </p:sp>
    </p:spTree>
    <p:extLst>
      <p:ext uri="{BB962C8B-B14F-4D97-AF65-F5344CB8AC3E}">
        <p14:creationId xmlns:p14="http://schemas.microsoft.com/office/powerpoint/2010/main" val="410313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400" i="1" dirty="0" smtClean="0"/>
              <a:t/>
            </a:r>
            <a:br>
              <a:rPr lang="en-US" sz="2400" i="1" dirty="0" smtClean="0"/>
            </a:br>
            <a:r>
              <a:rPr lang="en-US" sz="2400" dirty="0"/>
              <a:t>T</a:t>
            </a:r>
            <a:r>
              <a:rPr lang="en-US" sz="2400" dirty="0" smtClean="0"/>
              <a:t>ransverse </a:t>
            </a:r>
            <a:r>
              <a:rPr lang="en-US" sz="2400" dirty="0"/>
              <a:t>dipole oscillations </a:t>
            </a:r>
            <a:r>
              <a:rPr lang="ru-RU" sz="2700" dirty="0" smtClean="0"/>
              <a:t>2.</a:t>
            </a:r>
            <a:r>
              <a:rPr lang="ru-RU" sz="4000" dirty="0" smtClean="0"/>
              <a:t/>
            </a:r>
            <a:br>
              <a:rPr lang="ru-RU" sz="4000" dirty="0" smtClean="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70000" lnSpcReduction="20000"/>
              </a:bodyPr>
              <a:lstStyle/>
              <a:p>
                <a:pPr algn="just"/>
                <a:r>
                  <a:rPr lang="en-US" dirty="0" smtClean="0"/>
                  <a:t>For suppression of head-tail instabilities and enhancement of DA chromaticity </a:t>
                </a:r>
                <a:r>
                  <a:rPr lang="en-US" smtClean="0"/>
                  <a:t>correction system  </a:t>
                </a:r>
                <a:r>
                  <a:rPr lang="en-US" dirty="0" smtClean="0"/>
                  <a:t>made</a:t>
                </a:r>
                <a14:m>
                  <m:oMath xmlns:m="http://schemas.openxmlformats.org/officeDocument/2006/math">
                    <m:r>
                      <a:rPr lang="en-US" b="0" i="0" smtClean="0">
                        <a:latin typeface="Cambria Math"/>
                      </a:rPr>
                      <m:t> </m:t>
                    </m:r>
                    <m:r>
                      <m:rPr>
                        <m:sty m:val="p"/>
                      </m:rPr>
                      <a:rPr lang="en-US" b="0" i="0" smtClean="0">
                        <a:latin typeface="Cambria Math"/>
                      </a:rPr>
                      <m:t>chromaticity</m:t>
                    </m:r>
                    <m:r>
                      <a:rPr lang="en-US" b="0" i="0" smtClean="0">
                        <a:latin typeface="Cambria Math"/>
                      </a:rPr>
                      <m:t> </m:t>
                    </m:r>
                    <m:r>
                      <m:rPr>
                        <m:sty m:val="p"/>
                      </m:rPr>
                      <a:rPr lang="en-US" b="0" i="0" smtClean="0">
                        <a:latin typeface="Cambria Math"/>
                      </a:rPr>
                      <m:t>coefficient</m:t>
                    </m:r>
                    <m:r>
                      <a:rPr lang="en-US" b="0" i="0" smtClean="0">
                        <a:latin typeface="Cambria Math"/>
                      </a:rPr>
                      <m:t> </m:t>
                    </m:r>
                    <m:r>
                      <a:rPr lang="ru-RU" i="1">
                        <a:latin typeface="Cambria Math"/>
                      </a:rPr>
                      <m:t>𝜉</m:t>
                    </m:r>
                    <m:r>
                      <a:rPr lang="ru-RU" i="1">
                        <a:latin typeface="Cambria Math"/>
                      </a:rPr>
                      <m:t>~0</m:t>
                    </m:r>
                  </m:oMath>
                </a14:m>
                <a:r>
                  <a:rPr lang="ru-RU" dirty="0"/>
                  <a:t>. </a:t>
                </a:r>
                <a:r>
                  <a:rPr lang="en-US" dirty="0" smtClean="0"/>
                  <a:t>Then the tune spread is defined by lattice non-linearity, which appears due to the following factors:</a:t>
                </a:r>
              </a:p>
              <a:p>
                <a:pPr marL="514350" indent="-514350" algn="just">
                  <a:buFont typeface="+mj-lt"/>
                  <a:buAutoNum type="arabicPeriod"/>
                </a:pPr>
                <a:r>
                  <a:rPr lang="en-US" dirty="0" smtClean="0"/>
                  <a:t>Non-linearity of the quadrupole lenses fringed field</a:t>
                </a:r>
                <a:r>
                  <a:rPr lang="ru-RU" dirty="0" smtClean="0"/>
                  <a:t>;</a:t>
                </a:r>
                <a:endParaRPr lang="en-US" dirty="0" smtClean="0"/>
              </a:p>
              <a:p>
                <a:pPr marL="514350" indent="-514350" algn="just">
                  <a:buFont typeface="+mj-lt"/>
                  <a:buAutoNum type="arabicPeriod"/>
                </a:pPr>
                <a:r>
                  <a:rPr lang="en-US" dirty="0" smtClean="0"/>
                  <a:t>Structure non-linearity of the six order in quadrupole lenses</a:t>
                </a:r>
                <a:r>
                  <a:rPr lang="ru-RU" dirty="0" smtClean="0"/>
                  <a:t>;</a:t>
                </a:r>
                <a:endParaRPr lang="en-US" dirty="0" smtClean="0"/>
              </a:p>
              <a:p>
                <a:pPr marL="514350" indent="-514350" algn="just">
                  <a:buFont typeface="+mj-lt"/>
                  <a:buAutoNum type="arabicPeriod"/>
                </a:pPr>
                <a:r>
                  <a:rPr lang="en-US" dirty="0" err="1" smtClean="0"/>
                  <a:t>Octupole</a:t>
                </a:r>
                <a:r>
                  <a:rPr lang="en-US" dirty="0" smtClean="0"/>
                  <a:t> components which appear at the second order of perturbation theory before of </a:t>
                </a:r>
                <a:r>
                  <a:rPr lang="en-US" dirty="0" err="1" smtClean="0"/>
                  <a:t>sextupole</a:t>
                </a:r>
                <a:r>
                  <a:rPr lang="en-US" dirty="0" smtClean="0"/>
                  <a:t> components of dipole magnets and </a:t>
                </a:r>
                <a:r>
                  <a:rPr lang="en-US" dirty="0" err="1" smtClean="0"/>
                  <a:t>sextupole</a:t>
                </a:r>
                <a:r>
                  <a:rPr lang="en-US" dirty="0" smtClean="0"/>
                  <a:t> lenses of the chromaticity correction system. </a:t>
                </a:r>
              </a:p>
              <a:p>
                <a:pPr marL="0" indent="0" algn="just">
                  <a:buNone/>
                </a:pPr>
                <a:r>
                  <a:rPr lang="en-US" dirty="0"/>
                  <a:t>	</a:t>
                </a:r>
                <a:r>
                  <a:rPr lang="en-US" dirty="0" smtClean="0"/>
                  <a:t>We have written a code for numerical estimation of the decay time. Results are given on the following slides.</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963" t="-2156" r="-963"/>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86D706C0-36A4-40CA-99B7-A4D9420022E4}"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12</a:t>
            </a:fld>
            <a:endParaRPr lang="ru-RU"/>
          </a:p>
        </p:txBody>
      </p:sp>
    </p:spTree>
    <p:extLst>
      <p:ext uri="{BB962C8B-B14F-4D97-AF65-F5344CB8AC3E}">
        <p14:creationId xmlns:p14="http://schemas.microsoft.com/office/powerpoint/2010/main" val="314694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Decay of free dipole oscillations in coasting beam. </a:t>
            </a:r>
            <a:endParaRPr lang="ru-RU" sz="2400" dirty="0"/>
          </a:p>
        </p:txBody>
      </p:sp>
      <p:pic>
        <p:nvPicPr>
          <p:cNvPr id="4" name="Объект 3" descr="C:\Users\Павел\Desktop\Павел\НИКА1\NICA\Instabilities\DUMPF.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12776"/>
            <a:ext cx="5926975" cy="2921924"/>
          </a:xfrm>
          <a:prstGeom prst="rect">
            <a:avLst/>
          </a:prstGeom>
          <a:noFill/>
          <a:ln>
            <a:noFill/>
          </a:ln>
        </p:spPr>
      </p:pic>
      <mc:AlternateContent xmlns:mc="http://schemas.openxmlformats.org/markup-compatibility/2006" xmlns:a14="http://schemas.microsoft.com/office/drawing/2010/main">
        <mc:Choice Requires="a14">
          <p:sp>
            <p:nvSpPr>
              <p:cNvPr id="5" name="Прямоугольник 4"/>
              <p:cNvSpPr/>
              <p:nvPr/>
            </p:nvSpPr>
            <p:spPr>
              <a:xfrm>
                <a:off x="1295377" y="4365104"/>
                <a:ext cx="6336704" cy="1169551"/>
              </a:xfrm>
              <a:prstGeom prst="rect">
                <a:avLst/>
              </a:prstGeom>
            </p:spPr>
            <p:txBody>
              <a:bodyPr wrap="square">
                <a:spAutoFit/>
              </a:bodyPr>
              <a:lstStyle/>
              <a:p>
                <a:pPr algn="just"/>
                <a:r>
                  <a:rPr lang="en-US" sz="1400" dirty="0" smtClean="0"/>
                  <a:t>Fig</a:t>
                </a:r>
                <a:r>
                  <a:rPr lang="ru-RU" sz="1400" dirty="0" smtClean="0"/>
                  <a:t>. </a:t>
                </a:r>
                <a:r>
                  <a:rPr lang="en-US" sz="1400" dirty="0"/>
                  <a:t>6</a:t>
                </a:r>
                <a:r>
                  <a:rPr lang="ru-RU" sz="1400" dirty="0" smtClean="0"/>
                  <a:t>. </a:t>
                </a:r>
                <a:r>
                  <a:rPr lang="en-US" sz="1400" dirty="0" smtClean="0"/>
                  <a:t>Dependence of free dipole oscillations on number of turns</a:t>
                </a:r>
                <a:r>
                  <a:rPr lang="ru-RU" sz="1400" dirty="0" smtClean="0"/>
                  <a:t>. </a:t>
                </a:r>
                <a14:m>
                  <m:oMath xmlns:m="http://schemas.openxmlformats.org/officeDocument/2006/math">
                    <m:sSub>
                      <m:sSubPr>
                        <m:ctrlPr>
                          <a:rPr lang="ru-RU" sz="1400" i="1">
                            <a:latin typeface="Cambria Math"/>
                          </a:rPr>
                        </m:ctrlPr>
                      </m:sSubPr>
                      <m:e>
                        <m:r>
                          <a:rPr lang="ru-RU" sz="1400" i="1">
                            <a:latin typeface="Cambria Math"/>
                          </a:rPr>
                          <m:t>𝜏</m:t>
                        </m:r>
                      </m:e>
                      <m:sub>
                        <m:r>
                          <a:rPr lang="ru-RU" sz="1400" i="1">
                            <a:latin typeface="Cambria Math"/>
                          </a:rPr>
                          <m:t>𝑑𝑒𝑐</m:t>
                        </m:r>
                      </m:sub>
                    </m:sSub>
                    <m:r>
                      <a:rPr lang="ru-RU" sz="1400" i="1">
                        <a:latin typeface="Cambria Math"/>
                      </a:rPr>
                      <m:t>=288 </m:t>
                    </m:r>
                    <m:r>
                      <a:rPr lang="en-US" sz="1400" i="1">
                        <a:latin typeface="Cambria Math"/>
                      </a:rPr>
                      <m:t>𝑇</m:t>
                    </m:r>
                  </m:oMath>
                </a14:m>
                <a:r>
                  <a:rPr lang="ru-RU" sz="1400" dirty="0"/>
                  <a:t>. </a:t>
                </a:r>
                <a:r>
                  <a:rPr lang="en-US" sz="1400" dirty="0" smtClean="0"/>
                  <a:t>The following factors are taken into account</a:t>
                </a:r>
                <a:r>
                  <a:rPr lang="ru-RU" sz="1400" dirty="0" smtClean="0"/>
                  <a:t>: </a:t>
                </a:r>
                <a:r>
                  <a:rPr lang="ru-RU" sz="1400" dirty="0"/>
                  <a:t>1) </a:t>
                </a:r>
                <a:r>
                  <a:rPr lang="en-US" sz="1400" dirty="0" smtClean="0"/>
                  <a:t>fringe fields of the magnets</a:t>
                </a:r>
                <a:r>
                  <a:rPr lang="ru-RU" sz="1400" dirty="0" smtClean="0"/>
                  <a:t>; </a:t>
                </a:r>
                <a:r>
                  <a:rPr lang="ru-RU" sz="1400" dirty="0"/>
                  <a:t>2) </a:t>
                </a:r>
                <a:r>
                  <a:rPr lang="en-US" sz="1400" dirty="0" err="1" smtClean="0"/>
                  <a:t>Switcing</a:t>
                </a:r>
                <a:r>
                  <a:rPr lang="en-US" sz="1400" dirty="0" smtClean="0"/>
                  <a:t> on chromaticity correction system</a:t>
                </a:r>
                <a:r>
                  <a:rPr lang="ru-RU" sz="1400" dirty="0" smtClean="0"/>
                  <a:t>; </a:t>
                </a:r>
                <a:r>
                  <a:rPr lang="ru-RU" sz="1400" dirty="0"/>
                  <a:t>3) </a:t>
                </a:r>
                <a:r>
                  <a:rPr lang="en-US" sz="1400" dirty="0" smtClean="0"/>
                  <a:t>on-linearity of guiding field in the magnets</a:t>
                </a:r>
                <a:r>
                  <a:rPr lang="ru-RU" sz="1400" dirty="0" smtClean="0"/>
                  <a:t>. </a:t>
                </a:r>
              </a:p>
              <a:p>
                <a:pPr algn="just"/>
                <a:r>
                  <a:rPr lang="en-US" sz="1400" dirty="0" smtClean="0"/>
                  <a:t>This decay time corresponds to the following non-linear tune spread</a:t>
                </a:r>
              </a:p>
              <a:p>
                <a:pPr algn="ctr"/>
                <a:r>
                  <a:rPr lang="en-US" sz="1400" dirty="0" smtClean="0"/>
                  <a:t> </a:t>
                </a:r>
                <a14:m>
                  <m:oMath xmlns:m="http://schemas.openxmlformats.org/officeDocument/2006/math">
                    <m:sSub>
                      <m:sSubPr>
                        <m:ctrlPr>
                          <a:rPr lang="ru-RU" sz="1400" i="1">
                            <a:latin typeface="Cambria Math"/>
                          </a:rPr>
                        </m:ctrlPr>
                      </m:sSubPr>
                      <m:e>
                        <m:r>
                          <a:rPr lang="ru-RU" sz="1400" i="1">
                            <a:latin typeface="Cambria Math"/>
                          </a:rPr>
                          <m:t>∆</m:t>
                        </m:r>
                        <m:r>
                          <a:rPr lang="ru-RU" sz="1400" i="1">
                            <a:latin typeface="Cambria Math"/>
                          </a:rPr>
                          <m:t>𝑄</m:t>
                        </m:r>
                      </m:e>
                      <m:sub>
                        <m:r>
                          <a:rPr lang="ru-RU" sz="1400" i="1">
                            <a:latin typeface="Cambria Math"/>
                          </a:rPr>
                          <m:t>𝑛</m:t>
                        </m:r>
                        <m:r>
                          <a:rPr lang="en-US" sz="1400" i="1">
                            <a:latin typeface="Cambria Math"/>
                          </a:rPr>
                          <m:t>𝑙</m:t>
                        </m:r>
                      </m:sub>
                    </m:sSub>
                    <m:r>
                      <a:rPr lang="ru-RU" sz="1400" i="1">
                        <a:latin typeface="Cambria Math"/>
                      </a:rPr>
                      <m:t>=1.73∙</m:t>
                    </m:r>
                    <m:sSup>
                      <m:sSupPr>
                        <m:ctrlPr>
                          <a:rPr lang="ru-RU" sz="1400" i="1">
                            <a:latin typeface="Cambria Math"/>
                          </a:rPr>
                        </m:ctrlPr>
                      </m:sSupPr>
                      <m:e>
                        <m:r>
                          <a:rPr lang="ru-RU" sz="1400" i="1">
                            <a:latin typeface="Cambria Math"/>
                          </a:rPr>
                          <m:t>10</m:t>
                        </m:r>
                      </m:e>
                      <m:sup>
                        <m:r>
                          <a:rPr lang="ru-RU" sz="1400" i="1">
                            <a:latin typeface="Cambria Math"/>
                          </a:rPr>
                          <m:t>−3</m:t>
                        </m:r>
                      </m:sup>
                    </m:sSup>
                  </m:oMath>
                </a14:m>
                <a:r>
                  <a:rPr lang="ru-RU" sz="1400" dirty="0" smtClean="0"/>
                  <a:t>  </a:t>
                </a:r>
                <a:endParaRPr lang="ru-RU" sz="14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1295377" y="4365104"/>
                <a:ext cx="6336704" cy="1169551"/>
              </a:xfrm>
              <a:prstGeom prst="rect">
                <a:avLst/>
              </a:prstGeom>
              <a:blipFill rotWithShape="1">
                <a:blip r:embed="rId3"/>
                <a:stretch>
                  <a:fillRect l="-192" t="-521" r="-288" b="-1042"/>
                </a:stretch>
              </a:blipFill>
            </p:spPr>
            <p:txBody>
              <a:bodyPr/>
              <a:lstStyle/>
              <a:p>
                <a:r>
                  <a:rPr lang="ru-RU">
                    <a:noFill/>
                  </a:rPr>
                  <a:t> </a:t>
                </a:r>
              </a:p>
            </p:txBody>
          </p:sp>
        </mc:Fallback>
      </mc:AlternateContent>
      <p:sp>
        <p:nvSpPr>
          <p:cNvPr id="3" name="Дата 2"/>
          <p:cNvSpPr>
            <a:spLocks noGrp="1"/>
          </p:cNvSpPr>
          <p:nvPr>
            <p:ph type="dt" sz="half" idx="10"/>
          </p:nvPr>
        </p:nvSpPr>
        <p:spPr/>
        <p:txBody>
          <a:bodyPr/>
          <a:lstStyle/>
          <a:p>
            <a:fld id="{3C2DD2EF-B331-4740-B253-02BEA3E5B9E0}" type="datetime1">
              <a:rPr lang="ru-RU" smtClean="0"/>
              <a:t>21.05.2017</a:t>
            </a:fld>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13</a:t>
            </a:fld>
            <a:endParaRPr lang="ru-RU"/>
          </a:p>
        </p:txBody>
      </p:sp>
    </p:spTree>
    <p:extLst>
      <p:ext uri="{BB962C8B-B14F-4D97-AF65-F5344CB8AC3E}">
        <p14:creationId xmlns:p14="http://schemas.microsoft.com/office/powerpoint/2010/main" val="3907700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a:bodyPr>
              <a:lstStyle/>
              <a:p>
                <a:pPr/>
                <a:r>
                  <a:rPr lang="en-US" sz="1600" dirty="0" smtClean="0"/>
                  <a:t>Damping of free dipole oscillations</a:t>
                </a:r>
                <a:r>
                  <a:rPr lang="ru-RU" sz="1600" dirty="0" smtClean="0"/>
                  <a:t> 2.</a:t>
                </a:r>
                <a:br>
                  <a:rPr lang="ru-RU" sz="1600" dirty="0" smtClean="0"/>
                </a:br>
                <a:r>
                  <a:rPr lang="en-US" sz="1600" dirty="0" smtClean="0"/>
                  <a:t>Fig</a:t>
                </a:r>
                <a:r>
                  <a:rPr lang="ru-RU" sz="1600" dirty="0" smtClean="0"/>
                  <a:t>. </a:t>
                </a:r>
                <a:r>
                  <a:rPr lang="en-US" sz="1600" dirty="0" smtClean="0"/>
                  <a:t>7</a:t>
                </a:r>
                <a:r>
                  <a:rPr lang="ru-RU" sz="1600" dirty="0" smtClean="0"/>
                  <a:t>. </a:t>
                </a:r>
                <a:r>
                  <a:rPr lang="en-US" sz="1600" dirty="0" smtClean="0"/>
                  <a:t>Fringed fields are </a:t>
                </a:r>
                <a:r>
                  <a:rPr lang="en-US" sz="1600" dirty="0" err="1" smtClean="0"/>
                  <a:t>swithed</a:t>
                </a:r>
                <a:r>
                  <a:rPr lang="en-US" sz="1600" dirty="0" smtClean="0"/>
                  <a:t> off. </a:t>
                </a:r>
                <a:r>
                  <a:rPr lang="ru-RU" sz="1600" dirty="0" smtClean="0"/>
                  <a:t> </a:t>
                </a:r>
                <a14:m>
                  <m:oMath xmlns:m="http://schemas.openxmlformats.org/officeDocument/2006/math">
                    <m:sSub>
                      <m:sSubPr>
                        <m:ctrlPr>
                          <a:rPr lang="ru-RU" sz="1600" i="1">
                            <a:latin typeface="Cambria Math"/>
                          </a:rPr>
                        </m:ctrlPr>
                      </m:sSubPr>
                      <m:e>
                        <m:r>
                          <a:rPr lang="ru-RU" sz="1600" i="1">
                            <a:latin typeface="Cambria Math"/>
                          </a:rPr>
                          <m:t>𝜏</m:t>
                        </m:r>
                      </m:e>
                      <m:sub>
                        <m:r>
                          <a:rPr lang="ru-RU" sz="1600" i="1">
                            <a:latin typeface="Cambria Math"/>
                          </a:rPr>
                          <m:t>𝑑𝑒𝑐</m:t>
                        </m:r>
                      </m:sub>
                    </m:sSub>
                    <m:r>
                      <a:rPr lang="ru-RU" sz="1600" i="1">
                        <a:latin typeface="Cambria Math"/>
                      </a:rPr>
                      <m:t>=</m:t>
                    </m:r>
                    <m:r>
                      <a:rPr lang="ru-RU" sz="1600" b="0" i="1" smtClean="0">
                        <a:latin typeface="Cambria Math"/>
                      </a:rPr>
                      <m:t>590</m:t>
                    </m:r>
                    <m:r>
                      <a:rPr lang="ru-RU" sz="1600" i="1">
                        <a:latin typeface="Cambria Math"/>
                      </a:rPr>
                      <m:t> </m:t>
                    </m:r>
                    <m:r>
                      <a:rPr lang="en-US" sz="1600" i="1">
                        <a:latin typeface="Cambria Math"/>
                      </a:rPr>
                      <m:t>𝑇</m:t>
                    </m:r>
                    <m:r>
                      <a:rPr lang="en-US" sz="1600" b="0" i="0" smtClean="0">
                        <a:latin typeface="Cambria Math"/>
                      </a:rPr>
                      <m:t>. </m:t>
                    </m:r>
                  </m:oMath>
                </a14:m>
                <a:r>
                  <a:rPr lang="en-US" sz="1600" b="0" i="0" dirty="0" smtClean="0">
                    <a:latin typeface="Cambria Math"/>
                  </a:rPr>
                  <a:t/>
                </a:r>
                <a:br>
                  <a:rPr lang="en-US" sz="1600" b="0" i="0" dirty="0" smtClean="0">
                    <a:latin typeface="Cambria Math"/>
                  </a:rPr>
                </a:br>
                <a14:m>
                  <m:oMathPara xmlns:m="http://schemas.openxmlformats.org/officeDocument/2006/math">
                    <m:oMathParaPr>
                      <m:jc m:val="centerGroup"/>
                    </m:oMathParaPr>
                    <m:oMath xmlns:m="http://schemas.openxmlformats.org/officeDocument/2006/math">
                      <m:r>
                        <a:rPr lang="en-US" sz="1600" b="0" i="0" smtClean="0">
                          <a:latin typeface="Cambria Math"/>
                        </a:rPr>
                        <m:t> </m:t>
                      </m:r>
                      <m:r>
                        <m:rPr>
                          <m:sty m:val="p"/>
                        </m:rPr>
                        <a:rPr lang="en-US" sz="1600" b="0" i="0" smtClean="0">
                          <a:latin typeface="Cambria Math"/>
                        </a:rPr>
                        <m:t>We</m:t>
                      </m:r>
                      <m:r>
                        <a:rPr lang="en-US" sz="1600" b="0" i="0" smtClean="0">
                          <a:latin typeface="Cambria Math"/>
                        </a:rPr>
                        <m:t> </m:t>
                      </m:r>
                      <m:r>
                        <m:rPr>
                          <m:sty m:val="p"/>
                        </m:rPr>
                        <a:rPr lang="en-US" sz="1600" b="0" i="0" smtClean="0">
                          <a:latin typeface="Cambria Math"/>
                        </a:rPr>
                        <m:t>see</m:t>
                      </m:r>
                      <m:r>
                        <a:rPr lang="en-US" sz="1600" b="0" i="0" smtClean="0">
                          <a:latin typeface="Cambria Math"/>
                        </a:rPr>
                        <m:t> </m:t>
                      </m:r>
                      <m:r>
                        <m:rPr>
                          <m:sty m:val="p"/>
                        </m:rPr>
                        <a:rPr lang="en-US" sz="1600" b="0" i="0" smtClean="0">
                          <a:latin typeface="Cambria Math"/>
                        </a:rPr>
                        <m:t>that</m:t>
                      </m:r>
                      <m:r>
                        <a:rPr lang="en-US" sz="1600" b="0" i="0" smtClean="0">
                          <a:latin typeface="Cambria Math"/>
                        </a:rPr>
                        <m:t> </m:t>
                      </m:r>
                      <m:r>
                        <m:rPr>
                          <m:sty m:val="p"/>
                        </m:rPr>
                        <a:rPr lang="en-US" sz="1600" b="0" i="0" smtClean="0">
                          <a:latin typeface="Cambria Math"/>
                        </a:rPr>
                        <m:t>the</m:t>
                      </m:r>
                      <m:r>
                        <a:rPr lang="en-US" sz="1600" b="0" i="0" smtClean="0">
                          <a:latin typeface="Cambria Math"/>
                        </a:rPr>
                        <m:t> </m:t>
                      </m:r>
                      <m:r>
                        <m:rPr>
                          <m:sty m:val="p"/>
                        </m:rPr>
                        <a:rPr lang="en-US" sz="1600" b="0" i="0" smtClean="0">
                          <a:latin typeface="Cambria Math"/>
                        </a:rPr>
                        <m:t>main</m:t>
                      </m:r>
                      <m:r>
                        <a:rPr lang="en-US" sz="1600" b="0" i="0" smtClean="0">
                          <a:latin typeface="Cambria Math"/>
                        </a:rPr>
                        <m:t> </m:t>
                      </m:r>
                      <m:r>
                        <m:rPr>
                          <m:sty m:val="p"/>
                        </m:rPr>
                        <a:rPr lang="en-US" sz="1600" b="0" i="0" smtClean="0">
                          <a:latin typeface="Cambria Math"/>
                        </a:rPr>
                        <m:t>source</m:t>
                      </m:r>
                      <m:r>
                        <a:rPr lang="en-US" sz="1600" b="0" i="0" smtClean="0">
                          <a:latin typeface="Cambria Math"/>
                        </a:rPr>
                        <m:t> </m:t>
                      </m:r>
                      <m:r>
                        <m:rPr>
                          <m:sty m:val="p"/>
                        </m:rPr>
                        <a:rPr lang="en-US" sz="1600" b="0" i="0" smtClean="0">
                          <a:latin typeface="Cambria Math"/>
                        </a:rPr>
                        <m:t>of</m:t>
                      </m:r>
                      <m:r>
                        <a:rPr lang="en-US" sz="1600" b="0" i="0" smtClean="0">
                          <a:latin typeface="Cambria Math"/>
                        </a:rPr>
                        <m:t> </m:t>
                      </m:r>
                      <m:r>
                        <m:rPr>
                          <m:sty m:val="p"/>
                        </m:rPr>
                        <a:rPr lang="en-US" sz="1600" b="0" i="0" smtClean="0">
                          <a:latin typeface="Cambria Math"/>
                        </a:rPr>
                        <m:t>decay</m:t>
                      </m:r>
                      <m:r>
                        <a:rPr lang="en-US" sz="1600" b="0" i="0" smtClean="0">
                          <a:latin typeface="Cambria Math"/>
                        </a:rPr>
                        <m:t> </m:t>
                      </m:r>
                      <m:r>
                        <m:rPr>
                          <m:sty m:val="p"/>
                        </m:rPr>
                        <a:rPr lang="en-US" sz="1600" b="0" i="0" smtClean="0">
                          <a:latin typeface="Cambria Math"/>
                        </a:rPr>
                        <m:t>is</m:t>
                      </m:r>
                      <m:r>
                        <a:rPr lang="en-US" sz="1600" b="0" i="0" smtClean="0">
                          <a:latin typeface="Cambria Math"/>
                        </a:rPr>
                        <m:t> </m:t>
                      </m:r>
                      <m:r>
                        <m:rPr>
                          <m:sty m:val="p"/>
                        </m:rPr>
                        <a:rPr lang="en-US" sz="1600" b="0" i="0" smtClean="0">
                          <a:latin typeface="Cambria Math"/>
                        </a:rPr>
                        <m:t>fringed</m:t>
                      </m:r>
                      <m:r>
                        <a:rPr lang="en-US" sz="1600" b="0" i="0" smtClean="0">
                          <a:latin typeface="Cambria Math"/>
                        </a:rPr>
                        <m:t> </m:t>
                      </m:r>
                      <m:r>
                        <m:rPr>
                          <m:sty m:val="p"/>
                        </m:rPr>
                        <a:rPr lang="en-US" sz="1600" b="0" i="0" smtClean="0">
                          <a:latin typeface="Cambria Math"/>
                        </a:rPr>
                        <m:t>field</m:t>
                      </m:r>
                      <m:r>
                        <a:rPr lang="en-US" sz="1600" b="0" i="0" smtClean="0">
                          <a:latin typeface="Cambria Math"/>
                        </a:rPr>
                        <m:t> </m:t>
                      </m:r>
                      <m:r>
                        <m:rPr>
                          <m:sty m:val="p"/>
                        </m:rPr>
                        <a:rPr lang="en-US" sz="1600" b="0" i="0" smtClean="0">
                          <a:latin typeface="Cambria Math"/>
                        </a:rPr>
                        <m:t>non</m:t>
                      </m:r>
                      <m:r>
                        <a:rPr lang="en-US" sz="1600" b="0" i="0" smtClean="0">
                          <a:latin typeface="Cambria Math"/>
                        </a:rPr>
                        <m:t>−</m:t>
                      </m:r>
                      <m:r>
                        <m:rPr>
                          <m:sty m:val="p"/>
                        </m:rPr>
                        <a:rPr lang="en-US" sz="1600" b="0" i="0" smtClean="0">
                          <a:latin typeface="Cambria Math"/>
                        </a:rPr>
                        <m:t>linearity</m:t>
                      </m:r>
                      <m:r>
                        <a:rPr lang="ru-RU" sz="1600" b="0" i="0" smtClean="0">
                          <a:latin typeface="Cambria Math"/>
                        </a:rPr>
                        <m:t>.</m:t>
                      </m:r>
                    </m:oMath>
                  </m:oMathPara>
                </a14:m>
                <a:endParaRPr lang="ru-RU" sz="16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ru-RU">
                    <a:noFill/>
                  </a:rPr>
                  <a:t> </a:t>
                </a:r>
              </a:p>
            </p:txBody>
          </p:sp>
        </mc:Fallback>
      </mc:AlternateContent>
      <p:pic>
        <p:nvPicPr>
          <p:cNvPr id="1026" name="Picture 2" descr="C:\Users\Павел\Desktop\Павел\НИКА1\NICA\Instabilities\DUMPF_CHR_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68760"/>
            <a:ext cx="6552728" cy="28999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293037" y="4168751"/>
            <a:ext cx="6519323" cy="1323439"/>
          </a:xfrm>
          <a:prstGeom prst="rect">
            <a:avLst/>
          </a:prstGeom>
        </p:spPr>
        <p:txBody>
          <a:bodyPr wrap="square">
            <a:spAutoFit/>
          </a:bodyPr>
          <a:lstStyle/>
          <a:p>
            <a:pPr algn="just"/>
            <a:r>
              <a:rPr lang="en-US" sz="1600" dirty="0">
                <a:solidFill>
                  <a:srgbClr val="00B0F0"/>
                </a:solidFill>
              </a:rPr>
              <a:t>These pictures are </a:t>
            </a:r>
            <a:r>
              <a:rPr lang="en-US" sz="1600" dirty="0" smtClean="0">
                <a:solidFill>
                  <a:srgbClr val="00B0F0"/>
                </a:solidFill>
              </a:rPr>
              <a:t>calculated </a:t>
            </a:r>
            <a:r>
              <a:rPr lang="en-US" sz="1600" dirty="0">
                <a:solidFill>
                  <a:srgbClr val="00B0F0"/>
                </a:solidFill>
              </a:rPr>
              <a:t>for zero intensity!</a:t>
            </a:r>
          </a:p>
          <a:p>
            <a:pPr algn="just"/>
            <a:r>
              <a:rPr lang="en-US" sz="1600" dirty="0"/>
              <a:t>	If the space </a:t>
            </a:r>
            <a:r>
              <a:rPr lang="en-US" sz="1600" dirty="0" smtClean="0"/>
              <a:t>charge grows </a:t>
            </a:r>
            <a:r>
              <a:rPr lang="en-US" sz="1600" dirty="0"/>
              <a:t>the </a:t>
            </a:r>
            <a:r>
              <a:rPr lang="en-US" sz="1600" dirty="0" smtClean="0"/>
              <a:t>decay time   increases. </a:t>
            </a:r>
            <a:r>
              <a:rPr lang="en-US" sz="1600" dirty="0"/>
              <a:t>Qualitatively it is clear that this decrease is small if the incoherent tune shift is less than non-linear tune spread. However details of the process should be examined. </a:t>
            </a:r>
            <a:r>
              <a:rPr lang="en-US" sz="1600" dirty="0" smtClean="0"/>
              <a:t>It is also necessary take into account the synchrotron motion.</a:t>
            </a:r>
            <a:endParaRPr lang="ru-RU" sz="1600" dirty="0"/>
          </a:p>
        </p:txBody>
      </p:sp>
      <p:sp>
        <p:nvSpPr>
          <p:cNvPr id="4" name="Дата 3"/>
          <p:cNvSpPr>
            <a:spLocks noGrp="1"/>
          </p:cNvSpPr>
          <p:nvPr>
            <p:ph type="dt" sz="half" idx="10"/>
          </p:nvPr>
        </p:nvSpPr>
        <p:spPr/>
        <p:txBody>
          <a:bodyPr/>
          <a:lstStyle/>
          <a:p>
            <a:fld id="{EE9B1FE3-FCC8-4523-897E-41DEB9BB6DD7}"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14</a:t>
            </a:fld>
            <a:endParaRPr lang="ru-RU"/>
          </a:p>
        </p:txBody>
      </p:sp>
    </p:spTree>
    <p:extLst>
      <p:ext uri="{BB962C8B-B14F-4D97-AF65-F5344CB8AC3E}">
        <p14:creationId xmlns:p14="http://schemas.microsoft.com/office/powerpoint/2010/main" val="1917375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i="1" dirty="0" smtClean="0"/>
              <a:t>Coulomb shift of synchrotron tune</a:t>
            </a:r>
            <a:r>
              <a:rPr lang="ru-RU" sz="2400" i="1" dirty="0" smtClean="0"/>
              <a:t>.</a:t>
            </a:r>
            <a:r>
              <a:rPr lang="ru-RU" sz="2400" dirty="0"/>
              <a:t/>
            </a:r>
            <a:br>
              <a:rPr lang="ru-RU" sz="2400" dirty="0"/>
            </a:b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32500" lnSpcReduction="20000"/>
              </a:bodyPr>
              <a:lstStyle/>
              <a:p>
                <a:r>
                  <a:rPr lang="ru-RU" sz="4300" b="1" dirty="0" smtClean="0"/>
                  <a:t> </a:t>
                </a:r>
                <a:r>
                  <a:rPr lang="en-US" sz="4300" dirty="0" smtClean="0"/>
                  <a:t>For  s. c</a:t>
                </a:r>
                <a:r>
                  <a:rPr lang="en-US" sz="4300" b="1" dirty="0" smtClean="0"/>
                  <a:t>. </a:t>
                </a:r>
                <a:r>
                  <a:rPr lang="en-US" sz="4300" dirty="0" smtClean="0"/>
                  <a:t>dominated</a:t>
                </a:r>
                <a:r>
                  <a:rPr lang="en-US" sz="4300" b="1" dirty="0" smtClean="0"/>
                  <a:t>  </a:t>
                </a:r>
                <a:r>
                  <a:rPr lang="en-US" sz="4300" dirty="0" smtClean="0"/>
                  <a:t>beams longitudinal component of </a:t>
                </a:r>
                <a:r>
                  <a:rPr lang="en-US" sz="4300" dirty="0" err="1" smtClean="0"/>
                  <a:t>s.c.</a:t>
                </a:r>
                <a:r>
                  <a:rPr lang="en-US" sz="4300" dirty="0" smtClean="0"/>
                  <a:t> force essentially influences on the beam synchrotron oscillations</a:t>
                </a:r>
                <a:r>
                  <a:rPr lang="ru-RU" sz="4300" dirty="0" smtClean="0"/>
                  <a:t>. </a:t>
                </a:r>
                <a:r>
                  <a:rPr lang="en-US" sz="4300" dirty="0" smtClean="0"/>
                  <a:t>It is defined by</a:t>
                </a:r>
                <a:r>
                  <a:rPr lang="ru-RU" sz="4300" dirty="0" smtClean="0"/>
                  <a:t>:</a:t>
                </a:r>
                <a:endParaRPr lang="ru-RU" sz="4300" dirty="0"/>
              </a:p>
              <a:p>
                <a:pPr marL="0" indent="0" algn="ctr">
                  <a:buNone/>
                </a:pPr>
                <a14:m>
                  <m:oMath xmlns:m="http://schemas.openxmlformats.org/officeDocument/2006/math">
                    <m:sSub>
                      <m:sSubPr>
                        <m:ctrlPr>
                          <a:rPr lang="ru-RU" sz="4300" i="1">
                            <a:latin typeface="Cambria Math"/>
                          </a:rPr>
                        </m:ctrlPr>
                      </m:sSubPr>
                      <m:e>
                        <m:r>
                          <a:rPr lang="en-US" sz="4300" i="1">
                            <a:latin typeface="Cambria Math"/>
                          </a:rPr>
                          <m:t>𝐸</m:t>
                        </m:r>
                      </m:e>
                      <m:sub>
                        <m:r>
                          <a:rPr lang="ru-RU" sz="4300" i="1">
                            <a:latin typeface="Cambria Math"/>
                          </a:rPr>
                          <m:t>𝑧</m:t>
                        </m:r>
                      </m:sub>
                    </m:sSub>
                    <m:r>
                      <a:rPr lang="ru-RU" sz="4300" i="1">
                        <a:latin typeface="Cambria Math"/>
                      </a:rPr>
                      <m:t>=</m:t>
                    </m:r>
                    <m:sSub>
                      <m:sSubPr>
                        <m:ctrlPr>
                          <a:rPr lang="ru-RU" sz="4300" i="1">
                            <a:latin typeface="Cambria Math"/>
                          </a:rPr>
                        </m:ctrlPr>
                      </m:sSubPr>
                      <m:e>
                        <m:r>
                          <a:rPr lang="ru-RU" sz="4300" i="1">
                            <a:latin typeface="Cambria Math"/>
                          </a:rPr>
                          <m:t>𝑍</m:t>
                        </m:r>
                      </m:e>
                      <m:sub>
                        <m:r>
                          <a:rPr lang="ru-RU" sz="4300" i="1">
                            <a:latin typeface="Cambria Math"/>
                          </a:rPr>
                          <m:t>𝑖</m:t>
                        </m:r>
                      </m:sub>
                    </m:sSub>
                    <m:r>
                      <a:rPr lang="ru-RU" sz="4300" i="1">
                        <a:latin typeface="Cambria Math"/>
                      </a:rPr>
                      <m:t>𝑒</m:t>
                    </m:r>
                    <m:sSub>
                      <m:sSubPr>
                        <m:ctrlPr>
                          <a:rPr lang="ru-RU" sz="4300" i="1">
                            <a:latin typeface="Cambria Math"/>
                          </a:rPr>
                        </m:ctrlPr>
                      </m:sSubPr>
                      <m:e>
                        <m:r>
                          <a:rPr lang="ru-RU" sz="4300" i="1">
                            <a:latin typeface="Cambria Math"/>
                          </a:rPr>
                          <m:t>𝐺</m:t>
                        </m:r>
                      </m:e>
                      <m:sub>
                        <m:r>
                          <a:rPr lang="ru-RU" sz="4300" i="1">
                            <a:latin typeface="Cambria Math"/>
                          </a:rPr>
                          <m:t>𝐿</m:t>
                        </m:r>
                      </m:sub>
                    </m:sSub>
                    <m:f>
                      <m:fPr>
                        <m:ctrlPr>
                          <a:rPr lang="ru-RU" sz="4300" i="1">
                            <a:latin typeface="Cambria Math"/>
                          </a:rPr>
                        </m:ctrlPr>
                      </m:fPr>
                      <m:num>
                        <m:r>
                          <a:rPr lang="ru-RU" sz="4300" i="1">
                            <a:latin typeface="Cambria Math"/>
                          </a:rPr>
                          <m:t>𝑑</m:t>
                        </m:r>
                        <m:r>
                          <a:rPr lang="ru-RU" sz="4300" i="1">
                            <a:latin typeface="Cambria Math"/>
                          </a:rPr>
                          <m:t>𝜆</m:t>
                        </m:r>
                      </m:num>
                      <m:den>
                        <m:r>
                          <a:rPr lang="ru-RU" sz="4300" i="1">
                            <a:latin typeface="Cambria Math"/>
                          </a:rPr>
                          <m:t>𝑑𝑠</m:t>
                        </m:r>
                      </m:den>
                    </m:f>
                  </m:oMath>
                </a14:m>
                <a:r>
                  <a:rPr lang="ru-RU" sz="4300" dirty="0"/>
                  <a:t>	</a:t>
                </a:r>
              </a:p>
              <a:p>
                <a:pPr marL="0" indent="0">
                  <a:buNone/>
                </a:pPr>
                <a:r>
                  <a:rPr lang="en-US" sz="4300" dirty="0" smtClean="0"/>
                  <a:t>	Here</a:t>
                </a:r>
                <a:r>
                  <a:rPr lang="ru-RU" sz="4300" dirty="0" smtClean="0"/>
                  <a:t> </a:t>
                </a:r>
                <a14:m>
                  <m:oMath xmlns:m="http://schemas.openxmlformats.org/officeDocument/2006/math">
                    <m:f>
                      <m:fPr>
                        <m:ctrlPr>
                          <a:rPr lang="ru-RU" sz="4300" i="1">
                            <a:latin typeface="Cambria Math"/>
                          </a:rPr>
                        </m:ctrlPr>
                      </m:fPr>
                      <m:num>
                        <m:r>
                          <a:rPr lang="ru-RU" sz="4300" i="1">
                            <a:latin typeface="Cambria Math"/>
                          </a:rPr>
                          <m:t>𝑑</m:t>
                        </m:r>
                        <m:r>
                          <a:rPr lang="ru-RU" sz="4300" i="1">
                            <a:latin typeface="Cambria Math"/>
                          </a:rPr>
                          <m:t>𝜆</m:t>
                        </m:r>
                      </m:num>
                      <m:den>
                        <m:r>
                          <a:rPr lang="ru-RU" sz="4300" i="1">
                            <a:latin typeface="Cambria Math"/>
                          </a:rPr>
                          <m:t>𝑑𝑠</m:t>
                        </m:r>
                      </m:den>
                    </m:f>
                  </m:oMath>
                </a14:m>
                <a:r>
                  <a:rPr lang="ru-RU" sz="4300" dirty="0"/>
                  <a:t> – </a:t>
                </a:r>
                <a:r>
                  <a:rPr lang="en-US" sz="4300" dirty="0" smtClean="0"/>
                  <a:t>is a derivative of the linear bunch density on longitudinal variable </a:t>
                </a:r>
                <a:r>
                  <a:rPr lang="en-US" sz="4300" i="1" dirty="0" smtClean="0"/>
                  <a:t>s, </a:t>
                </a:r>
                <a:r>
                  <a:rPr lang="en-US" sz="4300" dirty="0" smtClean="0"/>
                  <a:t>and form-factor</a:t>
                </a:r>
                <a:endParaRPr lang="ru-RU" sz="4300" dirty="0"/>
              </a:p>
              <a:p>
                <a:pPr marL="0" indent="0">
                  <a:buNone/>
                </a:pPr>
                <a14:m>
                  <m:oMathPara xmlns:m="http://schemas.openxmlformats.org/officeDocument/2006/math">
                    <m:oMathParaPr>
                      <m:jc m:val="centerGroup"/>
                    </m:oMathParaPr>
                    <m:oMath xmlns:m="http://schemas.openxmlformats.org/officeDocument/2006/math">
                      <m:sSub>
                        <m:sSubPr>
                          <m:ctrlPr>
                            <a:rPr lang="ru-RU" sz="4300" i="1">
                              <a:latin typeface="Cambria Math"/>
                            </a:rPr>
                          </m:ctrlPr>
                        </m:sSubPr>
                        <m:e>
                          <m:r>
                            <a:rPr lang="ru-RU" sz="4300" i="1">
                              <a:latin typeface="Cambria Math"/>
                            </a:rPr>
                            <m:t>𝐺</m:t>
                          </m:r>
                        </m:e>
                        <m:sub>
                          <m:r>
                            <a:rPr lang="ru-RU" sz="4300" i="1">
                              <a:latin typeface="Cambria Math"/>
                            </a:rPr>
                            <m:t>𝐿</m:t>
                          </m:r>
                        </m:sub>
                      </m:sSub>
                      <m:r>
                        <a:rPr lang="ru-RU" sz="4300" i="1">
                          <a:latin typeface="Cambria Math"/>
                        </a:rPr>
                        <m:t>=1+2</m:t>
                      </m:r>
                      <m:r>
                        <m:rPr>
                          <m:sty m:val="p"/>
                        </m:rPr>
                        <a:rPr lang="en-US" sz="4300">
                          <a:latin typeface="Cambria Math"/>
                        </a:rPr>
                        <m:t>ln</m:t>
                      </m:r>
                      <m:r>
                        <a:rPr lang="ru-RU" sz="4300">
                          <a:latin typeface="Cambria Math"/>
                        </a:rPr>
                        <m:t>⁡</m:t>
                      </m:r>
                      <m:r>
                        <a:rPr lang="ru-RU" sz="4300" i="1">
                          <a:latin typeface="Cambria Math"/>
                        </a:rPr>
                        <m:t>(</m:t>
                      </m:r>
                      <m:f>
                        <m:fPr>
                          <m:ctrlPr>
                            <a:rPr lang="ru-RU" sz="4300" i="1">
                              <a:latin typeface="Cambria Math"/>
                            </a:rPr>
                          </m:ctrlPr>
                        </m:fPr>
                        <m:num>
                          <m:r>
                            <a:rPr lang="en-US" sz="4300" i="1">
                              <a:latin typeface="Cambria Math"/>
                            </a:rPr>
                            <m:t>𝑏</m:t>
                          </m:r>
                        </m:num>
                        <m:den>
                          <m:r>
                            <a:rPr lang="en-US" sz="4300" i="1">
                              <a:latin typeface="Cambria Math"/>
                            </a:rPr>
                            <m:t>𝑎</m:t>
                          </m:r>
                        </m:den>
                      </m:f>
                      <m:r>
                        <a:rPr lang="ru-RU" sz="4300" i="1">
                          <a:latin typeface="Cambria Math"/>
                        </a:rPr>
                        <m:t>)</m:t>
                      </m:r>
                    </m:oMath>
                  </m:oMathPara>
                </a14:m>
                <a:endParaRPr lang="ru-RU" sz="4300" dirty="0"/>
              </a:p>
              <a:p>
                <a:r>
                  <a:rPr lang="en-US" sz="4300" dirty="0" smtClean="0"/>
                  <a:t>Variable</a:t>
                </a:r>
                <a:r>
                  <a:rPr lang="ru-RU" sz="4300" dirty="0" smtClean="0"/>
                  <a:t> </a:t>
                </a:r>
                <a14:m>
                  <m:oMath xmlns:m="http://schemas.openxmlformats.org/officeDocument/2006/math">
                    <m:r>
                      <a:rPr lang="ru-RU" sz="4300" i="1">
                        <a:latin typeface="Cambria Math"/>
                      </a:rPr>
                      <m:t>𝑠</m:t>
                    </m:r>
                    <m:r>
                      <a:rPr lang="ru-RU" sz="4300" i="1">
                        <a:latin typeface="Cambria Math"/>
                      </a:rPr>
                      <m:t>=</m:t>
                    </m:r>
                    <m:f>
                      <m:fPr>
                        <m:ctrlPr>
                          <a:rPr lang="ru-RU" sz="4300" i="1">
                            <a:latin typeface="Cambria Math"/>
                          </a:rPr>
                        </m:ctrlPr>
                      </m:fPr>
                      <m:num>
                        <m:r>
                          <a:rPr lang="ru-RU" sz="4300" i="1">
                            <a:latin typeface="Cambria Math"/>
                          </a:rPr>
                          <m:t>𝑅</m:t>
                        </m:r>
                      </m:num>
                      <m:den>
                        <m:r>
                          <a:rPr lang="en-US" sz="4300" i="1">
                            <a:latin typeface="Cambria Math"/>
                          </a:rPr>
                          <m:t>𝑞</m:t>
                        </m:r>
                      </m:den>
                    </m:f>
                    <m:r>
                      <a:rPr lang="ru-RU" sz="4300" i="1">
                        <a:latin typeface="Cambria Math"/>
                      </a:rPr>
                      <m:t>𝜑</m:t>
                    </m:r>
                  </m:oMath>
                </a14:m>
                <a:r>
                  <a:rPr lang="ru-RU" sz="4300" dirty="0"/>
                  <a:t>, </a:t>
                </a:r>
                <a:r>
                  <a:rPr lang="en-US" sz="4300" dirty="0" smtClean="0"/>
                  <a:t>where </a:t>
                </a:r>
                <a:r>
                  <a:rPr lang="ru-RU" sz="4300" dirty="0" smtClean="0"/>
                  <a:t> </a:t>
                </a:r>
                <a14:m>
                  <m:oMath xmlns:m="http://schemas.openxmlformats.org/officeDocument/2006/math">
                    <m:r>
                      <a:rPr lang="ru-RU" sz="4300" i="1">
                        <a:latin typeface="Cambria Math"/>
                      </a:rPr>
                      <m:t>𝜑</m:t>
                    </m:r>
                  </m:oMath>
                </a14:m>
                <a:r>
                  <a:rPr lang="en-US" sz="4300" dirty="0" smtClean="0"/>
                  <a:t> </a:t>
                </a:r>
                <a:r>
                  <a:rPr lang="ru-RU" sz="4300" dirty="0"/>
                  <a:t> </a:t>
                </a:r>
                <a:r>
                  <a:rPr lang="ru-RU" sz="4300" dirty="0" smtClean="0"/>
                  <a:t>–</a:t>
                </a:r>
                <a:r>
                  <a:rPr lang="en-US" sz="4300" dirty="0" smtClean="0"/>
                  <a:t> is a particle phase relative the accelerating field. Then we find the following equation for linearized synchrotron oscillations</a:t>
                </a:r>
                <a:endParaRPr lang="ru-RU" sz="4300" dirty="0"/>
              </a:p>
              <a:p>
                <a:pPr marL="0" indent="0">
                  <a:buNone/>
                </a:pPr>
                <a14:m>
                  <m:oMathPara xmlns:m="http://schemas.openxmlformats.org/officeDocument/2006/math">
                    <m:oMathParaPr>
                      <m:jc m:val="centerGroup"/>
                    </m:oMathParaPr>
                    <m:oMath xmlns:m="http://schemas.openxmlformats.org/officeDocument/2006/math">
                      <m:r>
                        <a:rPr lang="ru-RU" sz="4300" i="1">
                          <a:latin typeface="Cambria Math"/>
                        </a:rPr>
                        <m:t>𝜑</m:t>
                      </m:r>
                      <m:r>
                        <a:rPr lang="ru-RU" sz="4300" i="1">
                          <a:latin typeface="Cambria Math"/>
                        </a:rPr>
                        <m:t>+</m:t>
                      </m:r>
                      <m:sSup>
                        <m:sSupPr>
                          <m:ctrlPr>
                            <a:rPr lang="ru-RU" sz="4300" i="1">
                              <a:latin typeface="Cambria Math"/>
                            </a:rPr>
                          </m:ctrlPr>
                        </m:sSupPr>
                        <m:e>
                          <m:sSub>
                            <m:sSubPr>
                              <m:ctrlPr>
                                <a:rPr lang="ru-RU" sz="4300" i="1">
                                  <a:latin typeface="Cambria Math"/>
                                </a:rPr>
                              </m:ctrlPr>
                            </m:sSubPr>
                            <m:e>
                              <m:r>
                                <a:rPr lang="ru-RU" sz="4300" i="1">
                                  <a:latin typeface="Cambria Math"/>
                                </a:rPr>
                                <m:t>(</m:t>
                              </m:r>
                              <m:r>
                                <a:rPr lang="ru-RU" sz="4300" i="1">
                                  <a:latin typeface="Cambria Math"/>
                                </a:rPr>
                                <m:t>𝑄</m:t>
                              </m:r>
                            </m:e>
                            <m:sub>
                              <m:r>
                                <a:rPr lang="ru-RU" sz="4300" i="1">
                                  <a:latin typeface="Cambria Math"/>
                                </a:rPr>
                                <m:t>𝑠</m:t>
                              </m:r>
                            </m:sub>
                          </m:sSub>
                        </m:e>
                        <m:sup>
                          <m:r>
                            <a:rPr lang="ru-RU" sz="4300" i="1">
                              <a:latin typeface="Cambria Math"/>
                            </a:rPr>
                            <m:t>2</m:t>
                          </m:r>
                        </m:sup>
                      </m:sSup>
                      <m:r>
                        <a:rPr lang="ru-RU" sz="4300" i="1">
                          <a:latin typeface="Cambria Math"/>
                        </a:rPr>
                        <m:t>−</m:t>
                      </m:r>
                      <m:r>
                        <m:rPr>
                          <m:sty m:val="p"/>
                        </m:rPr>
                        <a:rPr lang="en-US" sz="4300">
                          <a:latin typeface="Cambria Math"/>
                        </a:rPr>
                        <m:t>Σ</m:t>
                      </m:r>
                      <m:sSup>
                        <m:sSupPr>
                          <m:ctrlPr>
                            <a:rPr lang="ru-RU" sz="4300" i="1">
                              <a:latin typeface="Cambria Math"/>
                            </a:rPr>
                          </m:ctrlPr>
                        </m:sSupPr>
                        <m:e>
                          <m:sSub>
                            <m:sSubPr>
                              <m:ctrlPr>
                                <a:rPr lang="ru-RU" sz="4300" i="1">
                                  <a:latin typeface="Cambria Math"/>
                                </a:rPr>
                              </m:ctrlPr>
                            </m:sSubPr>
                            <m:e>
                              <m:r>
                                <a:rPr lang="ru-RU" sz="4300" i="1">
                                  <a:latin typeface="Cambria Math"/>
                                </a:rPr>
                                <m:t>𝑄</m:t>
                              </m:r>
                            </m:e>
                            <m:sub>
                              <m:r>
                                <a:rPr lang="ru-RU" sz="4300" i="1">
                                  <a:latin typeface="Cambria Math"/>
                                </a:rPr>
                                <m:t>𝑠</m:t>
                              </m:r>
                              <m:r>
                                <a:rPr lang="ru-RU" sz="4300" i="1">
                                  <a:latin typeface="Cambria Math"/>
                                </a:rPr>
                                <m:t>0</m:t>
                              </m:r>
                            </m:sub>
                          </m:sSub>
                        </m:e>
                        <m:sup>
                          <m:r>
                            <a:rPr lang="ru-RU" sz="4300" i="1">
                              <a:latin typeface="Cambria Math"/>
                            </a:rPr>
                            <m:t>2</m:t>
                          </m:r>
                        </m:sup>
                      </m:sSup>
                      <m:r>
                        <a:rPr lang="ru-RU" sz="4300" i="1">
                          <a:latin typeface="Cambria Math"/>
                        </a:rPr>
                        <m:t>)</m:t>
                      </m:r>
                      <m:sSup>
                        <m:sSupPr>
                          <m:ctrlPr>
                            <a:rPr lang="ru-RU" sz="4300" i="1">
                              <a:latin typeface="Cambria Math"/>
                            </a:rPr>
                          </m:ctrlPr>
                        </m:sSupPr>
                        <m:e>
                          <m:sSub>
                            <m:sSubPr>
                              <m:ctrlPr>
                                <a:rPr lang="ru-RU" sz="4300" i="1">
                                  <a:latin typeface="Cambria Math"/>
                                </a:rPr>
                              </m:ctrlPr>
                            </m:sSubPr>
                            <m:e>
                              <m:r>
                                <m:rPr>
                                  <m:sty m:val="p"/>
                                </m:rPr>
                                <a:rPr lang="en-US" sz="4300">
                                  <a:latin typeface="Cambria Math"/>
                                </a:rPr>
                                <m:t>Ω</m:t>
                              </m:r>
                            </m:e>
                            <m:sub>
                              <m:r>
                                <a:rPr lang="ru-RU" sz="4300" i="1">
                                  <a:latin typeface="Cambria Math"/>
                                </a:rPr>
                                <m:t>0</m:t>
                              </m:r>
                            </m:sub>
                          </m:sSub>
                        </m:e>
                        <m:sup>
                          <m:r>
                            <a:rPr lang="en-US" sz="4300" i="1">
                              <a:latin typeface="Cambria Math"/>
                            </a:rPr>
                            <m:t>2</m:t>
                          </m:r>
                        </m:sup>
                      </m:sSup>
                      <m:r>
                        <a:rPr lang="en-US" sz="4300" i="1">
                          <a:latin typeface="Cambria Math"/>
                        </a:rPr>
                        <m:t>𝜑</m:t>
                      </m:r>
                      <m:r>
                        <a:rPr lang="ru-RU" sz="4300" i="1">
                          <a:latin typeface="Cambria Math"/>
                        </a:rPr>
                        <m:t>=0</m:t>
                      </m:r>
                    </m:oMath>
                  </m:oMathPara>
                </a14:m>
                <a:endParaRPr lang="en-US" sz="4300" dirty="0" smtClean="0"/>
              </a:p>
              <a:p>
                <a:pPr marL="0" indent="0">
                  <a:buNone/>
                </a:pPr>
                <a:endParaRPr lang="ru-RU" sz="4300" dirty="0" smtClean="0"/>
              </a:p>
              <a:p>
                <a:pPr marL="0" indent="0">
                  <a:buNone/>
                </a:pPr>
                <a:r>
                  <a:rPr lang="en-US" sz="4300" dirty="0" smtClean="0"/>
                  <a:t>	where</a:t>
                </a:r>
                <a:r>
                  <a:rPr lang="ru-RU" sz="4300" dirty="0" smtClean="0"/>
                  <a:t> </a:t>
                </a:r>
                <a14:m>
                  <m:oMath xmlns:m="http://schemas.openxmlformats.org/officeDocument/2006/math">
                    <m:sSub>
                      <m:sSubPr>
                        <m:ctrlPr>
                          <a:rPr lang="ru-RU" sz="4300" i="1">
                            <a:latin typeface="Cambria Math"/>
                          </a:rPr>
                        </m:ctrlPr>
                      </m:sSubPr>
                      <m:e>
                        <m:r>
                          <a:rPr lang="ru-RU" sz="4300" i="1">
                            <a:latin typeface="Cambria Math"/>
                          </a:rPr>
                          <m:t>𝑄</m:t>
                        </m:r>
                      </m:e>
                      <m:sub>
                        <m:r>
                          <a:rPr lang="ru-RU" sz="4300" i="1">
                            <a:latin typeface="Cambria Math"/>
                          </a:rPr>
                          <m:t>𝑠</m:t>
                        </m:r>
                      </m:sub>
                    </m:sSub>
                  </m:oMath>
                </a14:m>
                <a:r>
                  <a:rPr lang="ru-RU" sz="4300" dirty="0"/>
                  <a:t> – </a:t>
                </a:r>
                <a:r>
                  <a:rPr lang="en-US" sz="4300" dirty="0" smtClean="0"/>
                  <a:t>is a synchrotron tune, and longitudinal </a:t>
                </a:r>
                <a:r>
                  <a:rPr lang="en-US" sz="4300" dirty="0" err="1" smtClean="0"/>
                  <a:t>s.c.</a:t>
                </a:r>
                <a:r>
                  <a:rPr lang="en-US" sz="4300" dirty="0" smtClean="0"/>
                  <a:t> parameter</a:t>
                </a:r>
                <a:endParaRPr lang="ru-RU" sz="4300" dirty="0"/>
              </a:p>
              <a:p>
                <a:pPr marL="0" indent="0">
                  <a:buNone/>
                </a:pPr>
                <a14:m>
                  <m:oMathPara xmlns:m="http://schemas.openxmlformats.org/officeDocument/2006/math">
                    <m:oMathParaPr>
                      <m:jc m:val="centerGroup"/>
                    </m:oMathParaPr>
                    <m:oMath xmlns:m="http://schemas.openxmlformats.org/officeDocument/2006/math">
                      <m:r>
                        <m:rPr>
                          <m:sty m:val="p"/>
                        </m:rPr>
                        <a:rPr lang="en-US" sz="4300">
                          <a:latin typeface="Cambria Math"/>
                        </a:rPr>
                        <m:t>Σ</m:t>
                      </m:r>
                      <m:r>
                        <a:rPr lang="en-US" sz="4300">
                          <a:latin typeface="Cambria Math"/>
                        </a:rPr>
                        <m:t>=</m:t>
                      </m:r>
                      <m:sSub>
                        <m:sSubPr>
                          <m:ctrlPr>
                            <a:rPr lang="ru-RU" sz="4300" i="1">
                              <a:latin typeface="Cambria Math"/>
                            </a:rPr>
                          </m:ctrlPr>
                        </m:sSubPr>
                        <m:e>
                          <m:r>
                            <a:rPr lang="en-US" sz="4300" i="1">
                              <a:latin typeface="Cambria Math"/>
                            </a:rPr>
                            <m:t>𝐹</m:t>
                          </m:r>
                        </m:e>
                        <m:sub>
                          <m:r>
                            <a:rPr lang="en-US" sz="4300" i="1">
                              <a:latin typeface="Cambria Math"/>
                            </a:rPr>
                            <m:t>𝐶</m:t>
                          </m:r>
                        </m:sub>
                      </m:sSub>
                      <m:f>
                        <m:fPr>
                          <m:ctrlPr>
                            <a:rPr lang="ru-RU" sz="4300" i="1">
                              <a:latin typeface="Cambria Math"/>
                            </a:rPr>
                          </m:ctrlPr>
                        </m:fPr>
                        <m:num>
                          <m:r>
                            <a:rPr lang="en-US" sz="4300" i="1">
                              <a:latin typeface="Cambria Math"/>
                            </a:rPr>
                            <m:t>𝜂</m:t>
                          </m:r>
                          <m:sSub>
                            <m:sSubPr>
                              <m:ctrlPr>
                                <a:rPr lang="ru-RU" sz="4300" i="1">
                                  <a:latin typeface="Cambria Math"/>
                                </a:rPr>
                              </m:ctrlPr>
                            </m:sSubPr>
                            <m:e>
                              <m:r>
                                <a:rPr lang="en-US" sz="4300" i="1">
                                  <a:latin typeface="Cambria Math"/>
                                </a:rPr>
                                <m:t>𝑟</m:t>
                              </m:r>
                            </m:e>
                            <m:sub>
                              <m:r>
                                <a:rPr lang="en-US" sz="4300" i="1">
                                  <a:latin typeface="Cambria Math"/>
                                </a:rPr>
                                <m:t>𝑖</m:t>
                              </m:r>
                            </m:sub>
                          </m:sSub>
                          <m:sSub>
                            <m:sSubPr>
                              <m:ctrlPr>
                                <a:rPr lang="ru-RU" sz="4300" i="1">
                                  <a:latin typeface="Cambria Math"/>
                                </a:rPr>
                              </m:ctrlPr>
                            </m:sSubPr>
                            <m:e>
                              <m:r>
                                <a:rPr lang="ru-RU" sz="4300" i="1">
                                  <a:latin typeface="Cambria Math"/>
                                </a:rPr>
                                <m:t>𝐺</m:t>
                              </m:r>
                            </m:e>
                            <m:sub>
                              <m:r>
                                <a:rPr lang="ru-RU" sz="4300" i="1">
                                  <a:latin typeface="Cambria Math"/>
                                </a:rPr>
                                <m:t>𝐿</m:t>
                              </m:r>
                            </m:sub>
                          </m:sSub>
                          <m:sSub>
                            <m:sSubPr>
                              <m:ctrlPr>
                                <a:rPr lang="ru-RU" sz="4300" i="1">
                                  <a:latin typeface="Cambria Math"/>
                                </a:rPr>
                              </m:ctrlPr>
                            </m:sSubPr>
                            <m:e>
                              <m:r>
                                <a:rPr lang="ru-RU" sz="4300" i="1">
                                  <a:latin typeface="Cambria Math"/>
                                </a:rPr>
                                <m:t>𝑁</m:t>
                              </m:r>
                            </m:e>
                            <m:sub>
                              <m:r>
                                <a:rPr lang="ru-RU" sz="4300" i="1">
                                  <a:latin typeface="Cambria Math"/>
                                </a:rPr>
                                <m:t>𝑏</m:t>
                              </m:r>
                            </m:sub>
                          </m:sSub>
                          <m:sSup>
                            <m:sSupPr>
                              <m:ctrlPr>
                                <a:rPr lang="ru-RU" sz="4300" i="1">
                                  <a:latin typeface="Cambria Math"/>
                                </a:rPr>
                              </m:ctrlPr>
                            </m:sSupPr>
                            <m:e>
                              <m:r>
                                <a:rPr lang="en-US" sz="4300" i="1">
                                  <a:latin typeface="Cambria Math"/>
                                </a:rPr>
                                <m:t>𝑅</m:t>
                              </m:r>
                            </m:e>
                            <m:sup>
                              <m:r>
                                <a:rPr lang="en-US" sz="4300" i="1">
                                  <a:latin typeface="Cambria Math"/>
                                </a:rPr>
                                <m:t>2</m:t>
                              </m:r>
                            </m:sup>
                          </m:sSup>
                        </m:num>
                        <m:den>
                          <m:sSup>
                            <m:sSupPr>
                              <m:ctrlPr>
                                <a:rPr lang="ru-RU" sz="4300" i="1">
                                  <a:latin typeface="Cambria Math"/>
                                </a:rPr>
                              </m:ctrlPr>
                            </m:sSupPr>
                            <m:e>
                              <m:r>
                                <a:rPr lang="en-US" sz="4300" i="1">
                                  <a:latin typeface="Cambria Math"/>
                                </a:rPr>
                                <m:t>𝛽</m:t>
                              </m:r>
                            </m:e>
                            <m:sup>
                              <m:r>
                                <a:rPr lang="en-US" sz="4300" i="1">
                                  <a:latin typeface="Cambria Math"/>
                                </a:rPr>
                                <m:t>2</m:t>
                              </m:r>
                            </m:sup>
                          </m:sSup>
                          <m:r>
                            <a:rPr lang="en-US" sz="4300" i="1">
                              <a:latin typeface="Cambria Math"/>
                            </a:rPr>
                            <m:t>𝛾</m:t>
                          </m:r>
                          <m:sSup>
                            <m:sSupPr>
                              <m:ctrlPr>
                                <a:rPr lang="ru-RU" sz="4300" i="1">
                                  <a:latin typeface="Cambria Math"/>
                                </a:rPr>
                              </m:ctrlPr>
                            </m:sSupPr>
                            <m:e>
                              <m:sSub>
                                <m:sSubPr>
                                  <m:ctrlPr>
                                    <a:rPr lang="ru-RU" sz="4300" i="1">
                                      <a:latin typeface="Cambria Math"/>
                                    </a:rPr>
                                  </m:ctrlPr>
                                </m:sSubPr>
                                <m:e>
                                  <m:r>
                                    <a:rPr lang="en-US" sz="4300" i="1">
                                      <a:latin typeface="Cambria Math"/>
                                    </a:rPr>
                                    <m:t>𝐿</m:t>
                                  </m:r>
                                </m:e>
                                <m:sub>
                                  <m:r>
                                    <a:rPr lang="en-US" sz="4300" i="1">
                                      <a:latin typeface="Cambria Math"/>
                                    </a:rPr>
                                    <m:t>𝑏</m:t>
                                  </m:r>
                                </m:sub>
                              </m:sSub>
                            </m:e>
                            <m:sup>
                              <m:r>
                                <a:rPr lang="en-US" sz="4300" i="1">
                                  <a:latin typeface="Cambria Math"/>
                                </a:rPr>
                                <m:t>3</m:t>
                              </m:r>
                            </m:sup>
                          </m:sSup>
                          <m:sSup>
                            <m:sSupPr>
                              <m:ctrlPr>
                                <a:rPr lang="ru-RU" sz="4300" i="1">
                                  <a:latin typeface="Cambria Math"/>
                                </a:rPr>
                              </m:ctrlPr>
                            </m:sSupPr>
                            <m:e>
                              <m:sSub>
                                <m:sSubPr>
                                  <m:ctrlPr>
                                    <a:rPr lang="ru-RU" sz="4300" i="1">
                                      <a:latin typeface="Cambria Math"/>
                                    </a:rPr>
                                  </m:ctrlPr>
                                </m:sSubPr>
                                <m:e>
                                  <m:r>
                                    <a:rPr lang="ru-RU" sz="4300" i="1">
                                      <a:latin typeface="Cambria Math"/>
                                    </a:rPr>
                                    <m:t>𝑄</m:t>
                                  </m:r>
                                </m:e>
                                <m:sub>
                                  <m:r>
                                    <a:rPr lang="ru-RU" sz="4300" i="1">
                                      <a:latin typeface="Cambria Math"/>
                                    </a:rPr>
                                    <m:t>𝑠</m:t>
                                  </m:r>
                                  <m:r>
                                    <a:rPr lang="ru-RU" sz="4300" i="1">
                                      <a:latin typeface="Cambria Math"/>
                                    </a:rPr>
                                    <m:t>0</m:t>
                                  </m:r>
                                </m:sub>
                              </m:sSub>
                            </m:e>
                            <m:sup>
                              <m:r>
                                <a:rPr lang="ru-RU" sz="4300" i="1">
                                  <a:latin typeface="Cambria Math"/>
                                </a:rPr>
                                <m:t>2</m:t>
                              </m:r>
                            </m:sup>
                          </m:sSup>
                        </m:den>
                      </m:f>
                    </m:oMath>
                  </m:oMathPara>
                </a14:m>
                <a:endParaRPr lang="ru-RU" sz="4300" dirty="0"/>
              </a:p>
              <a:p>
                <a:pPr marL="0" indent="0" algn="just">
                  <a:buNone/>
                </a:pPr>
                <a:r>
                  <a:rPr lang="en-US" sz="4300" dirty="0" smtClean="0"/>
                  <a:t>	</a:t>
                </a:r>
                <a:r>
                  <a:rPr lang="en-US" sz="4300" dirty="0"/>
                  <a:t>H</a:t>
                </a:r>
                <a:r>
                  <a:rPr lang="en-US" sz="4300" dirty="0" smtClean="0"/>
                  <a:t>ere</a:t>
                </a:r>
                <a:r>
                  <a:rPr lang="ru-RU" sz="4300" dirty="0" smtClean="0"/>
                  <a:t> </a:t>
                </a:r>
                <a14:m>
                  <m:oMath xmlns:m="http://schemas.openxmlformats.org/officeDocument/2006/math">
                    <m:r>
                      <a:rPr lang="en-US" sz="4300" i="1">
                        <a:latin typeface="Cambria Math"/>
                      </a:rPr>
                      <m:t>𝜂</m:t>
                    </m:r>
                  </m:oMath>
                </a14:m>
                <a:r>
                  <a:rPr lang="en-US" sz="4300" dirty="0"/>
                  <a:t> </a:t>
                </a:r>
                <a:r>
                  <a:rPr lang="ru-RU" sz="4300" dirty="0"/>
                  <a:t>– </a:t>
                </a:r>
                <a:r>
                  <a:rPr lang="en-US" sz="4300" dirty="0" smtClean="0"/>
                  <a:t>is a slipping factor</a:t>
                </a:r>
                <a:r>
                  <a:rPr lang="ru-RU" sz="4300" dirty="0" smtClean="0"/>
                  <a:t>,</a:t>
                </a:r>
                <a:r>
                  <a:rPr lang="en-US" sz="4300" dirty="0" smtClean="0"/>
                  <a:t> and the coefficient </a:t>
                </a:r>
                <a14:m>
                  <m:oMath xmlns:m="http://schemas.openxmlformats.org/officeDocument/2006/math">
                    <m:sSub>
                      <m:sSubPr>
                        <m:ctrlPr>
                          <a:rPr lang="ru-RU" sz="4300" i="1">
                            <a:latin typeface="Cambria Math"/>
                          </a:rPr>
                        </m:ctrlPr>
                      </m:sSubPr>
                      <m:e>
                        <m:r>
                          <a:rPr lang="en-US" sz="4300" i="1">
                            <a:latin typeface="Cambria Math"/>
                          </a:rPr>
                          <m:t>𝐹</m:t>
                        </m:r>
                      </m:e>
                      <m:sub>
                        <m:r>
                          <a:rPr lang="en-US" sz="4300" i="1">
                            <a:latin typeface="Cambria Math"/>
                          </a:rPr>
                          <m:t>𝐶</m:t>
                        </m:r>
                      </m:sub>
                    </m:sSub>
                  </m:oMath>
                </a14:m>
                <a:r>
                  <a:rPr lang="ru-RU" sz="4300" dirty="0"/>
                  <a:t> </a:t>
                </a:r>
                <a:r>
                  <a:rPr lang="en-US" sz="4300" dirty="0" smtClean="0"/>
                  <a:t>depends on the distribution of linear beam</a:t>
                </a:r>
              </a:p>
              <a:p>
                <a:pPr marL="0" indent="0" algn="just">
                  <a:buNone/>
                </a:pPr>
                <a:r>
                  <a:rPr lang="en-US" sz="4300" dirty="0" smtClean="0"/>
                  <a:t> density in the bunch center</a:t>
                </a:r>
                <a:r>
                  <a:rPr lang="ru-RU" sz="4300" dirty="0" smtClean="0"/>
                  <a:t> (</a:t>
                </a:r>
                <a:r>
                  <a:rPr lang="en-US" sz="4300" dirty="0" smtClean="0"/>
                  <a:t>for</a:t>
                </a:r>
                <a:r>
                  <a:rPr lang="ru-RU" sz="4300" dirty="0" smtClean="0"/>
                  <a:t> </a:t>
                </a:r>
                <a:r>
                  <a:rPr lang="en-US" sz="4300" dirty="0" smtClean="0"/>
                  <a:t>Gaussian beam</a:t>
                </a:r>
                <a:r>
                  <a:rPr lang="ru-RU" sz="4300" dirty="0" smtClean="0"/>
                  <a:t> </a:t>
                </a:r>
                <a14:m>
                  <m:oMath xmlns:m="http://schemas.openxmlformats.org/officeDocument/2006/math">
                    <m:sSub>
                      <m:sSubPr>
                        <m:ctrlPr>
                          <a:rPr lang="ru-RU" sz="4300" i="1">
                            <a:latin typeface="Cambria Math"/>
                          </a:rPr>
                        </m:ctrlPr>
                      </m:sSubPr>
                      <m:e>
                        <m:r>
                          <a:rPr lang="en-US" sz="4300" i="1">
                            <a:latin typeface="Cambria Math"/>
                          </a:rPr>
                          <m:t>𝐹</m:t>
                        </m:r>
                      </m:e>
                      <m:sub>
                        <m:r>
                          <a:rPr lang="en-US" sz="4300" i="1">
                            <a:latin typeface="Cambria Math"/>
                          </a:rPr>
                          <m:t>𝐶</m:t>
                        </m:r>
                      </m:sub>
                    </m:sSub>
                    <m:r>
                      <a:rPr lang="ru-RU" sz="4300" i="1">
                        <a:latin typeface="Cambria Math"/>
                      </a:rPr>
                      <m:t>=</m:t>
                    </m:r>
                    <m:f>
                      <m:fPr>
                        <m:ctrlPr>
                          <a:rPr lang="ru-RU" sz="4300" i="1">
                            <a:latin typeface="Cambria Math"/>
                          </a:rPr>
                        </m:ctrlPr>
                      </m:fPr>
                      <m:num>
                        <m:r>
                          <a:rPr lang="ru-RU" sz="4300" i="1">
                            <a:latin typeface="Cambria Math"/>
                          </a:rPr>
                          <m:t>1</m:t>
                        </m:r>
                      </m:num>
                      <m:den>
                        <m:rad>
                          <m:radPr>
                            <m:degHide m:val="on"/>
                            <m:ctrlPr>
                              <a:rPr lang="ru-RU" sz="4300" i="1">
                                <a:latin typeface="Cambria Math"/>
                              </a:rPr>
                            </m:ctrlPr>
                          </m:radPr>
                          <m:deg/>
                          <m:e>
                            <m:r>
                              <a:rPr lang="ru-RU" sz="4300" i="1">
                                <a:latin typeface="Cambria Math"/>
                              </a:rPr>
                              <m:t>2</m:t>
                            </m:r>
                            <m:r>
                              <a:rPr lang="en-US" sz="4300" i="1">
                                <a:latin typeface="Cambria Math"/>
                              </a:rPr>
                              <m:t>𝜋</m:t>
                            </m:r>
                          </m:e>
                        </m:rad>
                      </m:den>
                    </m:f>
                  </m:oMath>
                </a14:m>
                <a:r>
                  <a:rPr lang="ru-RU" sz="4300" dirty="0"/>
                  <a:t>.).  </a:t>
                </a:r>
                <a:r>
                  <a:rPr lang="en-US" sz="4300" dirty="0" smtClean="0"/>
                  <a:t>Coulomb shift of the synchrotron tune</a:t>
                </a:r>
              </a:p>
              <a:p>
                <a:pPr marL="0" indent="0" algn="just">
                  <a:buNone/>
                </a:pPr>
                <a:endParaRPr lang="ru-RU" sz="4300" dirty="0"/>
              </a:p>
              <a:p>
                <a:pPr marL="0" indent="0">
                  <a:buNone/>
                </a:pPr>
                <a14:m>
                  <m:oMathPara xmlns:m="http://schemas.openxmlformats.org/officeDocument/2006/math">
                    <m:oMathParaPr>
                      <m:jc m:val="centerGroup"/>
                    </m:oMathParaPr>
                    <m:oMath xmlns:m="http://schemas.openxmlformats.org/officeDocument/2006/math">
                      <m:f>
                        <m:fPr>
                          <m:ctrlPr>
                            <a:rPr lang="ru-RU" sz="4300" i="1">
                              <a:latin typeface="Cambria Math"/>
                            </a:rPr>
                          </m:ctrlPr>
                        </m:fPr>
                        <m:num>
                          <m:r>
                            <a:rPr lang="ru-RU" sz="4300" i="1">
                              <a:latin typeface="Cambria Math"/>
                            </a:rPr>
                            <m:t>∆</m:t>
                          </m:r>
                          <m:sSubSup>
                            <m:sSubSupPr>
                              <m:ctrlPr>
                                <a:rPr lang="ru-RU" sz="4300" i="1">
                                  <a:latin typeface="Cambria Math"/>
                                </a:rPr>
                              </m:ctrlPr>
                            </m:sSubSupPr>
                            <m:e>
                              <m:r>
                                <a:rPr lang="en-US" sz="4300" i="1">
                                  <a:latin typeface="Cambria Math"/>
                                </a:rPr>
                                <m:t>𝑄</m:t>
                              </m:r>
                            </m:e>
                            <m:sub>
                              <m:r>
                                <a:rPr lang="ru-RU" sz="4300" i="1">
                                  <a:latin typeface="Cambria Math"/>
                                </a:rPr>
                                <m:t>𝑠</m:t>
                              </m:r>
                            </m:sub>
                            <m:sup>
                              <m:r>
                                <a:rPr lang="ru-RU" sz="4300" i="1">
                                  <a:latin typeface="Cambria Math"/>
                                </a:rPr>
                                <m:t>𝑠𝑐</m:t>
                              </m:r>
                            </m:sup>
                          </m:sSubSup>
                        </m:num>
                        <m:den>
                          <m:sSubSup>
                            <m:sSubSupPr>
                              <m:ctrlPr>
                                <a:rPr lang="ru-RU" sz="4300" i="1">
                                  <a:latin typeface="Cambria Math"/>
                                </a:rPr>
                              </m:ctrlPr>
                            </m:sSubSupPr>
                            <m:e>
                              <m:r>
                                <a:rPr lang="ru-RU" sz="4300" i="1">
                                  <a:latin typeface="Cambria Math"/>
                                </a:rPr>
                                <m:t>𝑄</m:t>
                              </m:r>
                            </m:e>
                            <m:sub>
                              <m:r>
                                <a:rPr lang="ru-RU" sz="4300" i="1">
                                  <a:latin typeface="Cambria Math"/>
                                </a:rPr>
                                <m:t>𝑠</m:t>
                              </m:r>
                            </m:sub>
                            <m:sup>
                              <m:r>
                                <a:rPr lang="ru-RU" sz="4300" i="1">
                                  <a:latin typeface="Cambria Math"/>
                                </a:rPr>
                                <m:t>0</m:t>
                              </m:r>
                            </m:sup>
                          </m:sSubSup>
                        </m:den>
                      </m:f>
                      <m:r>
                        <a:rPr lang="ru-RU" sz="4300" i="1">
                          <a:latin typeface="Cambria Math"/>
                        </a:rPr>
                        <m:t>=−</m:t>
                      </m:r>
                      <m:f>
                        <m:fPr>
                          <m:ctrlPr>
                            <a:rPr lang="ru-RU" sz="4300" i="1">
                              <a:latin typeface="Cambria Math"/>
                            </a:rPr>
                          </m:ctrlPr>
                        </m:fPr>
                        <m:num>
                          <m:r>
                            <m:rPr>
                              <m:sty m:val="p"/>
                            </m:rPr>
                            <a:rPr lang="en-US" sz="4300">
                              <a:latin typeface="Cambria Math"/>
                            </a:rPr>
                            <m:t>Σ</m:t>
                          </m:r>
                        </m:num>
                        <m:den>
                          <m:r>
                            <a:rPr lang="ru-RU" sz="4300" i="1">
                              <a:latin typeface="Cambria Math"/>
                            </a:rPr>
                            <m:t>2</m:t>
                          </m:r>
                        </m:den>
                      </m:f>
                    </m:oMath>
                  </m:oMathPara>
                </a14:m>
                <a:endParaRPr lang="ru-RU" sz="4300" dirty="0"/>
              </a:p>
              <a:p>
                <a:pPr marL="0" indent="0">
                  <a:buNone/>
                </a:pPr>
                <a:endParaRPr lang="ru-RU" dirty="0"/>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74" t="-943"/>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78BCFA39-3F98-4F3F-8CF0-25EAD88A75AE}"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15</a:t>
            </a:fld>
            <a:endParaRPr lang="ru-RU"/>
          </a:p>
        </p:txBody>
      </p:sp>
    </p:spTree>
    <p:extLst>
      <p:ext uri="{BB962C8B-B14F-4D97-AF65-F5344CB8AC3E}">
        <p14:creationId xmlns:p14="http://schemas.microsoft.com/office/powerpoint/2010/main" val="167015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i="1" dirty="0" smtClean="0"/>
              <a:t>Coulomb shift of the synchrotron tune</a:t>
            </a:r>
            <a:r>
              <a:rPr lang="ru-RU" sz="2000" i="1" dirty="0" smtClean="0"/>
              <a:t> </a:t>
            </a:r>
            <a:r>
              <a:rPr lang="en-US" sz="2000" i="1" dirty="0" smtClean="0"/>
              <a:t>2</a:t>
            </a:r>
            <a:r>
              <a:rPr lang="ru-RU" sz="2000" i="1" dirty="0" smtClean="0"/>
              <a:t>.</a:t>
            </a:r>
            <a:r>
              <a:rPr lang="ru-RU" sz="2000" dirty="0" smtClean="0"/>
              <a:t/>
            </a:r>
            <a:br>
              <a:rPr lang="ru-RU" sz="2000" dirty="0" smtClean="0"/>
            </a:b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algn="just"/>
                <a:r>
                  <a:rPr lang="en-US" sz="1600" dirty="0" smtClean="0"/>
                  <a:t>Qualitative stability analysis may be performed by use of the following criterion (similar to the </a:t>
                </a:r>
                <a:r>
                  <a:rPr lang="en-US" sz="1600" dirty="0" err="1" smtClean="0"/>
                  <a:t>transeverse</a:t>
                </a:r>
                <a:r>
                  <a:rPr lang="en-US" sz="1600" dirty="0" smtClean="0"/>
                  <a:t> one)</a:t>
                </a:r>
                <a:endParaRPr lang="ru-RU" sz="1600" dirty="0" smtClean="0"/>
              </a:p>
              <a:p>
                <a:pPr marL="0" indent="0">
                  <a:buNone/>
                </a:pPr>
                <a14:m>
                  <m:oMathPara xmlns:m="http://schemas.openxmlformats.org/officeDocument/2006/math">
                    <m:oMathParaPr>
                      <m:jc m:val="centerGroup"/>
                    </m:oMathParaPr>
                    <m:oMath xmlns:m="http://schemas.openxmlformats.org/officeDocument/2006/math">
                      <m:r>
                        <a:rPr lang="ru-RU" sz="1600" i="1">
                          <a:latin typeface="Cambria Math"/>
                        </a:rPr>
                        <m:t>∆</m:t>
                      </m:r>
                      <m:sSubSup>
                        <m:sSubSupPr>
                          <m:ctrlPr>
                            <a:rPr lang="ru-RU" sz="1600" i="1">
                              <a:latin typeface="Cambria Math"/>
                            </a:rPr>
                          </m:ctrlPr>
                        </m:sSubSupPr>
                        <m:e>
                          <m:r>
                            <a:rPr lang="en-US" sz="1600" i="1">
                              <a:latin typeface="Cambria Math"/>
                            </a:rPr>
                            <m:t>𝑄</m:t>
                          </m:r>
                        </m:e>
                        <m:sub>
                          <m:r>
                            <a:rPr lang="ru-RU" sz="1600" i="1">
                              <a:latin typeface="Cambria Math"/>
                            </a:rPr>
                            <m:t>𝑠</m:t>
                          </m:r>
                        </m:sub>
                        <m:sup>
                          <m:r>
                            <a:rPr lang="ru-RU" sz="1600" i="1">
                              <a:latin typeface="Cambria Math"/>
                            </a:rPr>
                            <m:t>𝑠𝑐</m:t>
                          </m:r>
                        </m:sup>
                      </m:sSubSup>
                      <m:r>
                        <a:rPr lang="ru-RU" sz="1600" i="1">
                          <a:latin typeface="Cambria Math"/>
                        </a:rPr>
                        <m:t>≤</m:t>
                      </m:r>
                      <m:sSub>
                        <m:sSubPr>
                          <m:ctrlPr>
                            <a:rPr lang="ru-RU" sz="1600" i="1">
                              <a:latin typeface="Cambria Math"/>
                            </a:rPr>
                          </m:ctrlPr>
                        </m:sSubPr>
                        <m:e>
                          <m:r>
                            <a:rPr lang="en-US" sz="1600" i="1">
                              <a:latin typeface="Cambria Math"/>
                            </a:rPr>
                            <m:t>𝛿</m:t>
                          </m:r>
                          <m:r>
                            <a:rPr lang="en-US" sz="1600" i="1">
                              <a:latin typeface="Cambria Math"/>
                            </a:rPr>
                            <m:t>𝑄</m:t>
                          </m:r>
                        </m:e>
                        <m:sub>
                          <m:r>
                            <a:rPr lang="en-US" sz="1600" i="1">
                              <a:latin typeface="Cambria Math"/>
                            </a:rPr>
                            <m:t>𝑠</m:t>
                          </m:r>
                        </m:sub>
                      </m:sSub>
                    </m:oMath>
                  </m:oMathPara>
                </a14:m>
                <a:endParaRPr lang="ru-RU" sz="1600" dirty="0"/>
              </a:p>
              <a:p>
                <a:pPr marL="0" indent="0" algn="just">
                  <a:buNone/>
                </a:pPr>
                <a:r>
                  <a:rPr lang="en-US" sz="1600" dirty="0" smtClean="0"/>
                  <a:t>	where</a:t>
                </a:r>
                <a:r>
                  <a:rPr lang="ru-RU" sz="1600" dirty="0" smtClean="0"/>
                  <a:t> </a:t>
                </a:r>
                <a14:m>
                  <m:oMath xmlns:m="http://schemas.openxmlformats.org/officeDocument/2006/math">
                    <m:sSub>
                      <m:sSubPr>
                        <m:ctrlPr>
                          <a:rPr lang="ru-RU" sz="1600" i="1">
                            <a:latin typeface="Cambria Math"/>
                          </a:rPr>
                        </m:ctrlPr>
                      </m:sSubPr>
                      <m:e>
                        <m:r>
                          <a:rPr lang="en-US" sz="1600" i="1">
                            <a:latin typeface="Cambria Math"/>
                          </a:rPr>
                          <m:t>𝛿</m:t>
                        </m:r>
                        <m:r>
                          <a:rPr lang="en-US" sz="1600" i="1">
                            <a:latin typeface="Cambria Math"/>
                          </a:rPr>
                          <m:t>𝑄</m:t>
                        </m:r>
                      </m:e>
                      <m:sub>
                        <m:r>
                          <a:rPr lang="en-US" sz="1600" i="1">
                            <a:latin typeface="Cambria Math"/>
                          </a:rPr>
                          <m:t>𝑠</m:t>
                        </m:r>
                      </m:sub>
                    </m:sSub>
                  </m:oMath>
                </a14:m>
                <a:r>
                  <a:rPr lang="ru-RU" sz="1600" dirty="0"/>
                  <a:t> – </a:t>
                </a:r>
                <a:r>
                  <a:rPr lang="en-US" sz="1600" dirty="0" smtClean="0"/>
                  <a:t>spread of the incoherent synchrotron tune, which for Gaussian beam is defined by</a:t>
                </a:r>
                <a:endParaRPr lang="ru-RU" sz="1600" dirty="0"/>
              </a:p>
              <a:p>
                <a:pPr marL="0" indent="0">
                  <a:buNone/>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ru-RU" sz="1600" i="1">
                              <a:latin typeface="Cambria Math"/>
                            </a:rPr>
                            <m:t>(</m:t>
                          </m:r>
                          <m:f>
                            <m:fPr>
                              <m:ctrlPr>
                                <a:rPr lang="ru-RU" sz="1600" i="1">
                                  <a:latin typeface="Cambria Math"/>
                                </a:rPr>
                              </m:ctrlPr>
                            </m:fPr>
                            <m:num>
                              <m:sSub>
                                <m:sSubPr>
                                  <m:ctrlPr>
                                    <a:rPr lang="ru-RU" sz="1600" i="1">
                                      <a:latin typeface="Cambria Math"/>
                                    </a:rPr>
                                  </m:ctrlPr>
                                </m:sSubPr>
                                <m:e>
                                  <m:r>
                                    <a:rPr lang="en-US" sz="1600" i="1">
                                      <a:latin typeface="Cambria Math"/>
                                    </a:rPr>
                                    <m:t>𝛿</m:t>
                                  </m:r>
                                  <m:r>
                                    <a:rPr lang="en-US" sz="1600" i="1">
                                      <a:latin typeface="Cambria Math"/>
                                    </a:rPr>
                                    <m:t>𝑄</m:t>
                                  </m:r>
                                </m:e>
                                <m:sub>
                                  <m:r>
                                    <a:rPr lang="en-US" sz="1600" i="1">
                                      <a:latin typeface="Cambria Math"/>
                                    </a:rPr>
                                    <m:t>𝑠</m:t>
                                  </m:r>
                                </m:sub>
                              </m:sSub>
                            </m:num>
                            <m:den>
                              <m:sSub>
                                <m:sSubPr>
                                  <m:ctrlPr>
                                    <a:rPr lang="ru-RU" sz="1600" i="1">
                                      <a:latin typeface="Cambria Math"/>
                                    </a:rPr>
                                  </m:ctrlPr>
                                </m:sSubPr>
                                <m:e>
                                  <m:r>
                                    <a:rPr lang="en-US" sz="1600" i="1">
                                      <a:latin typeface="Cambria Math"/>
                                    </a:rPr>
                                    <m:t>𝑄</m:t>
                                  </m:r>
                                </m:e>
                                <m:sub>
                                  <m:r>
                                    <a:rPr lang="en-US" sz="1600" i="1">
                                      <a:latin typeface="Cambria Math"/>
                                    </a:rPr>
                                    <m:t>𝑠</m:t>
                                  </m:r>
                                </m:sub>
                              </m:sSub>
                            </m:den>
                          </m:f>
                          <m:r>
                            <a:rPr lang="ru-RU" sz="1600" i="1">
                              <a:latin typeface="Cambria Math"/>
                            </a:rPr>
                            <m:t>)</m:t>
                          </m:r>
                        </m:e>
                        <m:sub>
                          <m:r>
                            <a:rPr lang="en-US" sz="1600" i="1">
                              <a:latin typeface="Cambria Math"/>
                            </a:rPr>
                            <m:t>𝑖𝑛𝑐</m:t>
                          </m:r>
                        </m:sub>
                      </m:sSub>
                      <m:r>
                        <a:rPr lang="ru-RU" sz="1600" i="1">
                          <a:latin typeface="Cambria Math"/>
                        </a:rPr>
                        <m:t>=</m:t>
                      </m:r>
                      <m:f>
                        <m:fPr>
                          <m:ctrlPr>
                            <a:rPr lang="ru-RU" sz="1600" i="1">
                              <a:latin typeface="Cambria Math"/>
                            </a:rPr>
                          </m:ctrlPr>
                        </m:fPr>
                        <m:num>
                          <m:sSup>
                            <m:sSupPr>
                              <m:ctrlPr>
                                <a:rPr lang="ru-RU" sz="1600" i="1">
                                  <a:latin typeface="Cambria Math"/>
                                </a:rPr>
                              </m:ctrlPr>
                            </m:sSupPr>
                            <m:e>
                              <m:r>
                                <a:rPr lang="en-US" sz="1600" i="1">
                                  <a:latin typeface="Cambria Math"/>
                                </a:rPr>
                                <m:t>𝜋</m:t>
                              </m:r>
                            </m:e>
                            <m:sup>
                              <m:r>
                                <a:rPr lang="ru-RU" sz="1600" i="1">
                                  <a:latin typeface="Cambria Math"/>
                                </a:rPr>
                                <m:t>2</m:t>
                              </m:r>
                            </m:sup>
                          </m:sSup>
                        </m:num>
                        <m:den>
                          <m:r>
                            <a:rPr lang="ru-RU" sz="1600" i="1">
                              <a:latin typeface="Cambria Math"/>
                            </a:rPr>
                            <m:t>4</m:t>
                          </m:r>
                        </m:den>
                      </m:f>
                      <m:sSup>
                        <m:sSupPr>
                          <m:ctrlPr>
                            <a:rPr lang="ru-RU" sz="1600" i="1">
                              <a:latin typeface="Cambria Math"/>
                            </a:rPr>
                          </m:ctrlPr>
                        </m:sSupPr>
                        <m:e>
                          <m:r>
                            <a:rPr lang="ru-RU" sz="1600" i="1">
                              <a:latin typeface="Cambria Math"/>
                            </a:rPr>
                            <m:t>(</m:t>
                          </m:r>
                          <m:f>
                            <m:fPr>
                              <m:ctrlPr>
                                <a:rPr lang="ru-RU" sz="1600" i="1">
                                  <a:latin typeface="Cambria Math"/>
                                </a:rPr>
                              </m:ctrlPr>
                            </m:fPr>
                            <m:num>
                              <m:r>
                                <a:rPr lang="ru-RU" sz="1600" i="1">
                                  <a:latin typeface="Cambria Math"/>
                                </a:rPr>
                                <m:t>𝑞</m:t>
                              </m:r>
                              <m:sSub>
                                <m:sSubPr>
                                  <m:ctrlPr>
                                    <a:rPr lang="ru-RU" sz="1600" i="1">
                                      <a:latin typeface="Cambria Math"/>
                                    </a:rPr>
                                  </m:ctrlPr>
                                </m:sSubPr>
                                <m:e>
                                  <m:r>
                                    <a:rPr lang="en-US" sz="1600" i="1">
                                      <a:latin typeface="Cambria Math"/>
                                    </a:rPr>
                                    <m:t>𝐿</m:t>
                                  </m:r>
                                </m:e>
                                <m:sub>
                                  <m:r>
                                    <a:rPr lang="en-US" sz="1600" i="1">
                                      <a:latin typeface="Cambria Math"/>
                                    </a:rPr>
                                    <m:t>𝑏</m:t>
                                  </m:r>
                                </m:sub>
                              </m:sSub>
                            </m:num>
                            <m:den>
                              <m:sSub>
                                <m:sSubPr>
                                  <m:ctrlPr>
                                    <a:rPr lang="ru-RU" sz="1600" i="1">
                                      <a:latin typeface="Cambria Math"/>
                                    </a:rPr>
                                  </m:ctrlPr>
                                </m:sSubPr>
                                <m:e>
                                  <m:r>
                                    <a:rPr lang="en-US" sz="1600" i="1">
                                      <a:latin typeface="Cambria Math"/>
                                    </a:rPr>
                                    <m:t>𝐿</m:t>
                                  </m:r>
                                </m:e>
                                <m:sub>
                                  <m:r>
                                    <a:rPr lang="en-US" sz="1600" i="1">
                                      <a:latin typeface="Cambria Math"/>
                                    </a:rPr>
                                    <m:t>𝐶</m:t>
                                  </m:r>
                                </m:sub>
                              </m:sSub>
                            </m:den>
                          </m:f>
                          <m:r>
                            <a:rPr lang="ru-RU" sz="1600" i="1">
                              <a:latin typeface="Cambria Math"/>
                            </a:rPr>
                            <m:t>)</m:t>
                          </m:r>
                        </m:e>
                        <m:sup>
                          <m:r>
                            <a:rPr lang="ru-RU" sz="1600" i="1">
                              <a:latin typeface="Cambria Math"/>
                            </a:rPr>
                            <m:t>2</m:t>
                          </m:r>
                        </m:sup>
                      </m:sSup>
                    </m:oMath>
                  </m:oMathPara>
                </a14:m>
                <a:endParaRPr lang="ru-RU" sz="1600" dirty="0"/>
              </a:p>
              <a:p>
                <a:pPr algn="just"/>
                <a:r>
                  <a:rPr lang="en-US" sz="1600" dirty="0" smtClean="0"/>
                  <a:t>Substituting the numbers we obtain that</a:t>
                </a:r>
                <a:r>
                  <a:rPr lang="ru-RU" sz="1600" dirty="0" smtClean="0"/>
                  <a:t> </a:t>
                </a:r>
                <a14:m>
                  <m:oMath xmlns:m="http://schemas.openxmlformats.org/officeDocument/2006/math">
                    <m:sSub>
                      <m:sSubPr>
                        <m:ctrlPr>
                          <a:rPr lang="ru-RU" sz="1600" i="1">
                            <a:latin typeface="Cambria Math"/>
                          </a:rPr>
                        </m:ctrlPr>
                      </m:sSubPr>
                      <m:e>
                        <m:r>
                          <a:rPr lang="ru-RU" sz="1600" i="1">
                            <a:latin typeface="Cambria Math"/>
                          </a:rPr>
                          <m:t>(</m:t>
                        </m:r>
                        <m:f>
                          <m:fPr>
                            <m:ctrlPr>
                              <a:rPr lang="ru-RU" sz="1600" i="1">
                                <a:latin typeface="Cambria Math"/>
                              </a:rPr>
                            </m:ctrlPr>
                          </m:fPr>
                          <m:num>
                            <m:sSub>
                              <m:sSubPr>
                                <m:ctrlPr>
                                  <a:rPr lang="ru-RU" sz="1600" i="1">
                                    <a:latin typeface="Cambria Math"/>
                                  </a:rPr>
                                </m:ctrlPr>
                              </m:sSubPr>
                              <m:e>
                                <m:r>
                                  <a:rPr lang="en-US" sz="1600" i="1">
                                    <a:latin typeface="Cambria Math"/>
                                  </a:rPr>
                                  <m:t>𝛿</m:t>
                                </m:r>
                                <m:r>
                                  <a:rPr lang="en-US" sz="1600" i="1">
                                    <a:latin typeface="Cambria Math"/>
                                  </a:rPr>
                                  <m:t>𝑄</m:t>
                                </m:r>
                              </m:e>
                              <m:sub>
                                <m:r>
                                  <a:rPr lang="en-US" sz="1600" i="1">
                                    <a:latin typeface="Cambria Math"/>
                                  </a:rPr>
                                  <m:t>𝑠</m:t>
                                </m:r>
                              </m:sub>
                            </m:sSub>
                          </m:num>
                          <m:den>
                            <m:sSub>
                              <m:sSubPr>
                                <m:ctrlPr>
                                  <a:rPr lang="ru-RU" sz="1600" i="1">
                                    <a:latin typeface="Cambria Math"/>
                                  </a:rPr>
                                </m:ctrlPr>
                              </m:sSubPr>
                              <m:e>
                                <m:r>
                                  <a:rPr lang="en-US" sz="1600" i="1">
                                    <a:latin typeface="Cambria Math"/>
                                  </a:rPr>
                                  <m:t>𝑄</m:t>
                                </m:r>
                              </m:e>
                              <m:sub>
                                <m:r>
                                  <a:rPr lang="en-US" sz="1600" i="1">
                                    <a:latin typeface="Cambria Math"/>
                                  </a:rPr>
                                  <m:t>𝑠</m:t>
                                </m:r>
                              </m:sub>
                            </m:sSub>
                          </m:den>
                        </m:f>
                        <m:r>
                          <a:rPr lang="ru-RU" sz="1600" i="1">
                            <a:latin typeface="Cambria Math"/>
                          </a:rPr>
                          <m:t>)</m:t>
                        </m:r>
                      </m:e>
                      <m:sub>
                        <m:r>
                          <a:rPr lang="en-US" sz="1600" i="1">
                            <a:latin typeface="Cambria Math"/>
                          </a:rPr>
                          <m:t>𝑖𝑛𝑐</m:t>
                        </m:r>
                      </m:sub>
                    </m:sSub>
                    <m:r>
                      <a:rPr lang="ru-RU" sz="1600" i="1">
                        <a:latin typeface="Cambria Math"/>
                      </a:rPr>
                      <m:t>=</m:t>
                    </m:r>
                  </m:oMath>
                </a14:m>
                <a:r>
                  <a:rPr lang="ru-RU" sz="1600" dirty="0"/>
                  <a:t>0.01529. </a:t>
                </a:r>
                <a:r>
                  <a:rPr lang="en-US" sz="1600" dirty="0" smtClean="0"/>
                  <a:t>This value for all energies is more than </a:t>
                </a:r>
                <a:r>
                  <a:rPr lang="en-US" sz="1600" dirty="0" err="1" smtClean="0"/>
                  <a:t>s.c.</a:t>
                </a:r>
                <a:r>
                  <a:rPr lang="en-US" sz="1600" dirty="0" smtClean="0"/>
                  <a:t> shift of the synchrotron tune</a:t>
                </a:r>
                <a:r>
                  <a:rPr lang="ru-RU" sz="1600" dirty="0" smtClean="0"/>
                  <a:t>.</a:t>
                </a:r>
                <a:r>
                  <a:rPr lang="en-US" sz="1600" dirty="0" smtClean="0"/>
                  <a:t> The most dangerous is the minimal energy where the situation needs in additional analysis.</a:t>
                </a:r>
                <a:endParaRPr lang="ru-RU" sz="16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370" t="-404"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6714EDC4-5A5B-49F9-BAEE-A28E5314ED8A}"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16</a:t>
            </a:fld>
            <a:endParaRPr lang="ru-RU"/>
          </a:p>
        </p:txBody>
      </p:sp>
    </p:spTree>
    <p:extLst>
      <p:ext uri="{BB962C8B-B14F-4D97-AF65-F5344CB8AC3E}">
        <p14:creationId xmlns:p14="http://schemas.microsoft.com/office/powerpoint/2010/main" val="123254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200" dirty="0" smtClean="0"/>
              <a:t>Dependence of the longitudinal Coulomb shift on the ion energy for Gaussian longitudinal density distribution</a:t>
            </a:r>
            <a:endParaRPr lang="ru-RU"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11"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2132856"/>
            <a:ext cx="3733800"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9388"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Дата 4"/>
          <p:cNvSpPr>
            <a:spLocks noGrp="1"/>
          </p:cNvSpPr>
          <p:nvPr>
            <p:ph type="dt" sz="half" idx="10"/>
          </p:nvPr>
        </p:nvSpPr>
        <p:spPr/>
        <p:txBody>
          <a:bodyPr/>
          <a:lstStyle/>
          <a:p>
            <a:fld id="{1DCAF062-63B7-419C-B95A-864619B9E01C}" type="datetime1">
              <a:rPr lang="ru-RU" smtClean="0"/>
              <a:t>21.05.2017</a:t>
            </a:fld>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17</a:t>
            </a:fld>
            <a:endParaRPr lang="ru-RU"/>
          </a:p>
        </p:txBody>
      </p:sp>
    </p:spTree>
    <p:extLst>
      <p:ext uri="{BB962C8B-B14F-4D97-AF65-F5344CB8AC3E}">
        <p14:creationId xmlns:p14="http://schemas.microsoft.com/office/powerpoint/2010/main" val="257348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i="1" dirty="0" smtClean="0"/>
              <a:t/>
            </a:r>
            <a:br>
              <a:rPr lang="ru-RU" sz="2200" i="1" dirty="0" smtClean="0"/>
            </a:br>
            <a:r>
              <a:rPr lang="ru-RU" sz="2200" i="1" dirty="0"/>
              <a:t/>
            </a:r>
            <a:br>
              <a:rPr lang="ru-RU" sz="2200" i="1" dirty="0"/>
            </a:br>
            <a:r>
              <a:rPr lang="en-US" sz="2200" i="1" dirty="0" smtClean="0"/>
              <a:t>Longitudinal microwave instability</a:t>
            </a:r>
            <a:r>
              <a:rPr lang="ru-RU" sz="2200" i="1" dirty="0" smtClean="0"/>
              <a:t>.</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algn="just"/>
                <a:r>
                  <a:rPr lang="en-US" sz="1600" dirty="0" smtClean="0"/>
                  <a:t>Longitudinal microwave instability may appear in the bunched beams for similar conditions as corresponding transverse  one. </a:t>
                </a:r>
                <a:r>
                  <a:rPr lang="ru-RU" sz="1600" dirty="0" smtClean="0"/>
                  <a:t> </a:t>
                </a:r>
                <a:r>
                  <a:rPr lang="en-US" sz="1600" dirty="0" smtClean="0"/>
                  <a:t>Usually we assume that </a:t>
                </a:r>
                <a:r>
                  <a:rPr lang="en-US" sz="1600" i="1" dirty="0" smtClean="0"/>
                  <a:t>driving </a:t>
                </a:r>
                <a:r>
                  <a:rPr lang="en-US" sz="1600" i="1" dirty="0"/>
                  <a:t>force</a:t>
                </a:r>
                <a:r>
                  <a:rPr lang="ru-RU" sz="1600" dirty="0"/>
                  <a:t> </a:t>
                </a:r>
                <a:r>
                  <a:rPr lang="en-US" sz="1600" dirty="0" smtClean="0"/>
                  <a:t>of the instability is impedance of wide band cavity</a:t>
                </a:r>
                <a:endParaRPr lang="ru-RU" sz="1600" dirty="0"/>
              </a:p>
              <a:p>
                <a:pPr marL="0" indent="0" algn="ctr">
                  <a:buNone/>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en-US" sz="1600" i="1">
                              <a:latin typeface="Cambria Math"/>
                            </a:rPr>
                            <m:t>𝑍</m:t>
                          </m:r>
                        </m:e>
                        <m:sub>
                          <m:r>
                            <a:rPr lang="ru-RU" sz="1600" i="1">
                              <a:latin typeface="Cambria Math"/>
                            </a:rPr>
                            <m:t>𝑐𝑎𝑣</m:t>
                          </m:r>
                        </m:sub>
                      </m:sSub>
                      <m:d>
                        <m:dPr>
                          <m:ctrlPr>
                            <a:rPr lang="ru-RU" sz="1600" i="1">
                              <a:latin typeface="Cambria Math"/>
                            </a:rPr>
                          </m:ctrlPr>
                        </m:dPr>
                        <m:e>
                          <m:r>
                            <a:rPr lang="en-US" sz="1600" i="1">
                              <a:latin typeface="Cambria Math"/>
                            </a:rPr>
                            <m:t>𝜔</m:t>
                          </m:r>
                        </m:e>
                      </m:d>
                      <m:r>
                        <a:rPr lang="ru-RU" sz="1600" i="1">
                          <a:latin typeface="Cambria Math"/>
                        </a:rPr>
                        <m:t>=</m:t>
                      </m:r>
                      <m:f>
                        <m:fPr>
                          <m:ctrlPr>
                            <a:rPr lang="ru-RU" sz="1600" i="1">
                              <a:latin typeface="Cambria Math"/>
                            </a:rPr>
                          </m:ctrlPr>
                        </m:fPr>
                        <m:num>
                          <m:sSub>
                            <m:sSubPr>
                              <m:ctrlPr>
                                <a:rPr lang="ru-RU" sz="1600" i="1" smtClean="0">
                                  <a:latin typeface="Cambria Math"/>
                                </a:rPr>
                              </m:ctrlPr>
                            </m:sSubPr>
                            <m:e>
                              <m:r>
                                <a:rPr lang="en-US" sz="1600" b="0" i="1" smtClean="0">
                                  <a:latin typeface="Cambria Math"/>
                                </a:rPr>
                                <m:t>𝑅</m:t>
                              </m:r>
                            </m:e>
                            <m:sub>
                              <m:r>
                                <a:rPr lang="en-US" sz="1600" b="0" i="1" smtClean="0">
                                  <a:latin typeface="Cambria Math"/>
                                </a:rPr>
                                <m:t>𝐿</m:t>
                              </m:r>
                            </m:sub>
                          </m:sSub>
                        </m:num>
                        <m:den>
                          <m:r>
                            <a:rPr lang="ru-RU" sz="1600" i="1">
                              <a:latin typeface="Cambria Math"/>
                            </a:rPr>
                            <m:t>1+</m:t>
                          </m:r>
                          <m:r>
                            <a:rPr lang="en-US" sz="1600" i="1">
                              <a:latin typeface="Cambria Math"/>
                            </a:rPr>
                            <m:t>𝑖𝑄</m:t>
                          </m:r>
                          <m:r>
                            <a:rPr lang="ru-RU" sz="1600" i="1">
                              <a:latin typeface="Cambria Math"/>
                            </a:rPr>
                            <m:t>(</m:t>
                          </m:r>
                          <m:f>
                            <m:fPr>
                              <m:ctrlPr>
                                <a:rPr lang="ru-RU" sz="1600" i="1" smtClean="0">
                                  <a:latin typeface="Cambria Math"/>
                                </a:rPr>
                              </m:ctrlPr>
                            </m:fPr>
                            <m:num>
                              <m:r>
                                <a:rPr lang="ru-RU" sz="1600" i="1" smtClean="0">
                                  <a:latin typeface="Cambria Math"/>
                                  <a:ea typeface="Cambria Math"/>
                                </a:rPr>
                                <m:t>𝜔</m:t>
                              </m:r>
                            </m:num>
                            <m:den>
                              <m:sSub>
                                <m:sSubPr>
                                  <m:ctrlPr>
                                    <a:rPr lang="ru-RU" sz="1600" i="1">
                                      <a:latin typeface="Cambria Math"/>
                                    </a:rPr>
                                  </m:ctrlPr>
                                </m:sSubPr>
                                <m:e>
                                  <m:r>
                                    <a:rPr lang="en-US" sz="1600" i="1">
                                      <a:latin typeface="Cambria Math"/>
                                    </a:rPr>
                                    <m:t>𝜔</m:t>
                                  </m:r>
                                </m:e>
                                <m:sub>
                                  <m:r>
                                    <a:rPr lang="ru-RU" sz="1600" i="1">
                                      <a:latin typeface="Cambria Math"/>
                                    </a:rPr>
                                    <m:t>0</m:t>
                                  </m:r>
                                </m:sub>
                              </m:sSub>
                            </m:den>
                          </m:f>
                          <m:r>
                            <a:rPr lang="ru-RU" sz="1600" i="1">
                              <a:latin typeface="Cambria Math"/>
                            </a:rPr>
                            <m:t>−</m:t>
                          </m:r>
                          <m:f>
                            <m:fPr>
                              <m:ctrlPr>
                                <a:rPr lang="ru-RU" sz="1600" i="1" smtClean="0">
                                  <a:latin typeface="Cambria Math"/>
                                </a:rPr>
                              </m:ctrlPr>
                            </m:fPr>
                            <m:num>
                              <m:sSub>
                                <m:sSubPr>
                                  <m:ctrlPr>
                                    <a:rPr lang="ru-RU" sz="1600" i="1">
                                      <a:latin typeface="Cambria Math"/>
                                    </a:rPr>
                                  </m:ctrlPr>
                                </m:sSubPr>
                                <m:e>
                                  <m:r>
                                    <a:rPr lang="en-US" sz="1600" i="1">
                                      <a:latin typeface="Cambria Math"/>
                                    </a:rPr>
                                    <m:t>𝜔</m:t>
                                  </m:r>
                                </m:e>
                                <m:sub>
                                  <m:r>
                                    <a:rPr lang="ru-RU" sz="1600" i="1">
                                      <a:latin typeface="Cambria Math"/>
                                    </a:rPr>
                                    <m:t>0</m:t>
                                  </m:r>
                                </m:sub>
                              </m:sSub>
                            </m:num>
                            <m:den>
                              <m:r>
                                <a:rPr lang="ru-RU" sz="1600" i="1" smtClean="0">
                                  <a:latin typeface="Cambria Math"/>
                                  <a:ea typeface="Cambria Math"/>
                                </a:rPr>
                                <m:t>𝜔</m:t>
                              </m:r>
                            </m:den>
                          </m:f>
                          <m:r>
                            <a:rPr lang="ru-RU" sz="1600" i="1">
                              <a:latin typeface="Cambria Math"/>
                            </a:rPr>
                            <m:t>)</m:t>
                          </m:r>
                        </m:den>
                      </m:f>
                    </m:oMath>
                  </m:oMathPara>
                </a14:m>
                <a:endParaRPr lang="ru-RU" sz="1600" dirty="0"/>
              </a:p>
              <a:p>
                <a:pPr marL="0" indent="0">
                  <a:buNone/>
                </a:pPr>
                <a:r>
                  <a:rPr lang="en-US" sz="1600" dirty="0" smtClean="0"/>
                  <a:t>	Here </a:t>
                </a:r>
                <a:r>
                  <a:rPr lang="ru-RU" sz="1600" dirty="0" smtClean="0"/>
                  <a:t> </a:t>
                </a:r>
                <a14:m>
                  <m:oMath xmlns:m="http://schemas.openxmlformats.org/officeDocument/2006/math">
                    <m:r>
                      <a:rPr lang="en-US" sz="1600" i="1">
                        <a:latin typeface="Cambria Math"/>
                      </a:rPr>
                      <m:t>𝑄</m:t>
                    </m:r>
                  </m:oMath>
                </a14:m>
                <a:r>
                  <a:rPr lang="ru-RU" sz="1600" dirty="0"/>
                  <a:t> – </a:t>
                </a:r>
                <a:r>
                  <a:rPr lang="en-US" sz="1600" dirty="0" smtClean="0"/>
                  <a:t> is a quality factor </a:t>
                </a:r>
                <a:r>
                  <a:rPr lang="ru-RU" sz="1600" dirty="0" smtClean="0"/>
                  <a:t> (</a:t>
                </a:r>
                <a:r>
                  <a:rPr lang="en-US" sz="1600" dirty="0" smtClean="0"/>
                  <a:t>for wide band cavity </a:t>
                </a:r>
                <a14:m>
                  <m:oMath xmlns:m="http://schemas.openxmlformats.org/officeDocument/2006/math">
                    <m:r>
                      <a:rPr lang="en-US" sz="1600" i="1" smtClean="0">
                        <a:latin typeface="Cambria Math"/>
                      </a:rPr>
                      <m:t>𝑄</m:t>
                    </m:r>
                  </m:oMath>
                </a14:m>
                <a:r>
                  <a:rPr lang="ru-RU" sz="1600" dirty="0" smtClean="0"/>
                  <a:t>=</a:t>
                </a:r>
                <a:r>
                  <a:rPr lang="ru-RU" sz="1600" dirty="0"/>
                  <a:t>1), </a:t>
                </a:r>
                <a:r>
                  <a:rPr lang="en-US" sz="1600" dirty="0" smtClean="0"/>
                  <a:t>resonant frequency </a:t>
                </a:r>
                <a:r>
                  <a:rPr lang="ru-RU" sz="1600" dirty="0" smtClean="0"/>
                  <a:t> </a:t>
                </a:r>
                <a14:m>
                  <m:oMath xmlns:m="http://schemas.openxmlformats.org/officeDocument/2006/math">
                    <m:sSub>
                      <m:sSubPr>
                        <m:ctrlPr>
                          <a:rPr lang="ru-RU" sz="1600" i="1">
                            <a:latin typeface="Cambria Math"/>
                          </a:rPr>
                        </m:ctrlPr>
                      </m:sSubPr>
                      <m:e>
                        <m:r>
                          <a:rPr lang="en-US" sz="1600" i="1">
                            <a:latin typeface="Cambria Math"/>
                          </a:rPr>
                          <m:t>𝜔</m:t>
                        </m:r>
                      </m:e>
                      <m:sub>
                        <m:r>
                          <a:rPr lang="ru-RU" sz="1600" i="1">
                            <a:latin typeface="Cambria Math"/>
                          </a:rPr>
                          <m:t>0</m:t>
                        </m:r>
                      </m:sub>
                    </m:sSub>
                    <m:r>
                      <a:rPr lang="ru-RU" sz="1600" i="1">
                        <a:latin typeface="Cambria Math"/>
                      </a:rPr>
                      <m:t>≈</m:t>
                    </m:r>
                    <m:f>
                      <m:fPr>
                        <m:ctrlPr>
                          <a:rPr lang="ru-RU" sz="1600" i="1">
                            <a:latin typeface="Cambria Math"/>
                          </a:rPr>
                        </m:ctrlPr>
                      </m:fPr>
                      <m:num>
                        <m:sSub>
                          <m:sSubPr>
                            <m:ctrlPr>
                              <a:rPr lang="ru-RU" sz="1600" i="1">
                                <a:latin typeface="Cambria Math"/>
                              </a:rPr>
                            </m:ctrlPr>
                          </m:sSubPr>
                          <m:e>
                            <m:r>
                              <a:rPr lang="en-US" sz="1600" i="1">
                                <a:latin typeface="Cambria Math"/>
                              </a:rPr>
                              <m:t>𝑅</m:t>
                            </m:r>
                          </m:e>
                          <m:sub>
                            <m:r>
                              <a:rPr lang="en-US" sz="1600" i="1">
                                <a:latin typeface="Cambria Math"/>
                              </a:rPr>
                              <m:t>𝐶</m:t>
                            </m:r>
                          </m:sub>
                        </m:sSub>
                      </m:num>
                      <m:den>
                        <m:r>
                          <a:rPr lang="en-US" sz="1600" i="1">
                            <a:latin typeface="Cambria Math"/>
                          </a:rPr>
                          <m:t>𝑏</m:t>
                        </m:r>
                        <m:r>
                          <a:rPr lang="ru-RU" sz="1600" i="1">
                            <a:latin typeface="Cambria Math"/>
                          </a:rPr>
                          <m:t>    </m:t>
                        </m:r>
                      </m:den>
                    </m:f>
                    <m:sSub>
                      <m:sSubPr>
                        <m:ctrlPr>
                          <a:rPr lang="ru-RU" sz="1600" i="1">
                            <a:latin typeface="Cambria Math"/>
                          </a:rPr>
                        </m:ctrlPr>
                      </m:sSubPr>
                      <m:e>
                        <m:r>
                          <m:rPr>
                            <m:sty m:val="p"/>
                          </m:rPr>
                          <a:rPr lang="ru-RU" sz="1600">
                            <a:latin typeface="Cambria Math"/>
                          </a:rPr>
                          <m:t>Ω</m:t>
                        </m:r>
                      </m:e>
                      <m:sub>
                        <m:r>
                          <a:rPr lang="ru-RU" sz="1600" i="1">
                            <a:latin typeface="Cambria Math"/>
                          </a:rPr>
                          <m:t>0</m:t>
                        </m:r>
                      </m:sub>
                    </m:sSub>
                  </m:oMath>
                </a14:m>
                <a:r>
                  <a:rPr lang="ru-RU" sz="1600" dirty="0"/>
                  <a:t> </a:t>
                </a:r>
                <a:r>
                  <a:rPr lang="ru-RU" sz="1600" dirty="0" smtClean="0"/>
                  <a:t>(«</a:t>
                </a:r>
                <a:r>
                  <a:rPr lang="en-US" sz="1600" dirty="0" smtClean="0"/>
                  <a:t>cut off</a:t>
                </a:r>
                <a:r>
                  <a:rPr lang="ru-RU" sz="1600" dirty="0" smtClean="0"/>
                  <a:t>» </a:t>
                </a:r>
                <a:r>
                  <a:rPr lang="en-US" sz="1600" dirty="0" err="1" smtClean="0"/>
                  <a:t>frequncy</a:t>
                </a:r>
                <a:r>
                  <a:rPr lang="en-US" sz="1600" dirty="0" smtClean="0"/>
                  <a:t> of the vacuum chamber</a:t>
                </a:r>
                <a:r>
                  <a:rPr lang="ru-RU" sz="1600" dirty="0" smtClean="0"/>
                  <a:t>). </a:t>
                </a:r>
                <a:r>
                  <a:rPr lang="en-US" sz="1600" dirty="0" smtClean="0"/>
                  <a:t>The longitudinal impedance</a:t>
                </a:r>
              </a:p>
              <a:p>
                <a:pPr marL="0" indent="0">
                  <a:buNone/>
                </a:pPr>
                <a14:m>
                  <m:oMathPara xmlns:m="http://schemas.openxmlformats.org/officeDocument/2006/math">
                    <m:oMathParaPr>
                      <m:jc m:val="centerGroup"/>
                    </m:oMathParaPr>
                    <m:oMath xmlns:m="http://schemas.openxmlformats.org/officeDocument/2006/math">
                      <m:f>
                        <m:fPr>
                          <m:ctrlPr>
                            <a:rPr lang="ru-RU" sz="1600" i="1">
                              <a:latin typeface="Cambria Math"/>
                            </a:rPr>
                          </m:ctrlPr>
                        </m:fPr>
                        <m:num>
                          <m:sSub>
                            <m:sSubPr>
                              <m:ctrlPr>
                                <a:rPr lang="ru-RU" sz="1600" i="1">
                                  <a:latin typeface="Cambria Math"/>
                                </a:rPr>
                              </m:ctrlPr>
                            </m:sSubPr>
                            <m:e>
                              <m:r>
                                <a:rPr lang="en-US" sz="1600" i="1">
                                  <a:latin typeface="Cambria Math"/>
                                </a:rPr>
                                <m:t>𝑍</m:t>
                              </m:r>
                            </m:e>
                            <m:sub>
                              <m:r>
                                <a:rPr lang="ru-RU" sz="1600" i="1">
                                  <a:latin typeface="Cambria Math"/>
                                </a:rPr>
                                <m:t>𝑙𝑜𝑛𝑔</m:t>
                              </m:r>
                            </m:sub>
                          </m:sSub>
                        </m:num>
                        <m:den>
                          <m:r>
                            <a:rPr lang="ru-RU" sz="1600" i="1">
                              <a:latin typeface="Cambria Math"/>
                            </a:rPr>
                            <m:t>𝑛</m:t>
                          </m:r>
                        </m:den>
                      </m:f>
                      <m:r>
                        <a:rPr lang="ru-RU" sz="1600" i="1">
                          <a:latin typeface="Cambria Math"/>
                        </a:rPr>
                        <m:t>=</m:t>
                      </m:r>
                      <m:r>
                        <a:rPr lang="en-US" sz="1600" b="0" i="1" smtClean="0">
                          <a:latin typeface="Cambria Math"/>
                        </a:rPr>
                        <m:t>𝑖</m:t>
                      </m:r>
                      <m:f>
                        <m:fPr>
                          <m:ctrlPr>
                            <a:rPr lang="ru-RU" sz="1600" i="1">
                              <a:latin typeface="Cambria Math"/>
                            </a:rPr>
                          </m:ctrlPr>
                        </m:fPr>
                        <m:num>
                          <m:sSubSup>
                            <m:sSubSupPr>
                              <m:ctrlPr>
                                <a:rPr lang="ru-RU" sz="1600" i="1">
                                  <a:latin typeface="Cambria Math"/>
                                </a:rPr>
                              </m:ctrlPr>
                            </m:sSubSupPr>
                            <m:e>
                              <m:r>
                                <a:rPr lang="en-US" sz="1600" i="1">
                                  <a:latin typeface="Cambria Math"/>
                                </a:rPr>
                                <m:t>𝑍</m:t>
                              </m:r>
                            </m:e>
                            <m:sub>
                              <m:r>
                                <a:rPr lang="en-US" sz="1600" i="1">
                                  <a:latin typeface="Cambria Math"/>
                                </a:rPr>
                                <m:t>𝑙𝑜𝑛𝑔</m:t>
                              </m:r>
                            </m:sub>
                            <m:sup>
                              <m:r>
                                <a:rPr lang="en-US" sz="1600" i="1">
                                  <a:latin typeface="Cambria Math"/>
                                </a:rPr>
                                <m:t>𝑠𝑐</m:t>
                              </m:r>
                            </m:sup>
                          </m:sSubSup>
                        </m:num>
                        <m:den>
                          <m:r>
                            <a:rPr lang="ru-RU" sz="1600" i="1">
                              <a:latin typeface="Cambria Math"/>
                            </a:rPr>
                            <m:t>𝑛</m:t>
                          </m:r>
                        </m:den>
                      </m:f>
                      <m:r>
                        <a:rPr lang="ru-RU" sz="1600" i="1">
                          <a:latin typeface="Cambria Math"/>
                        </a:rPr>
                        <m:t>+</m:t>
                      </m:r>
                      <m:sSub>
                        <m:sSubPr>
                          <m:ctrlPr>
                            <a:rPr lang="ru-RU" sz="1600" i="1">
                              <a:latin typeface="Cambria Math"/>
                            </a:rPr>
                          </m:ctrlPr>
                        </m:sSubPr>
                        <m:e>
                          <m:r>
                            <a:rPr lang="en-US" sz="1600" i="1">
                              <a:latin typeface="Cambria Math"/>
                            </a:rPr>
                            <m:t>𝑅</m:t>
                          </m:r>
                        </m:e>
                        <m:sub>
                          <m:r>
                            <a:rPr lang="en-US" sz="1600" b="0" i="1" smtClean="0">
                              <a:latin typeface="Cambria Math"/>
                            </a:rPr>
                            <m:t>𝐿</m:t>
                          </m:r>
                        </m:sub>
                      </m:sSub>
                    </m:oMath>
                  </m:oMathPara>
                </a14:m>
                <a:endParaRPr lang="en-US" sz="1600" dirty="0"/>
              </a:p>
              <a:p>
                <a:pPr marL="0" indent="0">
                  <a:buNone/>
                </a:pPr>
                <a:r>
                  <a:rPr lang="en-US" sz="1600" dirty="0" smtClean="0"/>
                  <a:t>	Typical values of </a:t>
                </a:r>
                <a14:m>
                  <m:oMath xmlns:m="http://schemas.openxmlformats.org/officeDocument/2006/math">
                    <m:sSub>
                      <m:sSubPr>
                        <m:ctrlPr>
                          <a:rPr lang="ru-RU" sz="1600" i="1">
                            <a:latin typeface="Cambria Math"/>
                          </a:rPr>
                        </m:ctrlPr>
                      </m:sSubPr>
                      <m:e>
                        <m:r>
                          <a:rPr lang="en-US" sz="1600" i="1">
                            <a:latin typeface="Cambria Math"/>
                          </a:rPr>
                          <m:t>𝑅</m:t>
                        </m:r>
                      </m:e>
                      <m:sub>
                        <m:r>
                          <a:rPr lang="en-US" sz="1600" i="1">
                            <a:latin typeface="Cambria Math"/>
                          </a:rPr>
                          <m:t>𝐿</m:t>
                        </m:r>
                      </m:sub>
                    </m:sSub>
                  </m:oMath>
                </a14:m>
                <a:r>
                  <a:rPr lang="en-US" sz="1600" dirty="0" smtClean="0"/>
                  <a:t> are about</a:t>
                </a:r>
                <a:r>
                  <a:rPr lang="ru-RU" sz="1600" dirty="0" smtClean="0"/>
                  <a:t> 1-3</a:t>
                </a:r>
                <a:r>
                  <a:rPr lang="en-US" sz="1600" dirty="0" smtClean="0"/>
                  <a:t> </a:t>
                </a:r>
                <a14:m>
                  <m:oMath xmlns:m="http://schemas.openxmlformats.org/officeDocument/2006/math">
                    <m:r>
                      <m:rPr>
                        <m:sty m:val="p"/>
                      </m:rPr>
                      <a:rPr lang="el-GR" sz="1600" i="1" smtClean="0">
                        <a:latin typeface="Cambria Math"/>
                        <a:ea typeface="Cambria Math"/>
                      </a:rPr>
                      <m:t>Ω</m:t>
                    </m:r>
                  </m:oMath>
                </a14:m>
                <a:r>
                  <a:rPr lang="ru-RU" sz="1600" dirty="0" smtClean="0"/>
                  <a:t>. </a:t>
                </a:r>
                <a:r>
                  <a:rPr lang="en-US" sz="1600" dirty="0" smtClean="0"/>
                  <a:t>In this equation </a:t>
                </a:r>
                <a:r>
                  <a:rPr lang="en-US" sz="1600" dirty="0" err="1" smtClean="0"/>
                  <a:t>s.c.</a:t>
                </a:r>
                <a:r>
                  <a:rPr lang="en-US" sz="1600" dirty="0" smtClean="0"/>
                  <a:t> impedance</a:t>
                </a:r>
              </a:p>
              <a:p>
                <a:pPr marL="0" indent="0">
                  <a:buNone/>
                </a:pPr>
                <a14:m>
                  <m:oMathPara xmlns:m="http://schemas.openxmlformats.org/officeDocument/2006/math">
                    <m:oMathParaPr>
                      <m:jc m:val="centerGroup"/>
                    </m:oMathParaPr>
                    <m:oMath xmlns:m="http://schemas.openxmlformats.org/officeDocument/2006/math">
                      <m:f>
                        <m:fPr>
                          <m:ctrlPr>
                            <a:rPr lang="ru-RU" sz="1600" i="1">
                              <a:latin typeface="Cambria Math"/>
                            </a:rPr>
                          </m:ctrlPr>
                        </m:fPr>
                        <m:num>
                          <m:sSubSup>
                            <m:sSubSupPr>
                              <m:ctrlPr>
                                <a:rPr lang="ru-RU" sz="1600" i="1">
                                  <a:latin typeface="Cambria Math"/>
                                </a:rPr>
                              </m:ctrlPr>
                            </m:sSubSupPr>
                            <m:e>
                              <m:r>
                                <a:rPr lang="en-US" sz="1600" i="1">
                                  <a:latin typeface="Cambria Math"/>
                                </a:rPr>
                                <m:t>𝑍</m:t>
                              </m:r>
                            </m:e>
                            <m:sub>
                              <m:r>
                                <a:rPr lang="en-US" sz="1600" i="1">
                                  <a:latin typeface="Cambria Math"/>
                                </a:rPr>
                                <m:t>𝑙𝑜𝑛𝑔</m:t>
                              </m:r>
                            </m:sub>
                            <m:sup>
                              <m:r>
                                <a:rPr lang="en-US" sz="1600" i="1">
                                  <a:latin typeface="Cambria Math"/>
                                </a:rPr>
                                <m:t>𝑠𝑐</m:t>
                              </m:r>
                            </m:sup>
                          </m:sSubSup>
                        </m:num>
                        <m:den>
                          <m:r>
                            <a:rPr lang="ru-RU" sz="1600" i="1">
                              <a:latin typeface="Cambria Math"/>
                            </a:rPr>
                            <m:t>𝑛</m:t>
                          </m:r>
                        </m:den>
                      </m:f>
                      <m:r>
                        <a:rPr lang="ru-RU" sz="1600" i="1">
                          <a:latin typeface="Cambria Math"/>
                        </a:rPr>
                        <m:t>=</m:t>
                      </m:r>
                      <m:f>
                        <m:fPr>
                          <m:ctrlPr>
                            <a:rPr lang="ru-RU" sz="1600" i="1">
                              <a:latin typeface="Cambria Math"/>
                            </a:rPr>
                          </m:ctrlPr>
                        </m:fPr>
                        <m:num>
                          <m:sSub>
                            <m:sSubPr>
                              <m:ctrlPr>
                                <a:rPr lang="ru-RU" sz="1600" i="1">
                                  <a:latin typeface="Cambria Math"/>
                                </a:rPr>
                              </m:ctrlPr>
                            </m:sSubPr>
                            <m:e>
                              <m:r>
                                <a:rPr lang="ru-RU" sz="1600" i="1">
                                  <a:latin typeface="Cambria Math"/>
                                </a:rPr>
                                <m:t>𝑍</m:t>
                              </m:r>
                            </m:e>
                            <m:sub>
                              <m:r>
                                <a:rPr lang="ru-RU" sz="1600" i="1">
                                  <a:latin typeface="Cambria Math"/>
                                </a:rPr>
                                <m:t>0</m:t>
                              </m:r>
                            </m:sub>
                          </m:sSub>
                        </m:num>
                        <m:den>
                          <m:sSup>
                            <m:sSupPr>
                              <m:ctrlPr>
                                <a:rPr lang="ru-RU" sz="1600" i="1">
                                  <a:latin typeface="Cambria Math"/>
                                </a:rPr>
                              </m:ctrlPr>
                            </m:sSupPr>
                            <m:e>
                              <m:r>
                                <a:rPr lang="ru-RU" sz="1600" i="1">
                                  <a:latin typeface="Cambria Math"/>
                                </a:rPr>
                                <m:t>2</m:t>
                              </m:r>
                              <m:r>
                                <a:rPr lang="ru-RU" sz="1600" i="1">
                                  <a:latin typeface="Cambria Math"/>
                                </a:rPr>
                                <m:t>𝛽</m:t>
                              </m:r>
                            </m:e>
                            <m:sup>
                              <m:r>
                                <a:rPr lang="ru-RU" sz="1600" i="1">
                                  <a:latin typeface="Cambria Math"/>
                                </a:rPr>
                                <m:t>2</m:t>
                              </m:r>
                            </m:sup>
                          </m:sSup>
                          <m:r>
                            <a:rPr lang="ru-RU" sz="1600" i="1">
                              <a:latin typeface="Cambria Math"/>
                            </a:rPr>
                            <m:t>𝛾</m:t>
                          </m:r>
                        </m:den>
                      </m:f>
                      <m:r>
                        <a:rPr lang="ru-RU" sz="1600" i="1">
                          <a:latin typeface="Cambria Math"/>
                        </a:rPr>
                        <m:t>[1+2</m:t>
                      </m:r>
                      <m:func>
                        <m:funcPr>
                          <m:ctrlPr>
                            <a:rPr lang="ru-RU" sz="1600" i="1">
                              <a:latin typeface="Cambria Math"/>
                            </a:rPr>
                          </m:ctrlPr>
                        </m:funcPr>
                        <m:fName>
                          <m:r>
                            <m:rPr>
                              <m:sty m:val="p"/>
                            </m:rPr>
                            <a:rPr lang="ru-RU" sz="1600">
                              <a:latin typeface="Cambria Math"/>
                            </a:rPr>
                            <m:t>ln</m:t>
                          </m:r>
                        </m:fName>
                        <m:e>
                          <m:d>
                            <m:dPr>
                              <m:ctrlPr>
                                <a:rPr lang="ru-RU" sz="1600" i="1">
                                  <a:latin typeface="Cambria Math"/>
                                </a:rPr>
                              </m:ctrlPr>
                            </m:dPr>
                            <m:e>
                              <m:f>
                                <m:fPr>
                                  <m:ctrlPr>
                                    <a:rPr lang="ru-RU" sz="1600" i="1">
                                      <a:latin typeface="Cambria Math"/>
                                    </a:rPr>
                                  </m:ctrlPr>
                                </m:fPr>
                                <m:num>
                                  <m:r>
                                    <a:rPr lang="ru-RU" sz="1600" i="1">
                                      <a:latin typeface="Cambria Math"/>
                                    </a:rPr>
                                    <m:t>𝑏</m:t>
                                  </m:r>
                                </m:num>
                                <m:den>
                                  <m:r>
                                    <a:rPr lang="ru-RU" sz="1600" i="1">
                                      <a:latin typeface="Cambria Math"/>
                                    </a:rPr>
                                    <m:t>𝑎</m:t>
                                  </m:r>
                                </m:den>
                              </m:f>
                            </m:e>
                          </m:d>
                        </m:e>
                      </m:func>
                      <m:r>
                        <a:rPr lang="ru-RU" sz="1600" i="1">
                          <a:latin typeface="Cambria Math"/>
                        </a:rPr>
                        <m:t>]</m:t>
                      </m:r>
                    </m:oMath>
                  </m:oMathPara>
                </a14:m>
                <a:endParaRPr lang="en-US" sz="1600" dirty="0" smtClean="0"/>
              </a:p>
              <a:p>
                <a:pPr marL="0" indent="0">
                  <a:buNone/>
                </a:pPr>
                <a:r>
                  <a:rPr lang="en-US" sz="1600" dirty="0" smtClean="0"/>
                  <a:t>	Let us mark that in NICA collider </a:t>
                </a:r>
                <a14:m>
                  <m:oMath xmlns:m="http://schemas.openxmlformats.org/officeDocument/2006/math">
                    <m:sSubSup>
                      <m:sSubSupPr>
                        <m:ctrlPr>
                          <a:rPr lang="ru-RU" sz="1600" i="1">
                            <a:latin typeface="Cambria Math"/>
                          </a:rPr>
                        </m:ctrlPr>
                      </m:sSubSupPr>
                      <m:e>
                        <m:r>
                          <a:rPr lang="ru-RU" sz="1600" i="1">
                            <a:latin typeface="Cambria Math"/>
                          </a:rPr>
                          <m:t>𝑍</m:t>
                        </m:r>
                      </m:e>
                      <m:sub>
                        <m:r>
                          <a:rPr lang="ru-RU" sz="1600" i="1">
                            <a:latin typeface="Cambria Math"/>
                          </a:rPr>
                          <m:t>𝑙𝑜𝑛𝑔</m:t>
                        </m:r>
                      </m:sub>
                      <m:sup>
                        <m:r>
                          <a:rPr lang="ru-RU" sz="1600" i="1">
                            <a:latin typeface="Cambria Math"/>
                          </a:rPr>
                          <m:t>𝑠𝑐</m:t>
                        </m:r>
                      </m:sup>
                    </m:sSubSup>
                  </m:oMath>
                </a14:m>
                <a:r>
                  <a:rPr lang="ru-RU" sz="1600" dirty="0"/>
                  <a:t> &gt;&gt;</a:t>
                </a:r>
                <a14:m>
                  <m:oMath xmlns:m="http://schemas.openxmlformats.org/officeDocument/2006/math">
                    <m:sSub>
                      <m:sSubPr>
                        <m:ctrlPr>
                          <a:rPr lang="ru-RU" sz="1600" i="1">
                            <a:latin typeface="Cambria Math"/>
                          </a:rPr>
                        </m:ctrlPr>
                      </m:sSubPr>
                      <m:e>
                        <m:r>
                          <a:rPr lang="ru-RU" sz="1600" i="1">
                            <a:latin typeface="Cambria Math"/>
                          </a:rPr>
                          <m:t>𝑅</m:t>
                        </m:r>
                      </m:e>
                      <m:sub>
                        <m:r>
                          <a:rPr lang="ru-RU" sz="1600" i="1">
                            <a:latin typeface="Cambria Math"/>
                          </a:rPr>
                          <m:t>𝑠</m:t>
                        </m:r>
                      </m:sub>
                    </m:sSub>
                  </m:oMath>
                </a14:m>
                <a:r>
                  <a:rPr lang="ru-RU" sz="1600" dirty="0"/>
                  <a:t> </a:t>
                </a:r>
                <a:r>
                  <a:rPr lang="en-US" sz="1600" dirty="0" smtClean="0"/>
                  <a:t> (for maximal energy</a:t>
                </a:r>
                <a:r>
                  <a:rPr lang="ru-RU" sz="1600" dirty="0" smtClean="0"/>
                  <a:t> </a:t>
                </a:r>
                <a:r>
                  <a:rPr lang="ru-RU" sz="1600" dirty="0"/>
                  <a:t>4.5 </a:t>
                </a:r>
                <a:r>
                  <a:rPr lang="en-US" sz="1600" dirty="0" smtClean="0"/>
                  <a:t>GeV  </a:t>
                </a:r>
                <a14:m>
                  <m:oMath xmlns:m="http://schemas.openxmlformats.org/officeDocument/2006/math">
                    <m:f>
                      <m:fPr>
                        <m:ctrlPr>
                          <a:rPr lang="ru-RU" sz="1600" i="1">
                            <a:latin typeface="Cambria Math"/>
                          </a:rPr>
                        </m:ctrlPr>
                      </m:fPr>
                      <m:num>
                        <m:sSubSup>
                          <m:sSubSupPr>
                            <m:ctrlPr>
                              <a:rPr lang="ru-RU" sz="1600" i="1">
                                <a:latin typeface="Cambria Math"/>
                              </a:rPr>
                            </m:ctrlPr>
                          </m:sSubSupPr>
                          <m:e>
                            <m:r>
                              <a:rPr lang="en-US" sz="1600" i="1">
                                <a:latin typeface="Cambria Math"/>
                              </a:rPr>
                              <m:t>𝑍</m:t>
                            </m:r>
                          </m:e>
                          <m:sub>
                            <m:r>
                              <a:rPr lang="en-US" sz="1600" i="1">
                                <a:latin typeface="Cambria Math"/>
                              </a:rPr>
                              <m:t>𝑙𝑜𝑛𝑔</m:t>
                            </m:r>
                          </m:sub>
                          <m:sup>
                            <m:r>
                              <a:rPr lang="en-US" sz="1600" i="1">
                                <a:latin typeface="Cambria Math"/>
                              </a:rPr>
                              <m:t>𝑠𝑐</m:t>
                            </m:r>
                          </m:sup>
                        </m:sSubSup>
                      </m:num>
                      <m:den>
                        <m:r>
                          <a:rPr lang="ru-RU" sz="1600" i="1">
                            <a:latin typeface="Cambria Math"/>
                          </a:rPr>
                          <m:t>𝑛</m:t>
                        </m:r>
                      </m:den>
                    </m:f>
                  </m:oMath>
                </a14:m>
                <a:r>
                  <a:rPr lang="en-US" sz="1600" dirty="0" smtClean="0"/>
                  <a:t>=167</a:t>
                </a:r>
                <a:r>
                  <a:rPr lang="el-GR" sz="1600" dirty="0">
                    <a:ea typeface="Cambria Math"/>
                  </a:rPr>
                  <a:t> </a:t>
                </a:r>
                <a14:m>
                  <m:oMath xmlns:m="http://schemas.openxmlformats.org/officeDocument/2006/math">
                    <m:r>
                      <m:rPr>
                        <m:sty m:val="p"/>
                      </m:rPr>
                      <a:rPr lang="el-GR" sz="1600" i="1">
                        <a:latin typeface="Cambria Math"/>
                        <a:ea typeface="Cambria Math"/>
                      </a:rPr>
                      <m:t>Ω</m:t>
                    </m:r>
                    <m:r>
                      <a:rPr lang="en-US" sz="1600" b="0" i="1" smtClean="0">
                        <a:latin typeface="Cambria Math"/>
                        <a:ea typeface="Cambria Math"/>
                      </a:rPr>
                      <m:t>)</m:t>
                    </m:r>
                  </m:oMath>
                </a14:m>
                <a:r>
                  <a:rPr lang="en-US" sz="1600" dirty="0" smtClean="0"/>
                  <a:t>.</a:t>
                </a:r>
                <a:endParaRPr lang="ru-RU" sz="1600" dirty="0"/>
              </a:p>
              <a:p>
                <a:pPr marL="0" indent="0">
                  <a:buNone/>
                </a:pPr>
                <a:endParaRPr lang="ru-RU" sz="1200" dirty="0"/>
              </a:p>
              <a:p>
                <a:endParaRPr lang="ru-RU" sz="1200" dirty="0"/>
              </a:p>
              <a:p>
                <a:pPr marL="0" indent="0">
                  <a:buNone/>
                </a:pPr>
                <a:r>
                  <a:rPr lang="ru-RU" sz="1200" dirty="0"/>
                  <a:t>				</a:t>
                </a:r>
              </a:p>
              <a:p>
                <a:endParaRPr lang="ru-RU" sz="12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404"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A402BEAE-3F2F-4C42-BCC3-8EB16CF710B5}"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18</a:t>
            </a:fld>
            <a:endParaRPr lang="ru-RU"/>
          </a:p>
        </p:txBody>
      </p:sp>
    </p:spTree>
    <p:extLst>
      <p:ext uri="{BB962C8B-B14F-4D97-AF65-F5344CB8AC3E}">
        <p14:creationId xmlns:p14="http://schemas.microsoft.com/office/powerpoint/2010/main" val="921886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200" i="1" dirty="0"/>
              <a:t>Longitudinal microwave instability </a:t>
            </a:r>
            <a:r>
              <a:rPr lang="ru-RU" sz="2200" i="1" dirty="0" smtClean="0"/>
              <a:t>2</a:t>
            </a:r>
            <a:r>
              <a:rPr lang="ru-RU" i="1" dirty="0" smtClean="0"/>
              <a:t>.</a:t>
            </a:r>
            <a:r>
              <a:rPr lang="ru-RU" dirty="0"/>
              <a:t/>
            </a:r>
            <a:br>
              <a:rPr lang="ru-RU" dirty="0"/>
            </a:br>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marL="0" indent="0">
                  <a:buNone/>
                </a:pPr>
                <a:r>
                  <a:rPr lang="ru-RU" sz="1400" dirty="0" smtClean="0"/>
                  <a:t>	</a:t>
                </a:r>
                <a:r>
                  <a:rPr lang="en-US" sz="1400" dirty="0" smtClean="0"/>
                  <a:t>Necessary stability criterion can be written as follows</a:t>
                </a:r>
                <a:r>
                  <a:rPr lang="ru-RU" sz="1400" dirty="0" smtClean="0"/>
                  <a:t>;</a:t>
                </a:r>
                <a:endParaRPr lang="ru-RU" sz="1400" dirty="0"/>
              </a:p>
              <a:p>
                <a:pPr marL="0" indent="0">
                  <a:buNone/>
                </a:pPr>
                <a14:m>
                  <m:oMathPara xmlns:m="http://schemas.openxmlformats.org/officeDocument/2006/math">
                    <m:oMathParaPr>
                      <m:jc m:val="centerGroup"/>
                    </m:oMathParaPr>
                    <m:oMath xmlns:m="http://schemas.openxmlformats.org/officeDocument/2006/math">
                      <m:sSubSup>
                        <m:sSubSupPr>
                          <m:ctrlPr>
                            <a:rPr lang="ru-RU" sz="1400" i="1">
                              <a:latin typeface="Cambria Math"/>
                            </a:rPr>
                          </m:ctrlPr>
                        </m:sSubSupPr>
                        <m:e>
                          <m:r>
                            <a:rPr lang="ru-RU" sz="1400" i="1">
                              <a:latin typeface="Cambria Math"/>
                            </a:rPr>
                            <m:t>𝜎</m:t>
                          </m:r>
                        </m:e>
                        <m:sub>
                          <m:r>
                            <a:rPr lang="en-US" sz="1400" i="1">
                              <a:latin typeface="Cambria Math"/>
                            </a:rPr>
                            <m:t>𝑝</m:t>
                          </m:r>
                        </m:sub>
                        <m:sup>
                          <m:r>
                            <a:rPr lang="ru-RU" sz="1400" i="1">
                              <a:latin typeface="Cambria Math"/>
                            </a:rPr>
                            <m:t>𝑡h𝑟</m:t>
                          </m:r>
                        </m:sup>
                      </m:sSubSup>
                      <m:r>
                        <a:rPr lang="ru-RU" sz="1400" i="1">
                          <a:latin typeface="Cambria Math"/>
                        </a:rPr>
                        <m:t>=</m:t>
                      </m:r>
                      <m:sSub>
                        <m:sSubPr>
                          <m:ctrlPr>
                            <a:rPr lang="ru-RU" sz="1400" i="1">
                              <a:latin typeface="Cambria Math"/>
                            </a:rPr>
                          </m:ctrlPr>
                        </m:sSubPr>
                        <m:e>
                          <m:r>
                            <a:rPr lang="ru-RU" sz="1400" i="1">
                              <a:latin typeface="Cambria Math"/>
                            </a:rPr>
                            <m:t>𝐹</m:t>
                          </m:r>
                        </m:e>
                        <m:sub>
                          <m:r>
                            <a:rPr lang="ru-RU" sz="1400" i="1">
                              <a:latin typeface="Cambria Math"/>
                            </a:rPr>
                            <m:t>𝑙𝑜𝑛𝑔</m:t>
                          </m:r>
                        </m:sub>
                      </m:sSub>
                      <m:sSub>
                        <m:sSubPr>
                          <m:ctrlPr>
                            <a:rPr lang="ru-RU" sz="1400" i="1">
                              <a:latin typeface="Cambria Math"/>
                            </a:rPr>
                          </m:ctrlPr>
                        </m:sSubPr>
                        <m:e>
                          <m:r>
                            <a:rPr lang="ru-RU" sz="1400" i="1">
                              <a:latin typeface="Cambria Math"/>
                            </a:rPr>
                            <m:t>𝐴</m:t>
                          </m:r>
                        </m:e>
                        <m:sub>
                          <m:r>
                            <a:rPr lang="ru-RU" sz="1400" i="1">
                              <a:latin typeface="Cambria Math"/>
                            </a:rPr>
                            <m:t>0</m:t>
                          </m:r>
                        </m:sub>
                      </m:sSub>
                      <m:r>
                        <a:rPr lang="ru-RU" sz="1400" b="0" i="1" smtClean="0">
                          <a:latin typeface="Cambria Math"/>
                        </a:rPr>
                        <m:t>,  </m:t>
                      </m:r>
                      <m:sSub>
                        <m:sSubPr>
                          <m:ctrlPr>
                            <a:rPr lang="ru-RU" sz="1400" i="1">
                              <a:latin typeface="Cambria Math"/>
                            </a:rPr>
                          </m:ctrlPr>
                        </m:sSubPr>
                        <m:e>
                          <m:r>
                            <a:rPr lang="ru-RU" sz="1400" i="1">
                              <a:latin typeface="Cambria Math"/>
                            </a:rPr>
                            <m:t>𝐴</m:t>
                          </m:r>
                        </m:e>
                        <m:sub>
                          <m:r>
                            <a:rPr lang="ru-RU" sz="1400" i="1">
                              <a:latin typeface="Cambria Math"/>
                            </a:rPr>
                            <m:t>0</m:t>
                          </m:r>
                        </m:sub>
                      </m:sSub>
                      <m:r>
                        <a:rPr lang="ru-RU" sz="1400" i="1">
                          <a:latin typeface="Cambria Math"/>
                        </a:rPr>
                        <m:t>=</m:t>
                      </m:r>
                      <m:rad>
                        <m:radPr>
                          <m:degHide m:val="on"/>
                          <m:ctrlPr>
                            <a:rPr lang="ru-RU" sz="1400" i="1">
                              <a:latin typeface="Cambria Math"/>
                            </a:rPr>
                          </m:ctrlPr>
                        </m:radPr>
                        <m:deg/>
                        <m:e>
                          <m:f>
                            <m:fPr>
                              <m:ctrlPr>
                                <a:rPr lang="ru-RU" sz="1400" i="1">
                                  <a:latin typeface="Cambria Math"/>
                                </a:rPr>
                              </m:ctrlPr>
                            </m:fPr>
                            <m:num>
                              <m:sSub>
                                <m:sSubPr>
                                  <m:ctrlPr>
                                    <a:rPr lang="ru-RU" sz="1400" i="1">
                                      <a:latin typeface="Cambria Math"/>
                                    </a:rPr>
                                  </m:ctrlPr>
                                </m:sSubPr>
                                <m:e>
                                  <m:r>
                                    <a:rPr lang="ru-RU" sz="1400" i="1">
                                      <a:latin typeface="Cambria Math"/>
                                    </a:rPr>
                                    <m:t>𝑍</m:t>
                                  </m:r>
                                </m:e>
                                <m:sub>
                                  <m:r>
                                    <a:rPr lang="ru-RU" sz="1400" i="1">
                                      <a:latin typeface="Cambria Math"/>
                                    </a:rPr>
                                    <m:t>𝑖</m:t>
                                  </m:r>
                                </m:sub>
                              </m:sSub>
                            </m:num>
                            <m:den>
                              <m:sSub>
                                <m:sSubPr>
                                  <m:ctrlPr>
                                    <a:rPr lang="ru-RU" sz="1400" i="1">
                                      <a:latin typeface="Cambria Math"/>
                                    </a:rPr>
                                  </m:ctrlPr>
                                </m:sSubPr>
                                <m:e>
                                  <m:r>
                                    <a:rPr lang="ru-RU" sz="1400" i="1">
                                      <a:latin typeface="Cambria Math"/>
                                    </a:rPr>
                                    <m:t>𝐴</m:t>
                                  </m:r>
                                </m:e>
                                <m:sub>
                                  <m:r>
                                    <a:rPr lang="ru-RU" sz="1400" i="1">
                                      <a:latin typeface="Cambria Math"/>
                                    </a:rPr>
                                    <m:t>𝑖</m:t>
                                  </m:r>
                                </m:sub>
                              </m:sSub>
                            </m:den>
                          </m:f>
                          <m:f>
                            <m:fPr>
                              <m:ctrlPr>
                                <a:rPr lang="ru-RU" sz="1400" i="1">
                                  <a:latin typeface="Cambria Math"/>
                                </a:rPr>
                              </m:ctrlPr>
                            </m:fPr>
                            <m:num>
                              <m:sSub>
                                <m:sSubPr>
                                  <m:ctrlPr>
                                    <a:rPr lang="ru-RU" sz="1400" i="1">
                                      <a:latin typeface="Cambria Math"/>
                                    </a:rPr>
                                  </m:ctrlPr>
                                </m:sSubPr>
                                <m:e>
                                  <m:r>
                                    <a:rPr lang="ru-RU" sz="1400" i="1">
                                      <a:latin typeface="Cambria Math"/>
                                    </a:rPr>
                                    <m:t>𝐼</m:t>
                                  </m:r>
                                </m:e>
                                <m:sub>
                                  <m:r>
                                    <a:rPr lang="ru-RU" sz="1400" i="1">
                                      <a:latin typeface="Cambria Math"/>
                                    </a:rPr>
                                    <m:t>𝑏</m:t>
                                  </m:r>
                                </m:sub>
                              </m:sSub>
                              <m:sSubSup>
                                <m:sSubSupPr>
                                  <m:ctrlPr>
                                    <a:rPr lang="ru-RU" sz="1400" i="1">
                                      <a:latin typeface="Cambria Math"/>
                                    </a:rPr>
                                  </m:ctrlPr>
                                </m:sSubSupPr>
                                <m:e>
                                  <m:r>
                                    <a:rPr lang="en-US" sz="1400" i="1">
                                      <a:latin typeface="Cambria Math"/>
                                    </a:rPr>
                                    <m:t>𝑍</m:t>
                                  </m:r>
                                </m:e>
                                <m:sub>
                                  <m:r>
                                    <a:rPr lang="en-US" sz="1400" i="1">
                                      <a:latin typeface="Cambria Math"/>
                                    </a:rPr>
                                    <m:t>𝑙𝑜𝑛𝑔</m:t>
                                  </m:r>
                                </m:sub>
                                <m:sup>
                                  <m:r>
                                    <a:rPr lang="ru-RU" sz="1400" i="1">
                                      <a:latin typeface="Cambria Math"/>
                                    </a:rPr>
                                    <m:t>𝑠𝑐</m:t>
                                  </m:r>
                                </m:sup>
                              </m:sSubSup>
                            </m:num>
                            <m:den>
                              <m:r>
                                <a:rPr lang="ru-RU" sz="1400" i="1">
                                  <a:latin typeface="Cambria Math"/>
                                </a:rPr>
                                <m:t>2</m:t>
                              </m:r>
                              <m:r>
                                <a:rPr lang="ru-RU" sz="1400" i="1">
                                  <a:latin typeface="Cambria Math"/>
                                </a:rPr>
                                <m:t>𝜋</m:t>
                              </m:r>
                              <m:sSup>
                                <m:sSupPr>
                                  <m:ctrlPr>
                                    <a:rPr lang="ru-RU" sz="1400" i="1">
                                      <a:latin typeface="Cambria Math"/>
                                    </a:rPr>
                                  </m:ctrlPr>
                                </m:sSupPr>
                                <m:e>
                                  <m:r>
                                    <a:rPr lang="ru-RU" sz="1400" i="1">
                                      <a:latin typeface="Cambria Math"/>
                                    </a:rPr>
                                    <m:t>𝛽</m:t>
                                  </m:r>
                                </m:e>
                                <m:sup>
                                  <m:r>
                                    <a:rPr lang="ru-RU" sz="1400" i="1">
                                      <a:latin typeface="Cambria Math"/>
                                    </a:rPr>
                                    <m:t>2</m:t>
                                  </m:r>
                                </m:sup>
                              </m:sSup>
                              <m:r>
                                <a:rPr lang="ru-RU" sz="1400" i="1">
                                  <a:latin typeface="Cambria Math"/>
                                </a:rPr>
                                <m:t>𝛾</m:t>
                              </m:r>
                              <m:sSub>
                                <m:sSubPr>
                                  <m:ctrlPr>
                                    <a:rPr lang="ru-RU" sz="1400" i="1">
                                      <a:latin typeface="Cambria Math"/>
                                    </a:rPr>
                                  </m:ctrlPr>
                                </m:sSubPr>
                                <m:e>
                                  <m:r>
                                    <a:rPr lang="ru-RU" sz="1400" i="1">
                                      <a:latin typeface="Cambria Math"/>
                                    </a:rPr>
                                    <m:t>𝑈</m:t>
                                  </m:r>
                                </m:e>
                                <m:sub>
                                  <m:r>
                                    <a:rPr lang="ru-RU" sz="1400" i="1">
                                      <a:latin typeface="Cambria Math"/>
                                    </a:rPr>
                                    <m:t>𝑝</m:t>
                                  </m:r>
                                </m:sub>
                              </m:sSub>
                              <m:r>
                                <a:rPr lang="ru-RU" sz="1400" i="1">
                                  <a:latin typeface="Cambria Math"/>
                                </a:rPr>
                                <m:t>𝜂</m:t>
                              </m:r>
                            </m:den>
                          </m:f>
                        </m:e>
                      </m:rad>
                    </m:oMath>
                  </m:oMathPara>
                </a14:m>
                <a:endParaRPr lang="ru-RU" sz="1400" dirty="0"/>
              </a:p>
              <a:p>
                <a:pPr marL="0" indent="0">
                  <a:buNone/>
                </a:pPr>
                <a:r>
                  <a:rPr lang="ru-RU" sz="1400" dirty="0" smtClean="0"/>
                  <a:t>	</a:t>
                </a:r>
                <a:r>
                  <a:rPr lang="en-US" sz="1400" dirty="0" smtClean="0"/>
                  <a:t>Here</a:t>
                </a:r>
                <a:r>
                  <a:rPr lang="ru-RU" sz="1400" dirty="0" smtClean="0"/>
                  <a:t> </a:t>
                </a:r>
                <a:r>
                  <a:rPr lang="en-US" sz="1400" dirty="0" smtClean="0"/>
                  <a:t>coefficient </a:t>
                </a:r>
                <a14:m>
                  <m:oMath xmlns:m="http://schemas.openxmlformats.org/officeDocument/2006/math">
                    <m:sSub>
                      <m:sSubPr>
                        <m:ctrlPr>
                          <a:rPr lang="ru-RU" sz="1400" i="1" smtClean="0">
                            <a:latin typeface="Cambria Math"/>
                          </a:rPr>
                        </m:ctrlPr>
                      </m:sSubPr>
                      <m:e>
                        <m:r>
                          <a:rPr lang="ru-RU" sz="1400" i="1">
                            <a:latin typeface="Cambria Math"/>
                          </a:rPr>
                          <m:t>𝐹</m:t>
                        </m:r>
                      </m:e>
                      <m:sub>
                        <m:r>
                          <a:rPr lang="en-US" sz="1400" b="0" i="1" smtClean="0">
                            <a:latin typeface="Cambria Math"/>
                          </a:rPr>
                          <m:t>𝐿</m:t>
                        </m:r>
                      </m:sub>
                    </m:sSub>
                  </m:oMath>
                </a14:m>
                <a:r>
                  <a:rPr lang="ru-RU" sz="1400" dirty="0"/>
                  <a:t> </a:t>
                </a:r>
                <a:r>
                  <a:rPr lang="en-US" sz="1400" dirty="0" smtClean="0"/>
                  <a:t> depends on the momentum distribution and parameter</a:t>
                </a:r>
                <a:endParaRPr lang="ru-RU" sz="1400" dirty="0"/>
              </a:p>
              <a:p>
                <a:pPr marL="0" indent="0" algn="ctr">
                  <a:buNone/>
                </a:pPr>
                <a14:m>
                  <m:oMath xmlns:m="http://schemas.openxmlformats.org/officeDocument/2006/math">
                    <m:r>
                      <a:rPr lang="ru-RU" sz="1400" i="1">
                        <a:latin typeface="Cambria Math"/>
                      </a:rPr>
                      <m:t>ℵ=</m:t>
                    </m:r>
                    <m:sSub>
                      <m:sSubPr>
                        <m:ctrlPr>
                          <a:rPr lang="ru-RU" sz="1400" i="1">
                            <a:latin typeface="Cambria Math"/>
                          </a:rPr>
                        </m:ctrlPr>
                      </m:sSubPr>
                      <m:e>
                        <m:r>
                          <a:rPr lang="ru-RU" sz="1400" i="1">
                            <a:latin typeface="Cambria Math"/>
                          </a:rPr>
                          <m:t>𝑅</m:t>
                        </m:r>
                      </m:e>
                      <m:sub>
                        <m:r>
                          <a:rPr lang="ru-RU" sz="1400" i="1">
                            <a:latin typeface="Cambria Math"/>
                          </a:rPr>
                          <m:t>𝑠</m:t>
                        </m:r>
                      </m:sub>
                    </m:sSub>
                    <m:r>
                      <a:rPr lang="en-US" sz="1400" b="0" i="1" smtClean="0">
                        <a:latin typeface="Cambria Math"/>
                      </a:rPr>
                      <m:t>/(</m:t>
                    </m:r>
                    <m:f>
                      <m:fPr>
                        <m:ctrlPr>
                          <a:rPr lang="ru-RU" sz="1400" i="1">
                            <a:latin typeface="Cambria Math"/>
                          </a:rPr>
                        </m:ctrlPr>
                      </m:fPr>
                      <m:num>
                        <m:sSubSup>
                          <m:sSubSupPr>
                            <m:ctrlPr>
                              <a:rPr lang="ru-RU" sz="1400" i="1">
                                <a:latin typeface="Cambria Math"/>
                              </a:rPr>
                            </m:ctrlPr>
                          </m:sSubSupPr>
                          <m:e>
                            <m:r>
                              <a:rPr lang="ru-RU" sz="1400" i="1">
                                <a:latin typeface="Cambria Math"/>
                              </a:rPr>
                              <m:t>𝑍</m:t>
                            </m:r>
                          </m:e>
                          <m:sub>
                            <m:r>
                              <a:rPr lang="ru-RU" sz="1400" i="1">
                                <a:latin typeface="Cambria Math"/>
                              </a:rPr>
                              <m:t>𝑙𝑜𝑛𝑔</m:t>
                            </m:r>
                          </m:sub>
                          <m:sup>
                            <m:r>
                              <a:rPr lang="ru-RU" sz="1400" i="1">
                                <a:latin typeface="Cambria Math"/>
                              </a:rPr>
                              <m:t>𝑠𝑐</m:t>
                            </m:r>
                          </m:sup>
                        </m:sSubSup>
                      </m:num>
                      <m:den>
                        <m:r>
                          <a:rPr lang="ru-RU" sz="1400" i="1">
                            <a:latin typeface="Cambria Math"/>
                          </a:rPr>
                          <m:t>𝑛</m:t>
                        </m:r>
                      </m:den>
                    </m:f>
                  </m:oMath>
                </a14:m>
                <a:r>
                  <a:rPr lang="en-US" sz="1400" dirty="0" smtClean="0"/>
                  <a:t>)</a:t>
                </a:r>
                <a:endParaRPr lang="ru-RU" sz="1400" dirty="0"/>
              </a:p>
              <a:p>
                <a:r>
                  <a:rPr lang="en-US" sz="1400" dirty="0" smtClean="0"/>
                  <a:t>Coefficient </a:t>
                </a:r>
                <a:r>
                  <a:rPr lang="ru-RU" sz="1400" dirty="0" smtClean="0"/>
                  <a:t> </a:t>
                </a:r>
                <a14:m>
                  <m:oMath xmlns:m="http://schemas.openxmlformats.org/officeDocument/2006/math">
                    <m:sSub>
                      <m:sSubPr>
                        <m:ctrlPr>
                          <a:rPr lang="ru-RU" sz="1400" i="1">
                            <a:latin typeface="Cambria Math"/>
                          </a:rPr>
                        </m:ctrlPr>
                      </m:sSubPr>
                      <m:e>
                        <m:r>
                          <a:rPr lang="ru-RU" sz="1400" i="1">
                            <a:latin typeface="Cambria Math"/>
                          </a:rPr>
                          <m:t>𝐹</m:t>
                        </m:r>
                      </m:e>
                      <m:sub>
                        <m:r>
                          <a:rPr lang="ru-RU" sz="1400" i="1">
                            <a:latin typeface="Cambria Math"/>
                          </a:rPr>
                          <m:t>𝑙𝑜𝑛𝑔</m:t>
                        </m:r>
                      </m:sub>
                    </m:sSub>
                  </m:oMath>
                </a14:m>
                <a:r>
                  <a:rPr lang="en-US" sz="1400" dirty="0" smtClean="0"/>
                  <a:t>was calculated for the Gaussian distribution. </a:t>
                </a:r>
              </a:p>
              <a:p>
                <a:pPr algn="just"/>
                <a:r>
                  <a:rPr lang="ru-RU" sz="1400" dirty="0" smtClean="0"/>
                  <a:t> </a:t>
                </a:r>
                <a:r>
                  <a:rPr lang="en-US" sz="1400" dirty="0" smtClean="0"/>
                  <a:t>On the next slide it is plotted dependence of the threshold momentum spread on energy</a:t>
                </a:r>
                <a:r>
                  <a:rPr lang="ru-RU" sz="1400" dirty="0" smtClean="0"/>
                  <a:t> </a:t>
                </a:r>
                <a14:m>
                  <m:oMath xmlns:m="http://schemas.openxmlformats.org/officeDocument/2006/math">
                    <m:sSubSup>
                      <m:sSubSupPr>
                        <m:ctrlPr>
                          <a:rPr lang="ru-RU" sz="1400" i="1">
                            <a:latin typeface="Cambria Math"/>
                          </a:rPr>
                        </m:ctrlPr>
                      </m:sSubSupPr>
                      <m:e>
                        <m:r>
                          <a:rPr lang="ru-RU" sz="1400" i="1">
                            <a:latin typeface="Cambria Math"/>
                          </a:rPr>
                          <m:t>𝜎</m:t>
                        </m:r>
                      </m:e>
                      <m:sub>
                        <m:r>
                          <a:rPr lang="en-US" sz="1400" i="1">
                            <a:latin typeface="Cambria Math"/>
                          </a:rPr>
                          <m:t>𝑝</m:t>
                        </m:r>
                      </m:sub>
                      <m:sup>
                        <m:r>
                          <a:rPr lang="ru-RU" sz="1400" i="1">
                            <a:latin typeface="Cambria Math"/>
                          </a:rPr>
                          <m:t>𝑡h𝑟</m:t>
                        </m:r>
                      </m:sup>
                    </m:sSubSup>
                    <m:r>
                      <a:rPr lang="ru-RU" sz="1400" i="1">
                        <a:latin typeface="Cambria Math"/>
                      </a:rPr>
                      <m:t>(</m:t>
                    </m:r>
                    <m:r>
                      <a:rPr lang="en-US" sz="1400" i="1">
                        <a:latin typeface="Cambria Math"/>
                      </a:rPr>
                      <m:t>𝐸</m:t>
                    </m:r>
                    <m:r>
                      <a:rPr lang="ru-RU" sz="1400" i="1">
                        <a:latin typeface="Cambria Math"/>
                      </a:rPr>
                      <m:t>)</m:t>
                    </m:r>
                  </m:oMath>
                </a14:m>
                <a:r>
                  <a:rPr lang="en-US" sz="1400" dirty="0" smtClean="0"/>
                  <a:t> for</a:t>
                </a:r>
                <a:r>
                  <a:rPr lang="ru-RU" sz="1400" dirty="0" smtClean="0"/>
                  <a:t> </a:t>
                </a:r>
                <a14:m>
                  <m:oMath xmlns:m="http://schemas.openxmlformats.org/officeDocument/2006/math">
                    <m:sSub>
                      <m:sSubPr>
                        <m:ctrlPr>
                          <a:rPr lang="ru-RU" sz="1400" i="1">
                            <a:latin typeface="Cambria Math"/>
                          </a:rPr>
                        </m:ctrlPr>
                      </m:sSubPr>
                      <m:e>
                        <m:r>
                          <a:rPr lang="ru-RU" sz="1400" i="1">
                            <a:latin typeface="Cambria Math"/>
                          </a:rPr>
                          <m:t>𝑅</m:t>
                        </m:r>
                      </m:e>
                      <m:sub>
                        <m:r>
                          <a:rPr lang="ru-RU" sz="1400" i="1">
                            <a:latin typeface="Cambria Math"/>
                          </a:rPr>
                          <m:t>𝑠</m:t>
                        </m:r>
                      </m:sub>
                    </m:sSub>
                    <m:r>
                      <a:rPr lang="ru-RU" sz="1400" i="1">
                        <a:latin typeface="Cambria Math"/>
                      </a:rPr>
                      <m:t>=1</m:t>
                    </m:r>
                  </m:oMath>
                </a14:m>
                <a:r>
                  <a:rPr lang="ru-RU" sz="1400" dirty="0"/>
                  <a:t> </a:t>
                </a:r>
                <a:r>
                  <a:rPr lang="ru-RU" sz="1400" dirty="0" smtClean="0"/>
                  <a:t> </a:t>
                </a:r>
                <a:r>
                  <a:rPr lang="en-US" sz="1400" dirty="0" smtClean="0"/>
                  <a:t>Ohm</a:t>
                </a:r>
                <a:r>
                  <a:rPr lang="ru-RU" sz="1400" dirty="0" smtClean="0"/>
                  <a:t>.</a:t>
                </a:r>
                <a:r>
                  <a:rPr lang="en-US" sz="1400" dirty="0" smtClean="0"/>
                  <a:t> We see that this momentum spread is much less than designed value of  momentum spreads for the collider</a:t>
                </a:r>
                <a:r>
                  <a:rPr lang="ru-RU" sz="1400" dirty="0" smtClean="0"/>
                  <a:t>.  </a:t>
                </a:r>
                <a:r>
                  <a:rPr lang="en-US" sz="1400" dirty="0" smtClean="0"/>
                  <a:t>On the second picture it is plotted (in half logarithmic scale) dependence of the factor </a:t>
                </a:r>
                <a14:m>
                  <m:oMath xmlns:m="http://schemas.openxmlformats.org/officeDocument/2006/math">
                    <m:sSub>
                      <m:sSubPr>
                        <m:ctrlPr>
                          <a:rPr lang="ru-RU" sz="1400" i="1">
                            <a:latin typeface="Cambria Math"/>
                          </a:rPr>
                        </m:ctrlPr>
                      </m:sSubPr>
                      <m:e>
                        <m:r>
                          <a:rPr lang="ru-RU" sz="1400" i="1">
                            <a:latin typeface="Cambria Math"/>
                          </a:rPr>
                          <m:t>𝐹</m:t>
                        </m:r>
                      </m:e>
                      <m:sub>
                        <m:r>
                          <a:rPr lang="en-US" sz="1400" b="0" i="1" smtClean="0">
                            <a:latin typeface="Cambria Math"/>
                          </a:rPr>
                          <m:t>𝑙𝑜𝑛𝑔</m:t>
                        </m:r>
                      </m:sub>
                    </m:sSub>
                  </m:oMath>
                </a14:m>
                <a:r>
                  <a:rPr lang="ru-RU" sz="1400" dirty="0"/>
                  <a:t> </a:t>
                </a:r>
                <a:r>
                  <a:rPr lang="en-US" sz="1400" dirty="0" smtClean="0"/>
                  <a:t>on active part of the impedance </a:t>
                </a:r>
                <a:r>
                  <a:rPr lang="ru-RU" sz="1400" dirty="0" smtClean="0"/>
                  <a:t> </a:t>
                </a:r>
                <a14:m>
                  <m:oMath xmlns:m="http://schemas.openxmlformats.org/officeDocument/2006/math">
                    <m:sSub>
                      <m:sSubPr>
                        <m:ctrlPr>
                          <a:rPr lang="ru-RU" sz="1400" i="1">
                            <a:latin typeface="Cambria Math"/>
                          </a:rPr>
                        </m:ctrlPr>
                      </m:sSubPr>
                      <m:e>
                        <m:r>
                          <a:rPr lang="ru-RU" sz="1400" i="1">
                            <a:latin typeface="Cambria Math"/>
                          </a:rPr>
                          <m:t>𝑍</m:t>
                        </m:r>
                      </m:e>
                      <m:sub>
                        <m:r>
                          <a:rPr lang="ru-RU" sz="1400" i="1">
                            <a:latin typeface="Cambria Math"/>
                          </a:rPr>
                          <m:t>𝑅</m:t>
                        </m:r>
                      </m:sub>
                    </m:sSub>
                  </m:oMath>
                </a14:m>
                <a:r>
                  <a:rPr lang="ru-RU" sz="1400" dirty="0"/>
                  <a:t> </a:t>
                </a:r>
                <a:r>
                  <a:rPr lang="en-US" sz="1400" dirty="0" smtClean="0"/>
                  <a:t>for energy </a:t>
                </a:r>
                <a:r>
                  <a:rPr lang="ru-RU" sz="1400" dirty="0" smtClean="0"/>
                  <a:t> </a:t>
                </a:r>
                <a:r>
                  <a:rPr lang="en-US" sz="1400" i="1" dirty="0"/>
                  <a:t>E</a:t>
                </a:r>
                <a:r>
                  <a:rPr lang="ru-RU" sz="1400" dirty="0"/>
                  <a:t>=4.5 </a:t>
                </a:r>
                <a:r>
                  <a:rPr lang="en-US" sz="1400" dirty="0" smtClean="0"/>
                  <a:t>GeV</a:t>
                </a:r>
                <a:r>
                  <a:rPr lang="ru-RU" sz="1400" dirty="0" smtClean="0"/>
                  <a:t> </a:t>
                </a:r>
                <a:r>
                  <a:rPr lang="en-US" sz="1400" dirty="0" smtClean="0"/>
                  <a:t>(where this dependence is the strongest one). We see that foe space charge dominated beam  requirements to the high frequency part of the longitudinal coupling impedance are very weak.</a:t>
                </a:r>
                <a:endParaRPr lang="ru-RU" sz="1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74" t="-135" r="-222"/>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48F2AA5E-4593-47FB-B8EB-6455FF37588A}"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19</a:t>
            </a:fld>
            <a:endParaRPr lang="ru-RU"/>
          </a:p>
        </p:txBody>
      </p:sp>
    </p:spTree>
    <p:extLst>
      <p:ext uri="{BB962C8B-B14F-4D97-AF65-F5344CB8AC3E}">
        <p14:creationId xmlns:p14="http://schemas.microsoft.com/office/powerpoint/2010/main" val="22143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Contents</a:t>
            </a:r>
            <a:endParaRPr lang="ru-RU" dirty="0"/>
          </a:p>
        </p:txBody>
      </p:sp>
      <p:sp>
        <p:nvSpPr>
          <p:cNvPr id="3" name="Объект 2"/>
          <p:cNvSpPr>
            <a:spLocks noGrp="1"/>
          </p:cNvSpPr>
          <p:nvPr>
            <p:ph idx="1"/>
          </p:nvPr>
        </p:nvSpPr>
        <p:spPr/>
        <p:txBody>
          <a:bodyPr>
            <a:normAutofit fontScale="85000" lnSpcReduction="20000"/>
          </a:bodyPr>
          <a:lstStyle/>
          <a:p>
            <a:pPr marL="0" lvl="0" indent="0">
              <a:buNone/>
            </a:pPr>
            <a:r>
              <a:rPr lang="ru-RU" b="1" dirty="0" smtClean="0"/>
              <a:t>	</a:t>
            </a:r>
            <a:r>
              <a:rPr lang="ru-RU" sz="2300" b="1" dirty="0" smtClean="0"/>
              <a:t>1.  </a:t>
            </a:r>
            <a:r>
              <a:rPr lang="en-US" sz="2300" b="1" dirty="0" smtClean="0"/>
              <a:t>Introduction</a:t>
            </a:r>
            <a:r>
              <a:rPr lang="ru-RU" sz="2300" b="1" dirty="0" smtClean="0"/>
              <a:t>.</a:t>
            </a:r>
            <a:endParaRPr lang="ru-RU" sz="2300" dirty="0"/>
          </a:p>
          <a:p>
            <a:pPr marL="0" indent="0">
              <a:buNone/>
            </a:pPr>
            <a:r>
              <a:rPr lang="ru-RU" sz="2300" b="1" dirty="0" smtClean="0"/>
              <a:t>	2</a:t>
            </a:r>
            <a:r>
              <a:rPr lang="ru-RU" sz="2300" b="1" dirty="0"/>
              <a:t>.  </a:t>
            </a:r>
            <a:r>
              <a:rPr lang="en-US" sz="2300" b="1" dirty="0" smtClean="0"/>
              <a:t>Transverse one-bunch effects.</a:t>
            </a:r>
            <a:endParaRPr lang="ru-RU" sz="2300" dirty="0"/>
          </a:p>
          <a:p>
            <a:pPr marL="457200" lvl="1" indent="0">
              <a:buNone/>
            </a:pPr>
            <a:r>
              <a:rPr lang="ru-RU" sz="2300" i="1" dirty="0" smtClean="0"/>
              <a:t>2.1. </a:t>
            </a:r>
            <a:r>
              <a:rPr lang="en-US" sz="2300" i="1" dirty="0" smtClean="0"/>
              <a:t>Transverse microwave instability</a:t>
            </a:r>
            <a:r>
              <a:rPr lang="ru-RU" sz="2300" i="1" dirty="0" smtClean="0"/>
              <a:t>.</a:t>
            </a:r>
            <a:endParaRPr lang="ru-RU" sz="2300" dirty="0"/>
          </a:p>
          <a:p>
            <a:pPr marL="457200" lvl="1" indent="0">
              <a:buNone/>
            </a:pPr>
            <a:r>
              <a:rPr lang="ru-RU" sz="2300" i="1" dirty="0" smtClean="0"/>
              <a:t>2.2. </a:t>
            </a:r>
            <a:r>
              <a:rPr lang="en-US" sz="2300" i="1" dirty="0" smtClean="0"/>
              <a:t>Strong head-tail instability </a:t>
            </a:r>
            <a:r>
              <a:rPr lang="ru-RU" sz="2300" i="1" dirty="0" smtClean="0"/>
              <a:t> </a:t>
            </a:r>
            <a:r>
              <a:rPr lang="ru-RU" sz="2300" dirty="0" smtClean="0"/>
              <a:t>(</a:t>
            </a:r>
            <a:r>
              <a:rPr lang="en-US" sz="2300" dirty="0" smtClean="0"/>
              <a:t>mode coupling)</a:t>
            </a:r>
            <a:r>
              <a:rPr lang="ru-RU" sz="2300" i="1" dirty="0" smtClean="0"/>
              <a:t>.</a:t>
            </a:r>
            <a:endParaRPr lang="en-US" sz="2300" i="1" dirty="0" smtClean="0"/>
          </a:p>
          <a:p>
            <a:pPr marL="457200" lvl="1" indent="0">
              <a:buNone/>
            </a:pPr>
            <a:r>
              <a:rPr lang="ru-RU" sz="2300" i="1" dirty="0" smtClean="0"/>
              <a:t>2..3.  </a:t>
            </a:r>
            <a:r>
              <a:rPr lang="en-US" sz="2300" i="1" dirty="0" smtClean="0"/>
              <a:t>Transverse dipole oscillations</a:t>
            </a:r>
            <a:r>
              <a:rPr lang="ru-RU" sz="2300" i="1" dirty="0" smtClean="0"/>
              <a:t>.</a:t>
            </a:r>
            <a:endParaRPr lang="ru-RU" sz="2300" dirty="0"/>
          </a:p>
          <a:p>
            <a:pPr marL="0" indent="0">
              <a:buNone/>
            </a:pPr>
            <a:r>
              <a:rPr lang="ru-RU" sz="2300" b="1" dirty="0" smtClean="0"/>
              <a:t>	    </a:t>
            </a:r>
            <a:r>
              <a:rPr lang="ru-RU" sz="2300" b="1" dirty="0"/>
              <a:t>3. </a:t>
            </a:r>
            <a:r>
              <a:rPr lang="en-US" sz="2300" b="1" dirty="0" smtClean="0"/>
              <a:t>Longitudinal </a:t>
            </a:r>
            <a:r>
              <a:rPr lang="en-US" sz="2300" b="1" dirty="0"/>
              <a:t>o</a:t>
            </a:r>
            <a:r>
              <a:rPr lang="en-US" sz="2300" b="1" dirty="0" smtClean="0"/>
              <a:t>ne-bunch effects</a:t>
            </a:r>
            <a:r>
              <a:rPr lang="ru-RU" sz="2300" b="1" dirty="0" smtClean="0"/>
              <a:t>.</a:t>
            </a:r>
            <a:endParaRPr lang="ru-RU" sz="2300" dirty="0"/>
          </a:p>
          <a:p>
            <a:pPr marL="0" indent="0">
              <a:buNone/>
            </a:pPr>
            <a:r>
              <a:rPr lang="ru-RU" sz="2300" i="1" dirty="0" smtClean="0"/>
              <a:t>        3</a:t>
            </a:r>
            <a:r>
              <a:rPr lang="ru-RU" sz="2300" i="1" dirty="0"/>
              <a:t>..1</a:t>
            </a:r>
            <a:r>
              <a:rPr lang="ru-RU" sz="2300" dirty="0"/>
              <a:t>.</a:t>
            </a:r>
            <a:r>
              <a:rPr lang="ru-RU" sz="2300" b="1" dirty="0"/>
              <a:t> </a:t>
            </a:r>
            <a:r>
              <a:rPr lang="en-US" sz="2300" i="1" dirty="0"/>
              <a:t>C</a:t>
            </a:r>
            <a:r>
              <a:rPr lang="en-US" sz="2300" i="1" dirty="0" smtClean="0"/>
              <a:t>oulomb shift of synchrotron tune</a:t>
            </a:r>
            <a:r>
              <a:rPr lang="ru-RU" sz="2300" i="1" dirty="0" smtClean="0"/>
              <a:t>.</a:t>
            </a:r>
            <a:endParaRPr lang="ru-RU" sz="2300" dirty="0"/>
          </a:p>
          <a:p>
            <a:pPr marL="0" indent="0">
              <a:buNone/>
            </a:pPr>
            <a:r>
              <a:rPr lang="ru-RU" sz="2300" i="1" dirty="0"/>
              <a:t> </a:t>
            </a:r>
            <a:r>
              <a:rPr lang="ru-RU" sz="2300" i="1" dirty="0" smtClean="0"/>
              <a:t>       3.2</a:t>
            </a:r>
            <a:r>
              <a:rPr lang="ru-RU" sz="2300" i="1" dirty="0"/>
              <a:t>. </a:t>
            </a:r>
            <a:r>
              <a:rPr lang="en-US" sz="2300" i="1" dirty="0" smtClean="0"/>
              <a:t>Longitudinal microwave instability</a:t>
            </a:r>
            <a:r>
              <a:rPr lang="ru-RU" sz="2300" b="1" i="1" dirty="0" smtClean="0"/>
              <a:t>.</a:t>
            </a:r>
            <a:endParaRPr lang="ru-RU" sz="2300" dirty="0"/>
          </a:p>
          <a:p>
            <a:pPr marL="0" indent="0">
              <a:buNone/>
            </a:pPr>
            <a:r>
              <a:rPr lang="ru-RU" sz="2300" i="1" dirty="0"/>
              <a:t> </a:t>
            </a:r>
            <a:r>
              <a:rPr lang="ru-RU" sz="2300" i="1" dirty="0" smtClean="0"/>
              <a:t>       3.3</a:t>
            </a:r>
            <a:r>
              <a:rPr lang="ru-RU" sz="2300" i="1" dirty="0"/>
              <a:t>. </a:t>
            </a:r>
            <a:r>
              <a:rPr lang="en-US" sz="2300" i="1" dirty="0"/>
              <a:t>Longitudinal Robinson instability on HOM</a:t>
            </a:r>
            <a:r>
              <a:rPr lang="en-US" sz="2300" i="1" dirty="0" smtClean="0"/>
              <a:t>.</a:t>
            </a:r>
            <a:r>
              <a:rPr lang="ru-RU" sz="2300" i="1" dirty="0" smtClean="0"/>
              <a:t> </a:t>
            </a:r>
            <a:endParaRPr lang="ru-RU" sz="2300" i="1" dirty="0"/>
          </a:p>
          <a:p>
            <a:pPr marL="0" indent="0">
              <a:buNone/>
            </a:pPr>
            <a:r>
              <a:rPr lang="ru-RU" sz="2300" i="1" dirty="0"/>
              <a:t> </a:t>
            </a:r>
            <a:r>
              <a:rPr lang="ru-RU" sz="2300" i="1" dirty="0" smtClean="0"/>
              <a:t>               </a:t>
            </a:r>
            <a:r>
              <a:rPr lang="ru-RU" sz="2300" b="1" dirty="0" smtClean="0"/>
              <a:t>	4</a:t>
            </a:r>
            <a:r>
              <a:rPr lang="ru-RU" sz="2300" b="1" dirty="0"/>
              <a:t>.  </a:t>
            </a:r>
            <a:r>
              <a:rPr lang="en-US" sz="2300" b="1" dirty="0" smtClean="0"/>
              <a:t>Multi-bunch instabilities</a:t>
            </a:r>
            <a:r>
              <a:rPr lang="ru-RU" sz="2300" b="1" dirty="0" smtClean="0"/>
              <a:t>.</a:t>
            </a:r>
            <a:endParaRPr lang="ru-RU" sz="2300" dirty="0" smtClean="0"/>
          </a:p>
          <a:p>
            <a:pPr marL="0" indent="0">
              <a:buNone/>
            </a:pPr>
            <a:r>
              <a:rPr lang="ru-RU" sz="2300" i="1" dirty="0"/>
              <a:t> </a:t>
            </a:r>
            <a:r>
              <a:rPr lang="ru-RU" sz="2300" i="1" dirty="0" smtClean="0"/>
              <a:t>            </a:t>
            </a:r>
            <a:r>
              <a:rPr lang="ru-RU" sz="2300" i="1" dirty="0"/>
              <a:t>4.1. </a:t>
            </a:r>
            <a:r>
              <a:rPr lang="en-US" sz="2300" i="1" dirty="0"/>
              <a:t>Transverse instability </a:t>
            </a:r>
            <a:r>
              <a:rPr lang="en-US" sz="2300" i="1" dirty="0" smtClean="0"/>
              <a:t>.</a:t>
            </a:r>
            <a:endParaRPr lang="ru-RU" sz="2300" dirty="0" smtClean="0"/>
          </a:p>
          <a:p>
            <a:pPr marL="0" indent="0">
              <a:buNone/>
            </a:pPr>
            <a:r>
              <a:rPr lang="ru-RU" sz="2300" i="1" dirty="0"/>
              <a:t> </a:t>
            </a:r>
            <a:r>
              <a:rPr lang="ru-RU" sz="2300" i="1" dirty="0" smtClean="0"/>
              <a:t>            </a:t>
            </a:r>
            <a:r>
              <a:rPr lang="ru-RU" sz="2300" i="1" dirty="0"/>
              <a:t>4.2. </a:t>
            </a:r>
            <a:r>
              <a:rPr lang="en-US" sz="2300" i="1" dirty="0" smtClean="0"/>
              <a:t>Longitudinal</a:t>
            </a:r>
            <a:r>
              <a:rPr lang="ru-RU" sz="2300" i="1" dirty="0" smtClean="0"/>
              <a:t> </a:t>
            </a:r>
            <a:r>
              <a:rPr lang="en-US" sz="2300" i="1" dirty="0"/>
              <a:t>instability </a:t>
            </a:r>
            <a:r>
              <a:rPr lang="ru-RU" sz="2300" i="1" dirty="0" smtClean="0"/>
              <a:t>.</a:t>
            </a:r>
            <a:endParaRPr lang="ru-RU" sz="2300" dirty="0"/>
          </a:p>
          <a:p>
            <a:pPr marL="0" indent="0">
              <a:buNone/>
            </a:pPr>
            <a:r>
              <a:rPr lang="ru-RU" sz="2300" b="1" dirty="0"/>
              <a:t>                   5. </a:t>
            </a:r>
            <a:r>
              <a:rPr lang="en-US" sz="2300" b="1" dirty="0" smtClean="0"/>
              <a:t>Numerical calculation of the coupling impedances</a:t>
            </a:r>
            <a:r>
              <a:rPr lang="ru-RU" sz="2300" b="1" dirty="0" smtClean="0"/>
              <a:t>.</a:t>
            </a:r>
          </a:p>
          <a:p>
            <a:pPr marL="0" indent="0">
              <a:buNone/>
            </a:pPr>
            <a:r>
              <a:rPr lang="ru-RU" sz="2300" b="1" dirty="0"/>
              <a:t> </a:t>
            </a:r>
            <a:r>
              <a:rPr lang="ru-RU" sz="2300" b="1" dirty="0" smtClean="0"/>
              <a:t>                 6</a:t>
            </a:r>
            <a:r>
              <a:rPr lang="ru-RU" sz="2300" b="1" dirty="0"/>
              <a:t>.  </a:t>
            </a:r>
            <a:r>
              <a:rPr lang="en-US" sz="2300" b="1" dirty="0" smtClean="0"/>
              <a:t>Discussion</a:t>
            </a:r>
            <a:r>
              <a:rPr lang="ru-RU" sz="2300" b="1" dirty="0" smtClean="0"/>
              <a:t>.</a:t>
            </a:r>
            <a:endParaRPr lang="ru-RU" sz="2300" dirty="0"/>
          </a:p>
          <a:p>
            <a:pPr marL="0" indent="0">
              <a:buNone/>
            </a:pPr>
            <a:endParaRPr lang="ru-RU" sz="2500" dirty="0"/>
          </a:p>
        </p:txBody>
      </p:sp>
      <p:sp>
        <p:nvSpPr>
          <p:cNvPr id="4" name="Дата 3"/>
          <p:cNvSpPr>
            <a:spLocks noGrp="1"/>
          </p:cNvSpPr>
          <p:nvPr>
            <p:ph type="dt" sz="half" idx="10"/>
          </p:nvPr>
        </p:nvSpPr>
        <p:spPr/>
        <p:txBody>
          <a:bodyPr/>
          <a:lstStyle/>
          <a:p>
            <a:fld id="{2FAE3A5A-7D6B-4996-8B09-7BF8529207E2}"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a:t>
            </a:fld>
            <a:endParaRPr lang="ru-RU"/>
          </a:p>
        </p:txBody>
      </p:sp>
    </p:spTree>
    <p:extLst>
      <p:ext uri="{BB962C8B-B14F-4D97-AF65-F5344CB8AC3E}">
        <p14:creationId xmlns:p14="http://schemas.microsoft.com/office/powerpoint/2010/main" val="136918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en-US" sz="1800" dirty="0" smtClean="0"/>
                  <a:t>Upper Figure. Dependence of threshold momentum spread for </a:t>
                </a:r>
                <a:r>
                  <a:rPr lang="en-US" sz="1800" dirty="0" err="1" smtClean="0"/>
                  <a:t>mkw</a:t>
                </a:r>
                <a:r>
                  <a:rPr lang="en-US" sz="1800" dirty="0" smtClean="0"/>
                  <a:t> longitudinal instability on energy for </a:t>
                </a:r>
                <a14:m>
                  <m:oMath xmlns:m="http://schemas.openxmlformats.org/officeDocument/2006/math">
                    <m:sSub>
                      <m:sSubPr>
                        <m:ctrlPr>
                          <a:rPr lang="ru-RU" sz="1800" i="1">
                            <a:latin typeface="Cambria Math"/>
                          </a:rPr>
                        </m:ctrlPr>
                      </m:sSubPr>
                      <m:e>
                        <m:r>
                          <a:rPr lang="ru-RU" sz="1800" i="1">
                            <a:latin typeface="Cambria Math"/>
                          </a:rPr>
                          <m:t>𝑍</m:t>
                        </m:r>
                      </m:e>
                      <m:sub>
                        <m:r>
                          <a:rPr lang="ru-RU" sz="1800" i="1">
                            <a:latin typeface="Cambria Math"/>
                          </a:rPr>
                          <m:t>𝑅</m:t>
                        </m:r>
                      </m:sub>
                    </m:sSub>
                  </m:oMath>
                </a14:m>
                <a:r>
                  <a:rPr lang="en-US" sz="1800" dirty="0" smtClean="0"/>
                  <a:t>=1 </a:t>
                </a:r>
                <a14:m>
                  <m:oMath xmlns:m="http://schemas.openxmlformats.org/officeDocument/2006/math">
                    <m:r>
                      <m:rPr>
                        <m:sty m:val="p"/>
                      </m:rPr>
                      <a:rPr lang="ru-RU" sz="1600">
                        <a:latin typeface="Cambria Math"/>
                      </a:rPr>
                      <m:t>Ω</m:t>
                    </m:r>
                    <m:r>
                      <a:rPr lang="en-US" sz="1600" b="0" i="0" smtClean="0">
                        <a:latin typeface="Cambria Math"/>
                      </a:rPr>
                      <m:t>.</m:t>
                    </m:r>
                  </m:oMath>
                </a14:m>
                <a:r>
                  <a:rPr lang="en-US" sz="1800" dirty="0" smtClean="0"/>
                  <a:t> </a:t>
                </a:r>
                <a:br>
                  <a:rPr lang="en-US" sz="1800" dirty="0" smtClean="0"/>
                </a:br>
                <a:r>
                  <a:rPr lang="en-US" sz="1800" dirty="0" smtClean="0"/>
                  <a:t>Bottom Figure. Dependence of coefficient </a:t>
                </a:r>
                <a14:m>
                  <m:oMath xmlns:m="http://schemas.openxmlformats.org/officeDocument/2006/math">
                    <m:sSub>
                      <m:sSubPr>
                        <m:ctrlPr>
                          <a:rPr lang="ru-RU" sz="1800" i="1">
                            <a:latin typeface="Cambria Math"/>
                          </a:rPr>
                        </m:ctrlPr>
                      </m:sSubPr>
                      <m:e>
                        <m:r>
                          <a:rPr lang="ru-RU" sz="1800" i="1">
                            <a:latin typeface="Cambria Math"/>
                          </a:rPr>
                          <m:t>𝐹</m:t>
                        </m:r>
                      </m:e>
                      <m:sub>
                        <m:r>
                          <a:rPr lang="en-US" sz="1800" i="1">
                            <a:latin typeface="Cambria Math"/>
                          </a:rPr>
                          <m:t>𝐿</m:t>
                        </m:r>
                      </m:sub>
                    </m:sSub>
                  </m:oMath>
                </a14:m>
                <a:r>
                  <a:rPr lang="ru-RU" sz="1800" dirty="0"/>
                  <a:t> </a:t>
                </a:r>
                <a:r>
                  <a:rPr lang="en-US" sz="1800" dirty="0" smtClean="0"/>
                  <a:t>on l active component </a:t>
                </a:r>
                <a:r>
                  <a:rPr lang="en-US" sz="1800" dirty="0"/>
                  <a:t>of the </a:t>
                </a:r>
                <a:r>
                  <a:rPr lang="en-US" sz="1800" dirty="0" err="1"/>
                  <a:t>longitudina</a:t>
                </a:r>
                <a:r>
                  <a:rPr lang="en-US" sz="1800" dirty="0"/>
                  <a:t> </a:t>
                </a:r>
                <a:r>
                  <a:rPr lang="en-US" sz="1800" dirty="0" smtClean="0"/>
                  <a:t>impedance</a:t>
                </a:r>
                <a:r>
                  <a:rPr lang="ru-RU" sz="1800" dirty="0" smtClean="0"/>
                  <a:t> </a:t>
                </a:r>
                <a14:m>
                  <m:oMath xmlns:m="http://schemas.openxmlformats.org/officeDocument/2006/math">
                    <m:sSub>
                      <m:sSubPr>
                        <m:ctrlPr>
                          <a:rPr lang="ru-RU" sz="1800" i="1">
                            <a:latin typeface="Cambria Math"/>
                          </a:rPr>
                        </m:ctrlPr>
                      </m:sSubPr>
                      <m:e>
                        <m:r>
                          <a:rPr lang="ru-RU" sz="1800" i="1">
                            <a:latin typeface="Cambria Math"/>
                          </a:rPr>
                          <m:t>𝑍</m:t>
                        </m:r>
                      </m:e>
                      <m:sub>
                        <m:r>
                          <a:rPr lang="ru-RU" sz="1800" i="1">
                            <a:latin typeface="Cambria Math"/>
                          </a:rPr>
                          <m:t>𝑅</m:t>
                        </m:r>
                      </m:sub>
                    </m:sSub>
                  </m:oMath>
                </a14:m>
                <a:r>
                  <a:rPr lang="ru-RU" sz="1800" dirty="0"/>
                  <a:t> </a:t>
                </a:r>
                <a:r>
                  <a:rPr lang="en-US" sz="1800" dirty="0" smtClean="0"/>
                  <a:t>for energy </a:t>
                </a:r>
                <a:r>
                  <a:rPr lang="en-US" sz="1800" i="1" dirty="0" smtClean="0"/>
                  <a:t>E</a:t>
                </a:r>
                <a:r>
                  <a:rPr lang="ru-RU" sz="1800" dirty="0"/>
                  <a:t>=4.5 </a:t>
                </a:r>
                <a:r>
                  <a:rPr lang="en-US" sz="1800" dirty="0" smtClean="0"/>
                  <a:t>GeV</a:t>
                </a:r>
                <a:r>
                  <a:rPr lang="ru-RU" sz="1800" dirty="0" smtClean="0"/>
                  <a:t>.</a:t>
                </a:r>
                <a:endParaRPr lang="ru-RU" sz="1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l="-296" r="-296" b="-3191"/>
                </a:stretch>
              </a:blipFill>
            </p:spPr>
            <p:txBody>
              <a:bodyPr/>
              <a:lstStyle/>
              <a:p>
                <a:r>
                  <a:rPr lang="ru-RU">
                    <a:noFill/>
                  </a:rPr>
                  <a:t> </a:t>
                </a:r>
              </a:p>
            </p:txBody>
          </p:sp>
        </mc:Fallback>
      </mc:AlternateContent>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6"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341" y="3928552"/>
            <a:ext cx="3389164" cy="1867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828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Дата 4"/>
          <p:cNvSpPr>
            <a:spLocks noGrp="1"/>
          </p:cNvSpPr>
          <p:nvPr>
            <p:ph type="dt" sz="half" idx="10"/>
          </p:nvPr>
        </p:nvSpPr>
        <p:spPr/>
        <p:txBody>
          <a:bodyPr/>
          <a:lstStyle/>
          <a:p>
            <a:fld id="{809FEB6F-3DA0-4BB5-BFB1-C687417053E5}" type="datetime1">
              <a:rPr lang="ru-RU" smtClean="0"/>
              <a:t>21.05.2017</a:t>
            </a:fld>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20</a:t>
            </a:fld>
            <a:endParaRPr lang="ru-RU"/>
          </a:p>
        </p:txBody>
      </p:sp>
      <p:pic>
        <p:nvPicPr>
          <p:cNvPr id="1026" name="Picture 2" descr="C:\Users\Павел\Desktop\Павел\НИКА1\NICA\Instabilities\Рисунки\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628800"/>
            <a:ext cx="3240360" cy="202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91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i="1" dirty="0" smtClean="0"/>
              <a:t>Longitudinal Robinson instability</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62500" lnSpcReduction="20000"/>
              </a:bodyPr>
              <a:lstStyle/>
              <a:p>
                <a:pPr algn="just"/>
                <a:r>
                  <a:rPr lang="en-US" i="1" dirty="0" smtClean="0"/>
                  <a:t>Robinson instability is </a:t>
                </a:r>
                <a:r>
                  <a:rPr lang="en-US" dirty="0" smtClean="0"/>
                  <a:t>instability a </a:t>
                </a:r>
                <a:r>
                  <a:rPr lang="en-US" dirty="0"/>
                  <a:t>b</a:t>
                </a:r>
                <a:r>
                  <a:rPr lang="en-US" dirty="0" smtClean="0"/>
                  <a:t>unch center of gravity  in process of phase oscillations</a:t>
                </a:r>
                <a:r>
                  <a:rPr lang="ru-RU" dirty="0" smtClean="0"/>
                  <a:t>. </a:t>
                </a:r>
                <a:r>
                  <a:rPr lang="en-US" i="1" dirty="0" smtClean="0"/>
                  <a:t>D</a:t>
                </a:r>
                <a:r>
                  <a:rPr lang="ru-RU" i="1" dirty="0" err="1" smtClean="0"/>
                  <a:t>riving</a:t>
                </a:r>
                <a:r>
                  <a:rPr lang="ru-RU" i="1" dirty="0" smtClean="0"/>
                  <a:t> </a:t>
                </a:r>
                <a:r>
                  <a:rPr lang="ru-RU" i="1" dirty="0" err="1"/>
                  <a:t>force</a:t>
                </a:r>
                <a:r>
                  <a:rPr lang="ru-RU" dirty="0"/>
                  <a:t> </a:t>
                </a:r>
                <a:r>
                  <a:rPr lang="en-US" dirty="0" smtClean="0"/>
                  <a:t>for the instability is impedance of the accelerating cavity. Its increment is defined by</a:t>
                </a:r>
                <a:endParaRPr lang="ru-RU" dirty="0"/>
              </a:p>
              <a:p>
                <a:pPr marL="0" indent="0" algn="ctr">
                  <a:buNone/>
                </a:pPr>
                <a14:m>
                  <m:oMath xmlns:m="http://schemas.openxmlformats.org/officeDocument/2006/math">
                    <m:sSup>
                      <m:sSupPr>
                        <m:ctrlPr>
                          <a:rPr lang="ru-RU" i="1">
                            <a:latin typeface="Cambria Math"/>
                          </a:rPr>
                        </m:ctrlPr>
                      </m:sSupPr>
                      <m:e>
                        <m:r>
                          <a:rPr lang="ru-RU" i="1">
                            <a:latin typeface="Cambria Math"/>
                          </a:rPr>
                          <m:t>𝜏</m:t>
                        </m:r>
                      </m:e>
                      <m:sup>
                        <m:r>
                          <a:rPr lang="ru-RU" i="1">
                            <a:latin typeface="Cambria Math"/>
                          </a:rPr>
                          <m:t>−1</m:t>
                        </m:r>
                      </m:sup>
                    </m:sSup>
                    <m:r>
                      <a:rPr lang="ru-RU" i="1">
                        <a:latin typeface="Cambria Math"/>
                      </a:rPr>
                      <m:t>≈</m:t>
                    </m:r>
                    <m:f>
                      <m:fPr>
                        <m:ctrlPr>
                          <a:rPr lang="ru-RU" i="1">
                            <a:latin typeface="Cambria Math"/>
                          </a:rPr>
                        </m:ctrlPr>
                      </m:fPr>
                      <m:num>
                        <m:sSub>
                          <m:sSubPr>
                            <m:ctrlPr>
                              <a:rPr lang="ru-RU" i="1">
                                <a:latin typeface="Cambria Math"/>
                              </a:rPr>
                            </m:ctrlPr>
                          </m:sSubPr>
                          <m:e>
                            <m:r>
                              <a:rPr lang="ru-RU" i="1">
                                <a:latin typeface="Cambria Math"/>
                              </a:rPr>
                              <m:t>h</m:t>
                            </m:r>
                            <m:r>
                              <a:rPr lang="en-US" i="1">
                                <a:latin typeface="Cambria Math"/>
                              </a:rPr>
                              <m:t>𝑁</m:t>
                            </m:r>
                          </m:e>
                          <m:sub>
                            <m:r>
                              <a:rPr lang="en-US" i="1">
                                <a:latin typeface="Cambria Math"/>
                              </a:rPr>
                              <m:t>𝑏</m:t>
                            </m:r>
                          </m:sub>
                        </m:sSub>
                        <m:r>
                          <a:rPr lang="ru-RU" i="1">
                            <a:latin typeface="Cambria Math"/>
                          </a:rPr>
                          <m:t>𝜂</m:t>
                        </m:r>
                        <m:sSub>
                          <m:sSubPr>
                            <m:ctrlPr>
                              <a:rPr lang="ru-RU" i="1">
                                <a:latin typeface="Cambria Math"/>
                              </a:rPr>
                            </m:ctrlPr>
                          </m:sSubPr>
                          <m:e>
                            <m:r>
                              <a:rPr lang="ru-RU" i="1">
                                <a:latin typeface="Cambria Math"/>
                              </a:rPr>
                              <m:t>𝑟</m:t>
                            </m:r>
                          </m:e>
                          <m:sub>
                            <m:r>
                              <a:rPr lang="ru-RU" i="1">
                                <a:latin typeface="Cambria Math"/>
                              </a:rPr>
                              <m:t>𝑖</m:t>
                            </m:r>
                          </m:sub>
                        </m:sSub>
                        <m:sSub>
                          <m:sSubPr>
                            <m:ctrlPr>
                              <a:rPr lang="ru-RU" i="1">
                                <a:latin typeface="Cambria Math"/>
                              </a:rPr>
                            </m:ctrlPr>
                          </m:sSubPr>
                          <m:e>
                            <m:r>
                              <m:rPr>
                                <m:sty m:val="p"/>
                              </m:rPr>
                              <a:rPr lang="ru-RU">
                                <a:latin typeface="Cambria Math"/>
                              </a:rPr>
                              <m:t>Ω</m:t>
                            </m:r>
                          </m:e>
                          <m:sub>
                            <m:r>
                              <a:rPr lang="ru-RU" i="1">
                                <a:latin typeface="Cambria Math"/>
                              </a:rPr>
                              <m:t>0</m:t>
                            </m:r>
                          </m:sub>
                        </m:sSub>
                      </m:num>
                      <m:den>
                        <m:r>
                          <a:rPr lang="ru-RU" i="1">
                            <a:latin typeface="Cambria Math"/>
                          </a:rPr>
                          <m:t>2</m:t>
                        </m:r>
                        <m:r>
                          <a:rPr lang="ru-RU" i="1">
                            <a:latin typeface="Cambria Math"/>
                          </a:rPr>
                          <m:t>𝛾</m:t>
                        </m:r>
                        <m:sSup>
                          <m:sSupPr>
                            <m:ctrlPr>
                              <a:rPr lang="ru-RU" i="1">
                                <a:latin typeface="Cambria Math"/>
                              </a:rPr>
                            </m:ctrlPr>
                          </m:sSupPr>
                          <m:e>
                            <m:sSub>
                              <m:sSubPr>
                                <m:ctrlPr>
                                  <a:rPr lang="ru-RU" i="1">
                                    <a:latin typeface="Cambria Math"/>
                                  </a:rPr>
                                </m:ctrlPr>
                              </m:sSubPr>
                              <m:e>
                                <m:r>
                                  <a:rPr lang="ru-RU" i="1">
                                    <a:latin typeface="Cambria Math"/>
                                  </a:rPr>
                                  <m:t>𝑇</m:t>
                                </m:r>
                              </m:e>
                              <m:sub>
                                <m:r>
                                  <a:rPr lang="ru-RU" i="1">
                                    <a:latin typeface="Cambria Math"/>
                                  </a:rPr>
                                  <m:t>0</m:t>
                                </m:r>
                              </m:sub>
                            </m:sSub>
                          </m:e>
                          <m:sup>
                            <m:r>
                              <a:rPr lang="ru-RU" i="1">
                                <a:latin typeface="Cambria Math"/>
                              </a:rPr>
                              <m:t>2</m:t>
                            </m:r>
                          </m:sup>
                        </m:sSup>
                        <m:sSub>
                          <m:sSubPr>
                            <m:ctrlPr>
                              <a:rPr lang="ru-RU" i="1">
                                <a:latin typeface="Cambria Math"/>
                              </a:rPr>
                            </m:ctrlPr>
                          </m:sSubPr>
                          <m:e>
                            <m:r>
                              <m:rPr>
                                <m:sty m:val="p"/>
                              </m:rPr>
                              <a:rPr lang="ru-RU">
                                <a:latin typeface="Cambria Math"/>
                              </a:rPr>
                              <m:t>Ω</m:t>
                            </m:r>
                          </m:e>
                          <m:sub>
                            <m:r>
                              <a:rPr lang="ru-RU" i="1">
                                <a:latin typeface="Cambria Math"/>
                              </a:rPr>
                              <m:t>𝑠</m:t>
                            </m:r>
                          </m:sub>
                        </m:sSub>
                      </m:den>
                    </m:f>
                    <m:r>
                      <a:rPr lang="ru-RU" i="1">
                        <a:latin typeface="Cambria Math"/>
                      </a:rPr>
                      <m:t>[</m:t>
                    </m:r>
                    <m:r>
                      <a:rPr lang="ru-RU" i="1">
                        <a:latin typeface="Cambria Math"/>
                      </a:rPr>
                      <m:t>𝑅𝑒</m:t>
                    </m:r>
                    <m:r>
                      <a:rPr lang="ru-RU" i="1">
                        <a:latin typeface="Cambria Math"/>
                      </a:rPr>
                      <m:t> </m:t>
                    </m:r>
                    <m:sSubSup>
                      <m:sSubSupPr>
                        <m:ctrlPr>
                          <a:rPr lang="ru-RU" i="1">
                            <a:latin typeface="Cambria Math"/>
                          </a:rPr>
                        </m:ctrlPr>
                      </m:sSubSupPr>
                      <m:e>
                        <m:r>
                          <a:rPr lang="ru-RU" i="1">
                            <a:latin typeface="Cambria Math"/>
                          </a:rPr>
                          <m:t>𝑍</m:t>
                        </m:r>
                      </m:e>
                      <m:sub>
                        <m:r>
                          <a:rPr lang="en-US" i="1">
                            <a:latin typeface="Cambria Math"/>
                          </a:rPr>
                          <m:t>𝑐𝑎𝑣</m:t>
                        </m:r>
                      </m:sub>
                      <m:sup>
                        <m:r>
                          <a:rPr lang="ru-RU" i="1">
                            <a:latin typeface="Cambria Math"/>
                          </a:rPr>
                          <m:t>𝑚</m:t>
                        </m:r>
                      </m:sup>
                    </m:sSubSup>
                    <m:d>
                      <m:dPr>
                        <m:ctrlPr>
                          <a:rPr lang="ru-RU" i="1">
                            <a:latin typeface="Cambria Math"/>
                          </a:rPr>
                        </m:ctrlPr>
                      </m:dPr>
                      <m:e>
                        <m:r>
                          <a:rPr lang="ru-RU" i="1">
                            <a:latin typeface="Cambria Math"/>
                          </a:rPr>
                          <m:t>h</m:t>
                        </m:r>
                        <m:sSub>
                          <m:sSubPr>
                            <m:ctrlPr>
                              <a:rPr lang="ru-RU" i="1">
                                <a:latin typeface="Cambria Math"/>
                              </a:rPr>
                            </m:ctrlPr>
                          </m:sSubPr>
                          <m:e>
                            <m:r>
                              <m:rPr>
                                <m:sty m:val="p"/>
                              </m:rPr>
                              <a:rPr lang="ru-RU">
                                <a:latin typeface="Cambria Math"/>
                              </a:rPr>
                              <m:t>Ω</m:t>
                            </m:r>
                          </m:e>
                          <m:sub>
                            <m:r>
                              <a:rPr lang="ru-RU" i="1">
                                <a:latin typeface="Cambria Math"/>
                              </a:rPr>
                              <m:t>0</m:t>
                            </m:r>
                          </m:sub>
                        </m:sSub>
                        <m:r>
                          <a:rPr lang="ru-RU" i="1">
                            <a:latin typeface="Cambria Math"/>
                          </a:rPr>
                          <m:t>+</m:t>
                        </m:r>
                        <m:sSub>
                          <m:sSubPr>
                            <m:ctrlPr>
                              <a:rPr lang="ru-RU" i="1">
                                <a:latin typeface="Cambria Math"/>
                              </a:rPr>
                            </m:ctrlPr>
                          </m:sSubPr>
                          <m:e>
                            <m:r>
                              <m:rPr>
                                <m:sty m:val="p"/>
                              </m:rPr>
                              <a:rPr lang="ru-RU">
                                <a:latin typeface="Cambria Math"/>
                              </a:rPr>
                              <m:t>Ω</m:t>
                            </m:r>
                          </m:e>
                          <m:sub>
                            <m:r>
                              <a:rPr lang="ru-RU" i="1">
                                <a:latin typeface="Cambria Math"/>
                              </a:rPr>
                              <m:t>𝑠</m:t>
                            </m:r>
                          </m:sub>
                        </m:sSub>
                      </m:e>
                    </m:d>
                    <m:r>
                      <a:rPr lang="ru-RU" i="1">
                        <a:latin typeface="Cambria Math"/>
                      </a:rPr>
                      <m:t>−</m:t>
                    </m:r>
                    <m:r>
                      <a:rPr lang="ru-RU" i="1">
                        <a:latin typeface="Cambria Math"/>
                      </a:rPr>
                      <m:t>𝑅𝑒</m:t>
                    </m:r>
                    <m:r>
                      <a:rPr lang="ru-RU" i="1">
                        <a:latin typeface="Cambria Math"/>
                      </a:rPr>
                      <m:t> </m:t>
                    </m:r>
                    <m:sSubSup>
                      <m:sSubSupPr>
                        <m:ctrlPr>
                          <a:rPr lang="ru-RU" i="1">
                            <a:latin typeface="Cambria Math"/>
                          </a:rPr>
                        </m:ctrlPr>
                      </m:sSubSupPr>
                      <m:e>
                        <m:r>
                          <a:rPr lang="ru-RU" i="1">
                            <a:latin typeface="Cambria Math"/>
                          </a:rPr>
                          <m:t>𝑍</m:t>
                        </m:r>
                      </m:e>
                      <m:sub>
                        <m:r>
                          <a:rPr lang="ru-RU" i="1">
                            <a:latin typeface="Cambria Math"/>
                          </a:rPr>
                          <m:t>𝑐𝑎𝑣</m:t>
                        </m:r>
                      </m:sub>
                      <m:sup>
                        <m:r>
                          <a:rPr lang="ru-RU" i="1">
                            <a:latin typeface="Cambria Math"/>
                          </a:rPr>
                          <m:t>𝑚</m:t>
                        </m:r>
                      </m:sup>
                    </m:sSubSup>
                    <m:d>
                      <m:dPr>
                        <m:ctrlPr>
                          <a:rPr lang="ru-RU" i="1">
                            <a:latin typeface="Cambria Math"/>
                          </a:rPr>
                        </m:ctrlPr>
                      </m:dPr>
                      <m:e>
                        <m:r>
                          <a:rPr lang="ru-RU" i="1">
                            <a:latin typeface="Cambria Math"/>
                          </a:rPr>
                          <m:t>h</m:t>
                        </m:r>
                        <m:sSub>
                          <m:sSubPr>
                            <m:ctrlPr>
                              <a:rPr lang="ru-RU" i="1">
                                <a:latin typeface="Cambria Math"/>
                              </a:rPr>
                            </m:ctrlPr>
                          </m:sSubPr>
                          <m:e>
                            <m:r>
                              <m:rPr>
                                <m:sty m:val="p"/>
                              </m:rPr>
                              <a:rPr lang="ru-RU">
                                <a:latin typeface="Cambria Math"/>
                              </a:rPr>
                              <m:t>Ω</m:t>
                            </m:r>
                          </m:e>
                          <m:sub>
                            <m:r>
                              <a:rPr lang="ru-RU" i="1">
                                <a:latin typeface="Cambria Math"/>
                              </a:rPr>
                              <m:t>0</m:t>
                            </m:r>
                          </m:sub>
                        </m:sSub>
                        <m:r>
                          <a:rPr lang="ru-RU" i="1">
                            <a:latin typeface="Cambria Math"/>
                          </a:rPr>
                          <m:t>−</m:t>
                        </m:r>
                        <m:sSub>
                          <m:sSubPr>
                            <m:ctrlPr>
                              <a:rPr lang="ru-RU" i="1">
                                <a:latin typeface="Cambria Math"/>
                              </a:rPr>
                            </m:ctrlPr>
                          </m:sSubPr>
                          <m:e>
                            <m:r>
                              <m:rPr>
                                <m:sty m:val="p"/>
                              </m:rPr>
                              <a:rPr lang="ru-RU">
                                <a:latin typeface="Cambria Math"/>
                              </a:rPr>
                              <m:t>Ω</m:t>
                            </m:r>
                          </m:e>
                          <m:sub>
                            <m:r>
                              <a:rPr lang="ru-RU" i="1">
                                <a:latin typeface="Cambria Math"/>
                              </a:rPr>
                              <m:t>𝑠</m:t>
                            </m:r>
                          </m:sub>
                        </m:sSub>
                      </m:e>
                    </m:d>
                    <m:r>
                      <a:rPr lang="ru-RU" i="1">
                        <a:latin typeface="Cambria Math"/>
                      </a:rPr>
                      <m:t>]</m:t>
                    </m:r>
                  </m:oMath>
                </a14:m>
                <a:r>
                  <a:rPr lang="ru-RU" dirty="0"/>
                  <a:t>	</a:t>
                </a:r>
              </a:p>
              <a:p>
                <a:pPr algn="just"/>
                <a:r>
                  <a:rPr lang="en-US" dirty="0" smtClean="0"/>
                  <a:t>Let us consider so narrow resonance that inside the resonance side can be placed only one mode. For stability it is necessary that</a:t>
                </a:r>
                <a:r>
                  <a:rPr lang="ru-RU" dirty="0" smtClean="0"/>
                  <a:t> </a:t>
                </a:r>
                <a14:m>
                  <m:oMath xmlns:m="http://schemas.openxmlformats.org/officeDocument/2006/math">
                    <m:sSup>
                      <m:sSupPr>
                        <m:ctrlPr>
                          <a:rPr lang="ru-RU" i="1">
                            <a:latin typeface="Cambria Math"/>
                          </a:rPr>
                        </m:ctrlPr>
                      </m:sSupPr>
                      <m:e>
                        <m:r>
                          <a:rPr lang="ru-RU" i="1">
                            <a:latin typeface="Cambria Math"/>
                          </a:rPr>
                          <m:t>𝜏</m:t>
                        </m:r>
                      </m:e>
                      <m:sup>
                        <m:r>
                          <a:rPr lang="ru-RU" i="1">
                            <a:latin typeface="Cambria Math"/>
                          </a:rPr>
                          <m:t>−1</m:t>
                        </m:r>
                      </m:sup>
                    </m:sSup>
                    <m:r>
                      <a:rPr lang="ru-RU" i="1">
                        <a:latin typeface="Cambria Math"/>
                      </a:rPr>
                      <m:t>≤0</m:t>
                    </m:r>
                  </m:oMath>
                </a14:m>
                <a:r>
                  <a:rPr lang="ru-RU" dirty="0"/>
                  <a:t>. </a:t>
                </a:r>
                <a:r>
                  <a:rPr lang="en-US" dirty="0" smtClean="0"/>
                  <a:t>An analysis shows that in our case (below the critical energy) for coherent stability it is necessary that the frequency of main cavity mode</a:t>
                </a:r>
                <a:r>
                  <a:rPr lang="ru-RU" dirty="0" smtClean="0"/>
                  <a:t> </a:t>
                </a:r>
                <a14:m>
                  <m:oMath xmlns:m="http://schemas.openxmlformats.org/officeDocument/2006/math">
                    <m:sSub>
                      <m:sSubPr>
                        <m:ctrlPr>
                          <a:rPr lang="ru-RU" i="1">
                            <a:latin typeface="Cambria Math"/>
                          </a:rPr>
                        </m:ctrlPr>
                      </m:sSubPr>
                      <m:e>
                        <m:r>
                          <m:rPr>
                            <m:sty m:val="p"/>
                          </m:rPr>
                          <a:rPr lang="ru-RU">
                            <a:latin typeface="Cambria Math"/>
                          </a:rPr>
                          <m:t>ω</m:t>
                        </m:r>
                      </m:e>
                      <m:sub>
                        <m:r>
                          <a:rPr lang="en-US" i="1">
                            <a:latin typeface="Cambria Math"/>
                          </a:rPr>
                          <m:t>𝑅</m:t>
                        </m:r>
                      </m:sub>
                    </m:sSub>
                    <m:r>
                      <a:rPr lang="ru-RU" i="1">
                        <a:latin typeface="Cambria Math"/>
                      </a:rPr>
                      <m:t> </m:t>
                    </m:r>
                  </m:oMath>
                </a14:m>
                <a:r>
                  <a:rPr lang="en-US" dirty="0" smtClean="0"/>
                  <a:t>was slightly more than </a:t>
                </a:r>
                <a14:m>
                  <m:oMath xmlns:m="http://schemas.openxmlformats.org/officeDocument/2006/math">
                    <m:sSub>
                      <m:sSubPr>
                        <m:ctrlPr>
                          <a:rPr lang="ru-RU" i="1">
                            <a:latin typeface="Cambria Math"/>
                          </a:rPr>
                        </m:ctrlPr>
                      </m:sSubPr>
                      <m:e>
                        <m:r>
                          <a:rPr lang="ru-RU" i="1">
                            <a:latin typeface="Cambria Math"/>
                          </a:rPr>
                          <m:t>h</m:t>
                        </m:r>
                        <m:r>
                          <m:rPr>
                            <m:sty m:val="p"/>
                          </m:rPr>
                          <a:rPr lang="ru-RU">
                            <a:latin typeface="Cambria Math"/>
                          </a:rPr>
                          <m:t>Ω</m:t>
                        </m:r>
                      </m:e>
                      <m:sub>
                        <m:r>
                          <a:rPr lang="ru-RU" i="1">
                            <a:latin typeface="Cambria Math"/>
                          </a:rPr>
                          <m:t>0</m:t>
                        </m:r>
                      </m:sub>
                    </m:sSub>
                  </m:oMath>
                </a14:m>
                <a:endParaRPr lang="en-US" dirty="0" smtClean="0"/>
              </a:p>
              <a:p>
                <a:pPr marL="0" indent="0" algn="ctr">
                  <a:buNone/>
                </a:pPr>
                <a:r>
                  <a:rPr lang="ru-RU" dirty="0"/>
                  <a:t> </a:t>
                </a:r>
                <a:r>
                  <a:rPr lang="en-US" dirty="0" smtClean="0">
                    <a:solidFill>
                      <a:srgbClr val="FF0000"/>
                    </a:solidFill>
                  </a:rPr>
                  <a:t>Robinson criterion</a:t>
                </a:r>
                <a:r>
                  <a:rPr lang="en-US" dirty="0" smtClean="0"/>
                  <a:t>.</a:t>
                </a:r>
                <a:r>
                  <a:rPr lang="ru-RU" dirty="0" smtClean="0"/>
                  <a:t> </a:t>
                </a:r>
                <a:endParaRPr lang="en-US" dirty="0" smtClean="0"/>
              </a:p>
              <a:p>
                <a:pPr algn="just"/>
                <a:r>
                  <a:rPr lang="en-US" dirty="0" smtClean="0"/>
                  <a:t>If this criterion is valid longitudinal dipole oscillation of the bunch “are stable by Robinson” relative to main cavity mode. However high order modes of the cavity (HOM</a:t>
                </a:r>
                <a:r>
                  <a:rPr lang="ru-RU" dirty="0" smtClean="0"/>
                  <a:t>),</a:t>
                </a:r>
                <a:r>
                  <a:rPr lang="en-US" dirty="0" smtClean="0"/>
                  <a:t> can excite. Each mode</a:t>
                </a:r>
                <a:r>
                  <a:rPr lang="ru-RU" dirty="0" smtClean="0"/>
                  <a:t> </a:t>
                </a:r>
                <a:r>
                  <a:rPr lang="ru-RU" dirty="0"/>
                  <a:t>(</a:t>
                </a:r>
                <a14:m>
                  <m:oMath xmlns:m="http://schemas.openxmlformats.org/officeDocument/2006/math">
                    <m:r>
                      <a:rPr lang="en-US" i="1">
                        <a:latin typeface="Cambria Math"/>
                      </a:rPr>
                      <m:t>𝑖</m:t>
                    </m:r>
                  </m:oMath>
                </a14:m>
                <a:r>
                  <a:rPr lang="ru-RU" dirty="0"/>
                  <a:t> </a:t>
                </a:r>
                <a:r>
                  <a:rPr lang="ru-RU" dirty="0" smtClean="0"/>
                  <a:t>– </a:t>
                </a:r>
                <a:r>
                  <a:rPr lang="en-US" dirty="0" smtClean="0"/>
                  <a:t>is mode number</a:t>
                </a:r>
                <a:r>
                  <a:rPr lang="ru-RU" dirty="0" smtClean="0"/>
                  <a:t>)</a:t>
                </a:r>
                <a:r>
                  <a:rPr lang="en-US" dirty="0" smtClean="0"/>
                  <a:t> characterized their own values </a:t>
                </a:r>
                <a:r>
                  <a:rPr lang="ru-RU" dirty="0" smtClean="0"/>
                  <a:t> </a:t>
                </a:r>
                <a:r>
                  <a:rPr lang="en-US" dirty="0" smtClean="0"/>
                  <a:t>of quality factor </a:t>
                </a:r>
                <a14:m>
                  <m:oMath xmlns:m="http://schemas.openxmlformats.org/officeDocument/2006/math">
                    <m:sSub>
                      <m:sSubPr>
                        <m:ctrlPr>
                          <a:rPr lang="ru-RU" i="1">
                            <a:latin typeface="Cambria Math"/>
                          </a:rPr>
                        </m:ctrlPr>
                      </m:sSubPr>
                      <m:e>
                        <m:r>
                          <a:rPr lang="en-US" i="1">
                            <a:latin typeface="Cambria Math"/>
                          </a:rPr>
                          <m:t>𝑄</m:t>
                        </m:r>
                      </m:e>
                      <m:sub>
                        <m:r>
                          <a:rPr lang="en-US" i="1">
                            <a:latin typeface="Cambria Math"/>
                          </a:rPr>
                          <m:t>𝑖</m:t>
                        </m:r>
                      </m:sub>
                    </m:sSub>
                  </m:oMath>
                </a14:m>
                <a:r>
                  <a:rPr lang="ru-RU" dirty="0"/>
                  <a:t>, </a:t>
                </a:r>
                <a:r>
                  <a:rPr lang="en-US" dirty="0" smtClean="0"/>
                  <a:t>impedance</a:t>
                </a:r>
                <a:r>
                  <a:rPr lang="ru-RU" dirty="0" smtClean="0"/>
                  <a:t> </a:t>
                </a:r>
                <a14:m>
                  <m:oMath xmlns:m="http://schemas.openxmlformats.org/officeDocument/2006/math">
                    <m:sSubSup>
                      <m:sSubSupPr>
                        <m:ctrlPr>
                          <a:rPr lang="ru-RU" i="1">
                            <a:latin typeface="Cambria Math"/>
                          </a:rPr>
                        </m:ctrlPr>
                      </m:sSubSupPr>
                      <m:e>
                        <m:r>
                          <a:rPr lang="en-US" i="1">
                            <a:latin typeface="Cambria Math"/>
                          </a:rPr>
                          <m:t>𝑅</m:t>
                        </m:r>
                      </m:e>
                      <m:sub>
                        <m:r>
                          <a:rPr lang="en-US" i="1">
                            <a:latin typeface="Cambria Math"/>
                          </a:rPr>
                          <m:t>𝑠</m:t>
                        </m:r>
                      </m:sub>
                      <m:sup>
                        <m:r>
                          <a:rPr lang="en-US" i="1">
                            <a:latin typeface="Cambria Math"/>
                          </a:rPr>
                          <m:t>𝑖</m:t>
                        </m:r>
                      </m:sup>
                    </m:sSubSup>
                  </m:oMath>
                </a14:m>
                <a:r>
                  <a:rPr lang="ru-RU" dirty="0"/>
                  <a:t>, </a:t>
                </a:r>
                <a:r>
                  <a:rPr lang="en-US" dirty="0" smtClean="0"/>
                  <a:t>mode number </a:t>
                </a:r>
                <a:r>
                  <a:rPr lang="ru-RU" dirty="0" smtClean="0"/>
                  <a:t> </a:t>
                </a:r>
                <a14:m>
                  <m:oMath xmlns:m="http://schemas.openxmlformats.org/officeDocument/2006/math">
                    <m:sSub>
                      <m:sSubPr>
                        <m:ctrlPr>
                          <a:rPr lang="ru-RU" i="1">
                            <a:latin typeface="Cambria Math"/>
                          </a:rPr>
                        </m:ctrlPr>
                      </m:sSubPr>
                      <m:e>
                        <m:r>
                          <a:rPr lang="ru-RU" i="1">
                            <a:latin typeface="Cambria Math"/>
                          </a:rPr>
                          <m:t>h</m:t>
                        </m:r>
                      </m:e>
                      <m:sub>
                        <m:r>
                          <a:rPr lang="en-US" i="1">
                            <a:latin typeface="Cambria Math"/>
                          </a:rPr>
                          <m:t>𝑖</m:t>
                        </m:r>
                      </m:sub>
                    </m:sSub>
                  </m:oMath>
                </a14:m>
                <a:r>
                  <a:rPr lang="en-US" dirty="0" smtClean="0"/>
                  <a:t> and frequency shift</a:t>
                </a:r>
                <a:r>
                  <a:rPr lang="ru-RU" dirty="0" smtClean="0"/>
                  <a:t> </a:t>
                </a:r>
                <a14:m>
                  <m:oMath xmlns:m="http://schemas.openxmlformats.org/officeDocument/2006/math">
                    <m:sSub>
                      <m:sSubPr>
                        <m:ctrlPr>
                          <a:rPr lang="ru-RU" i="1">
                            <a:latin typeface="Cambria Math"/>
                          </a:rPr>
                        </m:ctrlPr>
                      </m:sSubPr>
                      <m:e>
                        <m:r>
                          <a:rPr lang="ru-RU" i="1">
                            <a:latin typeface="Cambria Math"/>
                          </a:rPr>
                          <m:t>∆</m:t>
                        </m:r>
                        <m:r>
                          <a:rPr lang="ru-RU" i="1">
                            <a:latin typeface="Cambria Math"/>
                          </a:rPr>
                          <m:t>𝜔</m:t>
                        </m:r>
                      </m:e>
                      <m:sub>
                        <m:r>
                          <a:rPr lang="en-US" i="1">
                            <a:latin typeface="Cambria Math"/>
                          </a:rPr>
                          <m:t>𝑖</m:t>
                        </m:r>
                      </m:sub>
                    </m:sSub>
                  </m:oMath>
                </a14:m>
                <a:r>
                  <a:rPr lang="ru-RU" dirty="0"/>
                  <a:t>. </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1887" r="-74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ECC5F81B-6FCF-45FE-9EC2-B0FFD085D4DD}"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21</a:t>
            </a:fld>
            <a:endParaRPr lang="ru-RU"/>
          </a:p>
        </p:txBody>
      </p:sp>
    </p:spTree>
    <p:extLst>
      <p:ext uri="{BB962C8B-B14F-4D97-AF65-F5344CB8AC3E}">
        <p14:creationId xmlns:p14="http://schemas.microsoft.com/office/powerpoint/2010/main" val="239739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smtClean="0"/>
              <a:t>Longitudinal Robinson instability on HOM.</a:t>
            </a: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algn="just"/>
                <a:r>
                  <a:rPr lang="en-US" sz="1600" dirty="0" smtClean="0"/>
                  <a:t>The instability increment depends on parameter </a:t>
                </a:r>
                <a14:m>
                  <m:oMath xmlns:m="http://schemas.openxmlformats.org/officeDocument/2006/math">
                    <m:r>
                      <a:rPr lang="ru-RU" sz="1600" i="1">
                        <a:latin typeface="Cambria Math"/>
                      </a:rPr>
                      <m:t>∆</m:t>
                    </m:r>
                    <m:r>
                      <a:rPr lang="ru-RU" sz="1600" i="1">
                        <a:latin typeface="Cambria Math"/>
                      </a:rPr>
                      <m:t>𝜔</m:t>
                    </m:r>
                    <m:r>
                      <a:rPr lang="ru-RU" sz="1600" i="1">
                        <a:latin typeface="Cambria Math"/>
                      </a:rPr>
                      <m:t>=</m:t>
                    </m:r>
                    <m:sSub>
                      <m:sSubPr>
                        <m:ctrlPr>
                          <a:rPr lang="ru-RU" sz="1600" i="1">
                            <a:latin typeface="Cambria Math"/>
                          </a:rPr>
                        </m:ctrlPr>
                      </m:sSubPr>
                      <m:e>
                        <m:r>
                          <m:rPr>
                            <m:sty m:val="p"/>
                          </m:rPr>
                          <a:rPr lang="ru-RU" sz="1600">
                            <a:latin typeface="Cambria Math"/>
                          </a:rPr>
                          <m:t>ω</m:t>
                        </m:r>
                      </m:e>
                      <m:sub>
                        <m:r>
                          <a:rPr lang="en-US" sz="1600" i="1">
                            <a:latin typeface="Cambria Math"/>
                          </a:rPr>
                          <m:t>𝑅</m:t>
                        </m:r>
                      </m:sub>
                    </m:sSub>
                    <m:r>
                      <a:rPr lang="ru-RU" sz="1600" i="1">
                        <a:latin typeface="Cambria Math"/>
                      </a:rPr>
                      <m:t>−</m:t>
                    </m:r>
                    <m:r>
                      <a:rPr lang="ru-RU" sz="1600" i="1">
                        <a:latin typeface="Cambria Math"/>
                      </a:rPr>
                      <m:t>h</m:t>
                    </m:r>
                    <m:sSub>
                      <m:sSubPr>
                        <m:ctrlPr>
                          <a:rPr lang="ru-RU" sz="1600" i="1">
                            <a:latin typeface="Cambria Math"/>
                          </a:rPr>
                        </m:ctrlPr>
                      </m:sSubPr>
                      <m:e>
                        <m:r>
                          <m:rPr>
                            <m:sty m:val="p"/>
                          </m:rPr>
                          <a:rPr lang="ru-RU" sz="1600">
                            <a:latin typeface="Cambria Math"/>
                          </a:rPr>
                          <m:t>Ω</m:t>
                        </m:r>
                      </m:e>
                      <m:sub>
                        <m:r>
                          <a:rPr lang="ru-RU" sz="1600" i="1">
                            <a:latin typeface="Cambria Math"/>
                          </a:rPr>
                          <m:t>0</m:t>
                        </m:r>
                      </m:sub>
                    </m:sSub>
                  </m:oMath>
                </a14:m>
                <a:r>
                  <a:rPr lang="en-US" sz="1600" dirty="0" smtClean="0"/>
                  <a:t> (</a:t>
                </a:r>
                <a14:m>
                  <m:oMath xmlns:m="http://schemas.openxmlformats.org/officeDocument/2006/math">
                    <m:sSub>
                      <m:sSubPr>
                        <m:ctrlPr>
                          <a:rPr lang="ru-RU" sz="1600" i="1">
                            <a:latin typeface="Cambria Math"/>
                          </a:rPr>
                        </m:ctrlPr>
                      </m:sSubPr>
                      <m:e>
                        <m:r>
                          <m:rPr>
                            <m:sty m:val="p"/>
                          </m:rPr>
                          <a:rPr lang="ru-RU" sz="1600">
                            <a:latin typeface="Cambria Math"/>
                          </a:rPr>
                          <m:t>ω</m:t>
                        </m:r>
                      </m:e>
                      <m:sub>
                        <m:r>
                          <a:rPr lang="en-US" sz="1600" i="1">
                            <a:latin typeface="Cambria Math"/>
                          </a:rPr>
                          <m:t>𝑅</m:t>
                        </m:r>
                      </m:sub>
                    </m:sSub>
                  </m:oMath>
                </a14:m>
                <a:r>
                  <a:rPr lang="ru-RU" sz="1600" dirty="0" smtClean="0"/>
                  <a:t> </a:t>
                </a:r>
                <a:r>
                  <a:rPr lang="en-US" sz="1600" dirty="0" smtClean="0"/>
                  <a:t> is the resonant frequency of the mode, </a:t>
                </a:r>
                <a14:m>
                  <m:oMath xmlns:m="http://schemas.openxmlformats.org/officeDocument/2006/math">
                    <m:r>
                      <a:rPr lang="ru-RU" sz="1600" i="1">
                        <a:latin typeface="Cambria Math"/>
                      </a:rPr>
                      <m:t>h</m:t>
                    </m:r>
                  </m:oMath>
                </a14:m>
                <a:r>
                  <a:rPr lang="en-US" sz="1600" dirty="0" smtClean="0"/>
                  <a:t> is harmonic number). Let </a:t>
                </a:r>
                <a:r>
                  <a:rPr lang="en-US" sz="1600" dirty="0"/>
                  <a:t>us suppose that </a:t>
                </a:r>
                <a:r>
                  <a:rPr lang="en-US" sz="1600" dirty="0" smtClean="0"/>
                  <a:t>th</a:t>
                </a:r>
                <a:r>
                  <a:rPr lang="en-US" sz="1600" dirty="0"/>
                  <a:t>e</a:t>
                </a:r>
                <a:r>
                  <a:rPr lang="ru-RU" sz="1600" dirty="0" smtClean="0"/>
                  <a:t> </a:t>
                </a:r>
                <a:r>
                  <a:rPr lang="en-US" sz="1600" dirty="0" smtClean="0"/>
                  <a:t>synchrotron frequency </a:t>
                </a:r>
                <a:r>
                  <a:rPr lang="ru-RU" sz="1600" dirty="0" smtClean="0"/>
                  <a:t> </a:t>
                </a:r>
                <a14:m>
                  <m:oMath xmlns:m="http://schemas.openxmlformats.org/officeDocument/2006/math">
                    <m:sSub>
                      <m:sSubPr>
                        <m:ctrlPr>
                          <a:rPr lang="ru-RU" sz="1600" i="1">
                            <a:latin typeface="Cambria Math"/>
                          </a:rPr>
                        </m:ctrlPr>
                      </m:sSubPr>
                      <m:e>
                        <m:r>
                          <m:rPr>
                            <m:sty m:val="p"/>
                          </m:rPr>
                          <a:rPr lang="ru-RU" sz="1600">
                            <a:latin typeface="Cambria Math"/>
                          </a:rPr>
                          <m:t>Ω</m:t>
                        </m:r>
                      </m:e>
                      <m:sub>
                        <m:r>
                          <a:rPr lang="ru-RU" sz="1600" i="1">
                            <a:latin typeface="Cambria Math"/>
                          </a:rPr>
                          <m:t>𝑠</m:t>
                        </m:r>
                      </m:sub>
                    </m:sSub>
                  </m:oMath>
                </a14:m>
                <a:r>
                  <a:rPr lang="ru-RU" sz="1600" dirty="0"/>
                  <a:t> </a:t>
                </a:r>
                <a:r>
                  <a:rPr lang="en-US" sz="1600" dirty="0" smtClean="0"/>
                  <a:t>is much less than width of the resonant pic</a:t>
                </a:r>
                <a:r>
                  <a:rPr lang="ru-RU" sz="1600" dirty="0" smtClean="0"/>
                  <a:t>  </a:t>
                </a:r>
                <a14:m>
                  <m:oMath xmlns:m="http://schemas.openxmlformats.org/officeDocument/2006/math">
                    <m:sSub>
                      <m:sSubPr>
                        <m:ctrlPr>
                          <a:rPr lang="ru-RU" sz="1600" i="1">
                            <a:latin typeface="Cambria Math"/>
                          </a:rPr>
                        </m:ctrlPr>
                      </m:sSubPr>
                      <m:e>
                        <m:r>
                          <m:rPr>
                            <m:sty m:val="p"/>
                          </m:rPr>
                          <a:rPr lang="ru-RU" sz="1600">
                            <a:latin typeface="Cambria Math"/>
                          </a:rPr>
                          <m:t>ω</m:t>
                        </m:r>
                      </m:e>
                      <m:sub>
                        <m:r>
                          <a:rPr lang="en-US" sz="1600" i="1">
                            <a:latin typeface="Cambria Math"/>
                          </a:rPr>
                          <m:t>𝑅</m:t>
                        </m:r>
                      </m:sub>
                    </m:sSub>
                    <m:r>
                      <a:rPr lang="ru-RU" sz="1600" i="1">
                        <a:latin typeface="Cambria Math"/>
                      </a:rPr>
                      <m:t>/2</m:t>
                    </m:r>
                    <m:r>
                      <a:rPr lang="en-US" sz="1600" i="1">
                        <a:latin typeface="Cambria Math"/>
                      </a:rPr>
                      <m:t>𝑄</m:t>
                    </m:r>
                  </m:oMath>
                </a14:m>
                <a:r>
                  <a:rPr lang="ru-RU" sz="1600" dirty="0"/>
                  <a:t>, </a:t>
                </a:r>
                <a:r>
                  <a:rPr lang="en-US" sz="1600" dirty="0" smtClean="0"/>
                  <a:t>and that last parameter is much less than distance between </a:t>
                </a:r>
                <a14:m>
                  <m:oMath xmlns:m="http://schemas.openxmlformats.org/officeDocument/2006/math">
                    <m:sSub>
                      <m:sSubPr>
                        <m:ctrlPr>
                          <a:rPr lang="ru-RU" sz="1600" i="1">
                            <a:latin typeface="Cambria Math"/>
                          </a:rPr>
                        </m:ctrlPr>
                      </m:sSubPr>
                      <m:e>
                        <m:r>
                          <m:rPr>
                            <m:sty m:val="p"/>
                          </m:rPr>
                          <a:rPr lang="ru-RU" sz="1600">
                            <a:latin typeface="Cambria Math"/>
                          </a:rPr>
                          <m:t>Ω</m:t>
                        </m:r>
                      </m:e>
                      <m:sub>
                        <m:r>
                          <a:rPr lang="ru-RU" sz="1600" i="1">
                            <a:latin typeface="Cambria Math"/>
                          </a:rPr>
                          <m:t>0</m:t>
                        </m:r>
                      </m:sub>
                    </m:sSub>
                  </m:oMath>
                </a14:m>
                <a:r>
                  <a:rPr lang="ru-RU" sz="1600" dirty="0"/>
                  <a:t>. </a:t>
                </a:r>
                <a:r>
                  <a:rPr lang="en-US" sz="1600" dirty="0" smtClean="0"/>
                  <a:t> Then we obtain the next formula for the increment</a:t>
                </a:r>
                <a:r>
                  <a:rPr lang="ru-RU" sz="1600" dirty="0" smtClean="0"/>
                  <a:t>:</a:t>
                </a:r>
                <a:endParaRPr lang="ru-RU" sz="1600" dirty="0"/>
              </a:p>
              <a:p>
                <a:pPr marL="0" indent="0" algn="ctr">
                  <a:buNone/>
                </a:pPr>
                <a14:m>
                  <m:oMath xmlns:m="http://schemas.openxmlformats.org/officeDocument/2006/math">
                    <m:sSub>
                      <m:sSubPr>
                        <m:ctrlPr>
                          <a:rPr lang="ru-RU" sz="1600" i="1">
                            <a:latin typeface="Cambria Math"/>
                          </a:rPr>
                        </m:ctrlPr>
                      </m:sSubPr>
                      <m:e>
                        <m:sSup>
                          <m:sSupPr>
                            <m:ctrlPr>
                              <a:rPr lang="ru-RU" sz="1600" i="1">
                                <a:latin typeface="Cambria Math"/>
                              </a:rPr>
                            </m:ctrlPr>
                          </m:sSupPr>
                          <m:e>
                            <m:r>
                              <a:rPr lang="ru-RU" sz="1600" i="1">
                                <a:latin typeface="Cambria Math"/>
                              </a:rPr>
                              <m:t>(</m:t>
                            </m:r>
                            <m:r>
                              <a:rPr lang="ru-RU" sz="1600" i="1">
                                <a:latin typeface="Cambria Math"/>
                              </a:rPr>
                              <m:t>𝜏</m:t>
                            </m:r>
                          </m:e>
                          <m:sup>
                            <m:r>
                              <a:rPr lang="ru-RU" sz="1600" i="1">
                                <a:latin typeface="Cambria Math"/>
                              </a:rPr>
                              <m:t>−1</m:t>
                            </m:r>
                          </m:sup>
                        </m:sSup>
                        <m:r>
                          <a:rPr lang="ru-RU" sz="1600" i="1">
                            <a:latin typeface="Cambria Math"/>
                          </a:rPr>
                          <m:t>)</m:t>
                        </m:r>
                      </m:e>
                      <m:sub>
                        <m:r>
                          <a:rPr lang="ru-RU" sz="1600" i="1">
                            <a:latin typeface="Cambria Math"/>
                          </a:rPr>
                          <m:t>𝑅𝑜𝑏</m:t>
                        </m:r>
                      </m:sub>
                    </m:sSub>
                    <m:r>
                      <a:rPr lang="ru-RU" sz="1600" i="1">
                        <a:latin typeface="Cambria Math"/>
                      </a:rPr>
                      <m:t>≈</m:t>
                    </m:r>
                    <m:f>
                      <m:fPr>
                        <m:ctrlPr>
                          <a:rPr lang="ru-RU" sz="1600" i="1">
                            <a:latin typeface="Cambria Math"/>
                          </a:rPr>
                        </m:ctrlPr>
                      </m:fPr>
                      <m:num>
                        <m:sSub>
                          <m:sSubPr>
                            <m:ctrlPr>
                              <a:rPr lang="ru-RU" sz="1600" i="1">
                                <a:latin typeface="Cambria Math"/>
                              </a:rPr>
                            </m:ctrlPr>
                          </m:sSubPr>
                          <m:e>
                            <m:r>
                              <a:rPr lang="ru-RU" sz="1600" i="1">
                                <a:latin typeface="Cambria Math"/>
                              </a:rPr>
                              <m:t>4</m:t>
                            </m:r>
                            <m:r>
                              <a:rPr lang="en-US" sz="1600" i="1">
                                <a:latin typeface="Cambria Math"/>
                              </a:rPr>
                              <m:t>𝑁</m:t>
                            </m:r>
                          </m:e>
                          <m:sub>
                            <m:r>
                              <a:rPr lang="en-US" sz="1600" i="1">
                                <a:latin typeface="Cambria Math"/>
                              </a:rPr>
                              <m:t>𝑏</m:t>
                            </m:r>
                          </m:sub>
                        </m:sSub>
                        <m:r>
                          <a:rPr lang="ru-RU" sz="1600" i="1">
                            <a:latin typeface="Cambria Math"/>
                          </a:rPr>
                          <m:t>𝜂</m:t>
                        </m:r>
                        <m:sSub>
                          <m:sSubPr>
                            <m:ctrlPr>
                              <a:rPr lang="ru-RU" sz="1600" i="1">
                                <a:latin typeface="Cambria Math"/>
                              </a:rPr>
                            </m:ctrlPr>
                          </m:sSubPr>
                          <m:e>
                            <m:r>
                              <a:rPr lang="ru-RU" sz="1600" i="1">
                                <a:latin typeface="Cambria Math"/>
                              </a:rPr>
                              <m:t>𝑟</m:t>
                            </m:r>
                          </m:e>
                          <m:sub>
                            <m:r>
                              <a:rPr lang="ru-RU" sz="1600" i="1">
                                <a:latin typeface="Cambria Math"/>
                              </a:rPr>
                              <m:t>𝑖</m:t>
                            </m:r>
                          </m:sub>
                        </m:sSub>
                        <m:sSup>
                          <m:sSupPr>
                            <m:ctrlPr>
                              <a:rPr lang="ru-RU" sz="1600" i="1">
                                <a:latin typeface="Cambria Math"/>
                              </a:rPr>
                            </m:ctrlPr>
                          </m:sSupPr>
                          <m:e>
                            <m:sSub>
                              <m:sSubPr>
                                <m:ctrlPr>
                                  <a:rPr lang="ru-RU" sz="1600" i="1">
                                    <a:latin typeface="Cambria Math"/>
                                  </a:rPr>
                                </m:ctrlPr>
                              </m:sSubPr>
                              <m:e>
                                <m:r>
                                  <a:rPr lang="en-US" sz="1600" i="1">
                                    <a:latin typeface="Cambria Math"/>
                                  </a:rPr>
                                  <m:t>𝑅</m:t>
                                </m:r>
                              </m:e>
                              <m:sub>
                                <m:r>
                                  <a:rPr lang="en-US" sz="1600" i="1">
                                    <a:latin typeface="Cambria Math"/>
                                  </a:rPr>
                                  <m:t>𝑠</m:t>
                                </m:r>
                              </m:sub>
                            </m:sSub>
                            <m:r>
                              <a:rPr lang="en-US" sz="1600" i="1">
                                <a:latin typeface="Cambria Math"/>
                              </a:rPr>
                              <m:t>𝑄</m:t>
                            </m:r>
                          </m:e>
                          <m:sup>
                            <m:r>
                              <a:rPr lang="ru-RU" sz="1600" i="1">
                                <a:latin typeface="Cambria Math"/>
                              </a:rPr>
                              <m:t>2</m:t>
                            </m:r>
                          </m:sup>
                        </m:sSup>
                        <m:r>
                          <a:rPr lang="ru-RU" sz="1600" i="1">
                            <a:latin typeface="Cambria Math"/>
                          </a:rPr>
                          <m:t>(∆</m:t>
                        </m:r>
                        <m:r>
                          <a:rPr lang="ru-RU" sz="1600" i="1">
                            <a:latin typeface="Cambria Math"/>
                          </a:rPr>
                          <m:t>𝜔</m:t>
                        </m:r>
                        <m:r>
                          <a:rPr lang="ru-RU" sz="1600" i="1">
                            <a:latin typeface="Cambria Math"/>
                          </a:rPr>
                          <m:t>)</m:t>
                        </m:r>
                      </m:num>
                      <m:den>
                        <m:r>
                          <a:rPr lang="ru-RU" sz="1600" i="1">
                            <a:latin typeface="Cambria Math"/>
                          </a:rPr>
                          <m:t>𝜋𝛾</m:t>
                        </m:r>
                        <m:sSub>
                          <m:sSubPr>
                            <m:ctrlPr>
                              <a:rPr lang="ru-RU" sz="1600" i="1">
                                <a:latin typeface="Cambria Math"/>
                              </a:rPr>
                            </m:ctrlPr>
                          </m:sSubPr>
                          <m:e>
                            <m:r>
                              <a:rPr lang="ru-RU" sz="1600" i="1">
                                <a:latin typeface="Cambria Math"/>
                              </a:rPr>
                              <m:t>𝑇</m:t>
                            </m:r>
                          </m:e>
                          <m:sub>
                            <m:r>
                              <a:rPr lang="ru-RU" sz="1600" i="1">
                                <a:latin typeface="Cambria Math"/>
                              </a:rPr>
                              <m:t>0</m:t>
                            </m:r>
                          </m:sub>
                        </m:sSub>
                        <m:r>
                          <a:rPr lang="ru-RU" sz="1600" i="1">
                            <a:latin typeface="Cambria Math"/>
                          </a:rPr>
                          <m:t>h</m:t>
                        </m:r>
                      </m:den>
                    </m:f>
                  </m:oMath>
                </a14:m>
                <a:r>
                  <a:rPr lang="ru-RU" sz="1600" dirty="0"/>
                  <a:t>	</a:t>
                </a:r>
              </a:p>
              <a:p>
                <a:pPr marL="0" indent="0">
                  <a:buNone/>
                </a:pPr>
                <a:r>
                  <a:rPr lang="ru-RU" sz="1600" dirty="0"/>
                  <a:t>	</a:t>
                </a:r>
                <a:r>
                  <a:rPr lang="en-US" sz="1600" dirty="0" smtClean="0"/>
                  <a:t>Correspondingly, tune shift of the dipole synchrotron oscillations is defined by </a:t>
                </a:r>
                <a:r>
                  <a:rPr lang="ru-RU" sz="1600" dirty="0" smtClean="0"/>
                  <a:t>:</a:t>
                </a:r>
                <a:endParaRPr lang="ru-RU" sz="1600" dirty="0"/>
              </a:p>
              <a:p>
                <a:pPr marL="0" indent="0">
                  <a:buNone/>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ru-RU" sz="1600" i="1">
                              <a:latin typeface="Cambria Math"/>
                            </a:rPr>
                            <m:t>∆</m:t>
                          </m:r>
                          <m:r>
                            <m:rPr>
                              <m:sty m:val="p"/>
                            </m:rPr>
                            <a:rPr lang="ru-RU" sz="1600">
                              <a:latin typeface="Cambria Math"/>
                            </a:rPr>
                            <m:t>Ω</m:t>
                          </m:r>
                        </m:e>
                        <m:sub>
                          <m:r>
                            <a:rPr lang="ru-RU" sz="1600" i="1">
                              <a:latin typeface="Cambria Math"/>
                            </a:rPr>
                            <m:t>𝑅𝑜𝑏</m:t>
                          </m:r>
                        </m:sub>
                      </m:sSub>
                      <m:r>
                        <a:rPr lang="ru-RU" sz="1600" i="1">
                          <a:latin typeface="Cambria Math"/>
                        </a:rPr>
                        <m:t>≈−</m:t>
                      </m:r>
                      <m:f>
                        <m:fPr>
                          <m:ctrlPr>
                            <a:rPr lang="ru-RU" sz="1600" i="1">
                              <a:latin typeface="Cambria Math"/>
                            </a:rPr>
                          </m:ctrlPr>
                        </m:fPr>
                        <m:num>
                          <m:sSub>
                            <m:sSubPr>
                              <m:ctrlPr>
                                <a:rPr lang="ru-RU" sz="1600" i="1">
                                  <a:latin typeface="Cambria Math"/>
                                </a:rPr>
                              </m:ctrlPr>
                            </m:sSubPr>
                            <m:e>
                              <m:r>
                                <a:rPr lang="ru-RU" sz="1600" i="1">
                                  <a:latin typeface="Cambria Math"/>
                                </a:rPr>
                                <m:t>12</m:t>
                              </m:r>
                              <m:r>
                                <a:rPr lang="en-US" sz="1600" i="1">
                                  <a:latin typeface="Cambria Math"/>
                                </a:rPr>
                                <m:t>𝑁</m:t>
                              </m:r>
                            </m:e>
                            <m:sub>
                              <m:r>
                                <a:rPr lang="en-US" sz="1600" i="1">
                                  <a:latin typeface="Cambria Math"/>
                                </a:rPr>
                                <m:t>𝑏</m:t>
                              </m:r>
                            </m:sub>
                          </m:sSub>
                          <m:r>
                            <a:rPr lang="ru-RU" sz="1600" i="1">
                              <a:latin typeface="Cambria Math"/>
                            </a:rPr>
                            <m:t>𝜂</m:t>
                          </m:r>
                          <m:sSub>
                            <m:sSubPr>
                              <m:ctrlPr>
                                <a:rPr lang="ru-RU" sz="1600" i="1">
                                  <a:latin typeface="Cambria Math"/>
                                </a:rPr>
                              </m:ctrlPr>
                            </m:sSubPr>
                            <m:e>
                              <m:r>
                                <a:rPr lang="ru-RU" sz="1600" i="1">
                                  <a:latin typeface="Cambria Math"/>
                                </a:rPr>
                                <m:t>𝑟</m:t>
                              </m:r>
                            </m:e>
                            <m:sub>
                              <m:r>
                                <a:rPr lang="ru-RU" sz="1600" i="1">
                                  <a:latin typeface="Cambria Math"/>
                                </a:rPr>
                                <m:t>𝑖</m:t>
                              </m:r>
                            </m:sub>
                          </m:sSub>
                          <m:sSup>
                            <m:sSupPr>
                              <m:ctrlPr>
                                <a:rPr lang="ru-RU" sz="1600" i="1">
                                  <a:latin typeface="Cambria Math"/>
                                </a:rPr>
                              </m:ctrlPr>
                            </m:sSupPr>
                            <m:e>
                              <m:sSub>
                                <m:sSubPr>
                                  <m:ctrlPr>
                                    <a:rPr lang="ru-RU" sz="1600" i="1">
                                      <a:latin typeface="Cambria Math"/>
                                    </a:rPr>
                                  </m:ctrlPr>
                                </m:sSubPr>
                                <m:e>
                                  <m:r>
                                    <a:rPr lang="en-US" sz="1600" i="1">
                                      <a:latin typeface="Cambria Math"/>
                                    </a:rPr>
                                    <m:t>𝑅</m:t>
                                  </m:r>
                                </m:e>
                                <m:sub>
                                  <m:r>
                                    <a:rPr lang="en-US" sz="1600" i="1">
                                      <a:latin typeface="Cambria Math"/>
                                    </a:rPr>
                                    <m:t>𝑠</m:t>
                                  </m:r>
                                </m:sub>
                              </m:sSub>
                              <m:r>
                                <a:rPr lang="en-US" sz="1600" i="1">
                                  <a:latin typeface="Cambria Math"/>
                                </a:rPr>
                                <m:t>𝑄</m:t>
                              </m:r>
                            </m:e>
                            <m:sup>
                              <m:r>
                                <a:rPr lang="ru-RU" sz="1600" i="1">
                                  <a:latin typeface="Cambria Math"/>
                                </a:rPr>
                                <m:t>3</m:t>
                              </m:r>
                            </m:sup>
                          </m:sSup>
                          <m:r>
                            <a:rPr lang="ru-RU" sz="1600" i="1">
                              <a:latin typeface="Cambria Math"/>
                            </a:rPr>
                            <m:t>(∆</m:t>
                          </m:r>
                          <m:r>
                            <a:rPr lang="ru-RU" sz="1600" i="1">
                              <a:latin typeface="Cambria Math"/>
                            </a:rPr>
                            <m:t>𝜔</m:t>
                          </m:r>
                          <m:r>
                            <a:rPr lang="ru-RU" sz="1600" i="1">
                              <a:latin typeface="Cambria Math"/>
                            </a:rPr>
                            <m:t>)</m:t>
                          </m:r>
                        </m:num>
                        <m:den>
                          <m:r>
                            <a:rPr lang="ru-RU" sz="1600" i="1">
                              <a:latin typeface="Cambria Math"/>
                            </a:rPr>
                            <m:t>𝜋𝛾</m:t>
                          </m:r>
                          <m:sSub>
                            <m:sSubPr>
                              <m:ctrlPr>
                                <a:rPr lang="ru-RU" sz="1600" i="1">
                                  <a:latin typeface="Cambria Math"/>
                                </a:rPr>
                              </m:ctrlPr>
                            </m:sSubPr>
                            <m:e>
                              <m:r>
                                <a:rPr lang="ru-RU" sz="1600" i="1">
                                  <a:latin typeface="Cambria Math"/>
                                </a:rPr>
                                <m:t>𝑇</m:t>
                              </m:r>
                            </m:e>
                            <m:sub>
                              <m:r>
                                <a:rPr lang="ru-RU" sz="1600" i="1">
                                  <a:latin typeface="Cambria Math"/>
                                </a:rPr>
                                <m:t>0</m:t>
                              </m:r>
                            </m:sub>
                          </m:sSub>
                          <m:sSup>
                            <m:sSupPr>
                              <m:ctrlPr>
                                <a:rPr lang="ru-RU" sz="1600" i="1">
                                  <a:latin typeface="Cambria Math"/>
                                </a:rPr>
                              </m:ctrlPr>
                            </m:sSupPr>
                            <m:e>
                              <m:r>
                                <a:rPr lang="ru-RU" sz="1600" i="1">
                                  <a:latin typeface="Cambria Math"/>
                                </a:rPr>
                                <m:t>h</m:t>
                              </m:r>
                            </m:e>
                            <m:sup>
                              <m:r>
                                <a:rPr lang="ru-RU" sz="1600" i="1">
                                  <a:latin typeface="Cambria Math"/>
                                </a:rPr>
                                <m:t>2</m:t>
                              </m:r>
                            </m:sup>
                          </m:sSup>
                        </m:den>
                      </m:f>
                    </m:oMath>
                  </m:oMathPara>
                </a14:m>
                <a:endParaRPr lang="en-US" sz="1600" dirty="0" smtClean="0"/>
              </a:p>
              <a:p>
                <a:pPr algn="just"/>
                <a:r>
                  <a:rPr lang="en-US" sz="1600" dirty="0" smtClean="0"/>
                  <a:t>Let us consider numerical example for the following mode parameters:</a:t>
                </a:r>
                <a:r>
                  <a:rPr lang="ru-RU" sz="1600" dirty="0" smtClean="0"/>
                  <a:t> </a:t>
                </a:r>
                <a14:m>
                  <m:oMath xmlns:m="http://schemas.openxmlformats.org/officeDocument/2006/math">
                    <m:sSub>
                      <m:sSubPr>
                        <m:ctrlPr>
                          <a:rPr lang="ru-RU" sz="1600" i="1">
                            <a:latin typeface="Cambria Math"/>
                          </a:rPr>
                        </m:ctrlPr>
                      </m:sSubPr>
                      <m:e>
                        <m:r>
                          <a:rPr lang="en-US" sz="1600" i="1">
                            <a:latin typeface="Cambria Math"/>
                          </a:rPr>
                          <m:t>𝑅</m:t>
                        </m:r>
                      </m:e>
                      <m:sub>
                        <m:r>
                          <a:rPr lang="en-US" sz="1600" i="1">
                            <a:latin typeface="Cambria Math"/>
                          </a:rPr>
                          <m:t>𝑠</m:t>
                        </m:r>
                      </m:sub>
                    </m:sSub>
                    <m:r>
                      <a:rPr lang="ru-RU" sz="1600" i="1">
                        <a:latin typeface="Cambria Math"/>
                      </a:rPr>
                      <m:t>=50</m:t>
                    </m:r>
                  </m:oMath>
                </a14:m>
                <a:r>
                  <a:rPr lang="ru-RU" sz="1600" dirty="0"/>
                  <a:t> </a:t>
                </a:r>
                <a14:m>
                  <m:oMath xmlns:m="http://schemas.openxmlformats.org/officeDocument/2006/math">
                    <m:r>
                      <m:rPr>
                        <m:sty m:val="p"/>
                      </m:rPr>
                      <a:rPr lang="en-US" sz="1600" b="0" i="0" smtClean="0">
                        <a:latin typeface="Cambria Math"/>
                      </a:rPr>
                      <m:t>k</m:t>
                    </m:r>
                    <m:r>
                      <m:rPr>
                        <m:sty m:val="p"/>
                      </m:rPr>
                      <a:rPr lang="ru-RU" sz="1600">
                        <a:latin typeface="Cambria Math"/>
                      </a:rPr>
                      <m:t>Ω</m:t>
                    </m:r>
                  </m:oMath>
                </a14:m>
                <a:r>
                  <a:rPr lang="ru-RU" sz="1600" dirty="0" smtClean="0"/>
                  <a:t>, </a:t>
                </a:r>
                <a14:m>
                  <m:oMath xmlns:m="http://schemas.openxmlformats.org/officeDocument/2006/math">
                    <m:r>
                      <a:rPr lang="en-US" sz="1600" i="1">
                        <a:latin typeface="Cambria Math"/>
                      </a:rPr>
                      <m:t>𝑄</m:t>
                    </m:r>
                  </m:oMath>
                </a14:m>
                <a:r>
                  <a:rPr lang="ru-RU" sz="1600" dirty="0"/>
                  <a:t>=1000,    </a:t>
                </a:r>
                <a14:m>
                  <m:oMath xmlns:m="http://schemas.openxmlformats.org/officeDocument/2006/math">
                    <m:r>
                      <a:rPr lang="ru-RU" sz="1600" i="1">
                        <a:latin typeface="Cambria Math"/>
                      </a:rPr>
                      <m:t>∆</m:t>
                    </m:r>
                    <m:r>
                      <a:rPr lang="ru-RU" sz="1600" i="1">
                        <a:latin typeface="Cambria Math"/>
                      </a:rPr>
                      <m:t>𝜔</m:t>
                    </m:r>
                    <m:r>
                      <a:rPr lang="ru-RU" sz="1600" i="1">
                        <a:latin typeface="Cambria Math"/>
                      </a:rPr>
                      <m:t>~2</m:t>
                    </m:r>
                    <m:r>
                      <a:rPr lang="ru-RU" sz="1600" i="1">
                        <a:latin typeface="Cambria Math"/>
                      </a:rPr>
                      <m:t>𝜋</m:t>
                    </m:r>
                    <m:r>
                      <a:rPr lang="ru-RU" sz="1600" i="1">
                        <a:latin typeface="Cambria Math"/>
                      </a:rPr>
                      <m:t>∙</m:t>
                    </m:r>
                    <m:sSup>
                      <m:sSupPr>
                        <m:ctrlPr>
                          <a:rPr lang="ru-RU" sz="1600" i="1">
                            <a:latin typeface="Cambria Math"/>
                          </a:rPr>
                        </m:ctrlPr>
                      </m:sSupPr>
                      <m:e>
                        <m:r>
                          <a:rPr lang="ru-RU" sz="1600" i="1">
                            <a:latin typeface="Cambria Math"/>
                          </a:rPr>
                          <m:t>10</m:t>
                        </m:r>
                      </m:e>
                      <m:sup>
                        <m:r>
                          <a:rPr lang="ru-RU" sz="1600" i="1">
                            <a:latin typeface="Cambria Math"/>
                          </a:rPr>
                          <m:t>4</m:t>
                        </m:r>
                      </m:sup>
                    </m:sSup>
                  </m:oMath>
                </a14:m>
                <a:r>
                  <a:rPr lang="ru-RU" sz="1600" dirty="0"/>
                  <a:t>     </a:t>
                </a:r>
                <a:r>
                  <a:rPr lang="en-US" sz="1600" dirty="0" smtClean="0"/>
                  <a:t>kHz. Then we find that</a:t>
                </a:r>
                <a:r>
                  <a:rPr lang="ru-RU" sz="1600" dirty="0" smtClean="0"/>
                  <a:t>: </a:t>
                </a:r>
                <a14:m>
                  <m:oMath xmlns:m="http://schemas.openxmlformats.org/officeDocument/2006/math">
                    <m:sSub>
                      <m:sSubPr>
                        <m:ctrlPr>
                          <a:rPr lang="ru-RU" sz="1600" i="1">
                            <a:latin typeface="Cambria Math"/>
                          </a:rPr>
                        </m:ctrlPr>
                      </m:sSubPr>
                      <m:e>
                        <m:sSup>
                          <m:sSupPr>
                            <m:ctrlPr>
                              <a:rPr lang="ru-RU" sz="1600" i="1">
                                <a:latin typeface="Cambria Math"/>
                              </a:rPr>
                            </m:ctrlPr>
                          </m:sSupPr>
                          <m:e>
                            <m:r>
                              <a:rPr lang="ru-RU" sz="1600" i="1">
                                <a:latin typeface="Cambria Math"/>
                              </a:rPr>
                              <m:t>(</m:t>
                            </m:r>
                            <m:r>
                              <a:rPr lang="ru-RU" sz="1600" i="1">
                                <a:latin typeface="Cambria Math"/>
                              </a:rPr>
                              <m:t>𝜏</m:t>
                            </m:r>
                          </m:e>
                          <m:sup>
                            <m:r>
                              <a:rPr lang="ru-RU" sz="1600" i="1">
                                <a:latin typeface="Cambria Math"/>
                              </a:rPr>
                              <m:t>−1</m:t>
                            </m:r>
                          </m:sup>
                        </m:sSup>
                        <m:r>
                          <a:rPr lang="ru-RU" sz="1600" i="1">
                            <a:latin typeface="Cambria Math"/>
                          </a:rPr>
                          <m:t>)</m:t>
                        </m:r>
                      </m:e>
                      <m:sub>
                        <m:r>
                          <a:rPr lang="ru-RU" sz="1600" i="1">
                            <a:latin typeface="Cambria Math"/>
                          </a:rPr>
                          <m:t>𝑅𝑜𝑏</m:t>
                        </m:r>
                      </m:sub>
                    </m:sSub>
                  </m:oMath>
                </a14:m>
                <a:r>
                  <a:rPr lang="ru-RU" sz="1600" dirty="0"/>
                  <a:t>= 16.202 </a:t>
                </a:r>
                <a:r>
                  <a:rPr lang="ru-RU" sz="1600" dirty="0" smtClean="0"/>
                  <a:t>с</a:t>
                </a:r>
                <a:r>
                  <a:rPr lang="ru-RU" sz="1600" baseline="30000" dirty="0" smtClean="0"/>
                  <a:t>-1</a:t>
                </a:r>
                <a:r>
                  <a:rPr lang="ru-RU" sz="1600" dirty="0" smtClean="0"/>
                  <a:t>; </a:t>
                </a:r>
                <a14:m>
                  <m:oMath xmlns:m="http://schemas.openxmlformats.org/officeDocument/2006/math">
                    <m:sSub>
                      <m:sSubPr>
                        <m:ctrlPr>
                          <a:rPr lang="ru-RU" sz="1600" i="1">
                            <a:latin typeface="Cambria Math"/>
                          </a:rPr>
                        </m:ctrlPr>
                      </m:sSubPr>
                      <m:e>
                        <m:r>
                          <a:rPr lang="ru-RU" sz="1600" i="1">
                            <a:latin typeface="Cambria Math"/>
                          </a:rPr>
                          <m:t>∆</m:t>
                        </m:r>
                        <m:r>
                          <m:rPr>
                            <m:sty m:val="p"/>
                          </m:rPr>
                          <a:rPr lang="ru-RU" sz="1600">
                            <a:latin typeface="Cambria Math"/>
                          </a:rPr>
                          <m:t>Ω</m:t>
                        </m:r>
                      </m:e>
                      <m:sub>
                        <m:r>
                          <a:rPr lang="ru-RU" sz="1600" i="1">
                            <a:latin typeface="Cambria Math"/>
                          </a:rPr>
                          <m:t>𝑅𝑜𝑏</m:t>
                        </m:r>
                      </m:sub>
                    </m:sSub>
                  </m:oMath>
                </a14:m>
                <a:r>
                  <a:rPr lang="ru-RU" sz="1600" dirty="0"/>
                  <a:t>=0.736 </a:t>
                </a:r>
                <a:r>
                  <a:rPr lang="ru-RU" sz="1600" dirty="0" smtClean="0"/>
                  <a:t>с</a:t>
                </a:r>
                <a:r>
                  <a:rPr lang="ru-RU" sz="1600" baseline="30000" dirty="0" smtClean="0"/>
                  <a:t>-1</a:t>
                </a:r>
                <a:r>
                  <a:rPr lang="ru-RU" sz="1600" dirty="0" smtClean="0"/>
                  <a:t>.</a:t>
                </a:r>
                <a:r>
                  <a:rPr lang="en-US" sz="1600" dirty="0" smtClean="0"/>
                  <a:t> The increment should be suppressed by Landau Damping due to synchrotron tune spread.</a:t>
                </a:r>
                <a:r>
                  <a:rPr lang="ru-RU" sz="1600" dirty="0" smtClean="0"/>
                  <a:t> </a:t>
                </a:r>
                <a:r>
                  <a:rPr lang="en-US" sz="1600" dirty="0" smtClean="0"/>
                  <a:t>This result should be checked after simulation of HOM parameters.</a:t>
                </a:r>
                <a:endParaRPr lang="ru-RU" sz="1600" dirty="0"/>
              </a:p>
              <a:p>
                <a:pPr marL="0" indent="0">
                  <a:buNone/>
                </a:pPr>
                <a:endParaRPr lang="ru-RU" sz="1600" dirty="0"/>
              </a:p>
              <a:p>
                <a:endParaRPr lang="ru-RU" sz="16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404"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F6084B87-2236-40A0-9F7E-34C348E57EE7}"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22</a:t>
            </a:fld>
            <a:endParaRPr lang="ru-RU"/>
          </a:p>
        </p:txBody>
      </p:sp>
    </p:spTree>
    <p:extLst>
      <p:ext uri="{BB962C8B-B14F-4D97-AF65-F5344CB8AC3E}">
        <p14:creationId xmlns:p14="http://schemas.microsoft.com/office/powerpoint/2010/main" val="3193615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b="1" dirty="0" smtClean="0"/>
              <a:t>Multi-bunch transverse dipole instability</a:t>
            </a:r>
            <a:r>
              <a:rPr lang="ru-RU" sz="2400" b="1" dirty="0" smtClean="0"/>
              <a:t> 1.</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algn="just"/>
                <a:r>
                  <a:rPr lang="en-US" sz="2000" dirty="0" smtClean="0"/>
                  <a:t>Let us consider multi-bunch </a:t>
                </a:r>
                <a:r>
                  <a:rPr lang="en-US" sz="2000" dirty="0"/>
                  <a:t>transverse dipole </a:t>
                </a:r>
                <a:r>
                  <a:rPr lang="en-US" sz="2000" dirty="0" smtClean="0"/>
                  <a:t>instability due to final conductivity of the chamber walls. In transverse direction spectrum of the beam oscillations includes upper and low side-bands around the rotation frequency</a:t>
                </a:r>
                <a:r>
                  <a:rPr lang="ru-RU" sz="2000" dirty="0" smtClean="0"/>
                  <a:t>, </a:t>
                </a:r>
                <a14:m>
                  <m:oMath xmlns:m="http://schemas.openxmlformats.org/officeDocument/2006/math">
                    <m:sSub>
                      <m:sSubPr>
                        <m:ctrlPr>
                          <a:rPr lang="ru-RU" sz="2000" i="1">
                            <a:latin typeface="Cambria Math"/>
                          </a:rPr>
                        </m:ctrlPr>
                      </m:sSubPr>
                      <m:e>
                        <m:r>
                          <a:rPr lang="ru-RU" sz="2000" i="1">
                            <a:latin typeface="Cambria Math"/>
                          </a:rPr>
                          <m:t>𝜔</m:t>
                        </m:r>
                      </m:e>
                      <m:sub>
                        <m:r>
                          <a:rPr lang="en-US" sz="2000" i="1">
                            <a:latin typeface="Cambria Math"/>
                          </a:rPr>
                          <m:t>𝑝</m:t>
                        </m:r>
                      </m:sub>
                    </m:sSub>
                    <m:r>
                      <a:rPr lang="ru-RU" sz="2000" i="1">
                        <a:latin typeface="Cambria Math"/>
                      </a:rPr>
                      <m:t>=</m:t>
                    </m:r>
                    <m:d>
                      <m:dPr>
                        <m:ctrlPr>
                          <a:rPr lang="ru-RU" sz="2000" i="1">
                            <a:latin typeface="Cambria Math"/>
                          </a:rPr>
                        </m:ctrlPr>
                      </m:dPr>
                      <m:e>
                        <m:r>
                          <a:rPr lang="ru-RU" sz="2000" i="1">
                            <a:latin typeface="Cambria Math"/>
                          </a:rPr>
                          <m:t>𝑝𝑀</m:t>
                        </m:r>
                        <m:r>
                          <a:rPr lang="ru-RU" sz="2000" i="1">
                            <a:latin typeface="Cambria Math"/>
                          </a:rPr>
                          <m:t>+</m:t>
                        </m:r>
                        <m:r>
                          <a:rPr lang="ru-RU" sz="2000" i="1">
                            <a:latin typeface="Cambria Math"/>
                          </a:rPr>
                          <m:t>𝑄</m:t>
                        </m:r>
                        <m:r>
                          <a:rPr lang="ru-RU" sz="2000" i="1">
                            <a:latin typeface="Cambria Math"/>
                          </a:rPr>
                          <m:t>+</m:t>
                        </m:r>
                        <m:r>
                          <a:rPr lang="ru-RU" sz="2000" i="1">
                            <a:latin typeface="Cambria Math"/>
                          </a:rPr>
                          <m:t>𝑠</m:t>
                        </m:r>
                      </m:e>
                    </m:d>
                    <m:sSub>
                      <m:sSubPr>
                        <m:ctrlPr>
                          <a:rPr lang="ru-RU" sz="2000" i="1">
                            <a:latin typeface="Cambria Math"/>
                          </a:rPr>
                        </m:ctrlPr>
                      </m:sSubPr>
                      <m:e>
                        <m:r>
                          <a:rPr lang="ru-RU" sz="2000" i="1">
                            <a:latin typeface="Cambria Math"/>
                          </a:rPr>
                          <m:t>𝜔</m:t>
                        </m:r>
                      </m:e>
                      <m:sub>
                        <m:r>
                          <a:rPr lang="ru-RU" sz="2000" i="1">
                            <a:latin typeface="Cambria Math"/>
                          </a:rPr>
                          <m:t>0</m:t>
                        </m:r>
                      </m:sub>
                    </m:sSub>
                    <m:r>
                      <a:rPr lang="ru-RU" sz="2000" i="1">
                        <a:latin typeface="Cambria Math"/>
                      </a:rPr>
                      <m:t>+</m:t>
                    </m:r>
                    <m:r>
                      <a:rPr lang="ru-RU" sz="2000" i="1">
                        <a:latin typeface="Cambria Math"/>
                      </a:rPr>
                      <m:t>𝑚</m:t>
                    </m:r>
                    <m:sSub>
                      <m:sSubPr>
                        <m:ctrlPr>
                          <a:rPr lang="ru-RU" sz="2000" i="1">
                            <a:latin typeface="Cambria Math"/>
                          </a:rPr>
                        </m:ctrlPr>
                      </m:sSubPr>
                      <m:e>
                        <m:r>
                          <a:rPr lang="ru-RU" sz="2000" i="1">
                            <a:latin typeface="Cambria Math"/>
                          </a:rPr>
                          <m:t>𝜔</m:t>
                        </m:r>
                      </m:e>
                      <m:sub>
                        <m:r>
                          <a:rPr lang="ru-RU" sz="2000" i="1">
                            <a:latin typeface="Cambria Math"/>
                          </a:rPr>
                          <m:t>𝛽</m:t>
                        </m:r>
                      </m:sub>
                    </m:sSub>
                  </m:oMath>
                </a14:m>
                <a:r>
                  <a:rPr lang="ru-RU" sz="2000" dirty="0"/>
                  <a:t> </a:t>
                </a:r>
                <a:r>
                  <a:rPr lang="en-US" sz="2000" dirty="0" smtClean="0"/>
                  <a:t>and</a:t>
                </a:r>
                <a:r>
                  <a:rPr lang="ru-RU" sz="2000" dirty="0" smtClean="0"/>
                  <a:t>  </a:t>
                </a:r>
                <a14:m>
                  <m:oMath xmlns:m="http://schemas.openxmlformats.org/officeDocument/2006/math">
                    <m:sSub>
                      <m:sSubPr>
                        <m:ctrlPr>
                          <a:rPr lang="ru-RU" sz="2000" i="1">
                            <a:latin typeface="Cambria Math"/>
                          </a:rPr>
                        </m:ctrlPr>
                      </m:sSubPr>
                      <m:e>
                        <m:r>
                          <a:rPr lang="ru-RU" sz="2000" i="1">
                            <a:latin typeface="Cambria Math"/>
                          </a:rPr>
                          <m:t>𝜔</m:t>
                        </m:r>
                      </m:e>
                      <m:sub>
                        <m:r>
                          <a:rPr lang="en-US" sz="2000" i="1">
                            <a:latin typeface="Cambria Math"/>
                          </a:rPr>
                          <m:t>𝑝</m:t>
                        </m:r>
                      </m:sub>
                    </m:sSub>
                    <m:r>
                      <a:rPr lang="ru-RU" sz="2000" i="1">
                        <a:latin typeface="Cambria Math"/>
                      </a:rPr>
                      <m:t>=</m:t>
                    </m:r>
                    <m:d>
                      <m:dPr>
                        <m:ctrlPr>
                          <a:rPr lang="ru-RU" sz="2000" i="1">
                            <a:latin typeface="Cambria Math"/>
                          </a:rPr>
                        </m:ctrlPr>
                      </m:dPr>
                      <m:e>
                        <m:r>
                          <a:rPr lang="ru-RU" sz="2000" i="1">
                            <a:latin typeface="Cambria Math"/>
                          </a:rPr>
                          <m:t>𝑝𝑀</m:t>
                        </m:r>
                        <m:r>
                          <a:rPr lang="ru-RU" sz="2000" i="1">
                            <a:latin typeface="Cambria Math"/>
                          </a:rPr>
                          <m:t>−</m:t>
                        </m:r>
                        <m:r>
                          <a:rPr lang="ru-RU" sz="2000" i="1">
                            <a:latin typeface="Cambria Math"/>
                          </a:rPr>
                          <m:t>𝑄</m:t>
                        </m:r>
                        <m:r>
                          <a:rPr lang="ru-RU" sz="2000" i="1">
                            <a:latin typeface="Cambria Math"/>
                          </a:rPr>
                          <m:t>−</m:t>
                        </m:r>
                        <m:r>
                          <a:rPr lang="ru-RU" sz="2000" i="1">
                            <a:latin typeface="Cambria Math"/>
                          </a:rPr>
                          <m:t>𝑠</m:t>
                        </m:r>
                      </m:e>
                    </m:d>
                    <m:sSub>
                      <m:sSubPr>
                        <m:ctrlPr>
                          <a:rPr lang="ru-RU" sz="2000" i="1">
                            <a:latin typeface="Cambria Math"/>
                          </a:rPr>
                        </m:ctrlPr>
                      </m:sSubPr>
                      <m:e>
                        <m:r>
                          <a:rPr lang="ru-RU" sz="2000" i="1">
                            <a:latin typeface="Cambria Math"/>
                          </a:rPr>
                          <m:t>𝜔</m:t>
                        </m:r>
                      </m:e>
                      <m:sub>
                        <m:r>
                          <a:rPr lang="ru-RU" sz="2000" i="1">
                            <a:latin typeface="Cambria Math"/>
                          </a:rPr>
                          <m:t>0</m:t>
                        </m:r>
                      </m:sub>
                    </m:sSub>
                    <m:r>
                      <a:rPr lang="ru-RU" sz="2000" i="1">
                        <a:latin typeface="Cambria Math"/>
                      </a:rPr>
                      <m:t>−</m:t>
                    </m:r>
                    <m:r>
                      <a:rPr lang="ru-RU" sz="2000" i="1">
                        <a:latin typeface="Cambria Math"/>
                      </a:rPr>
                      <m:t>𝑚</m:t>
                    </m:r>
                    <m:sSub>
                      <m:sSubPr>
                        <m:ctrlPr>
                          <a:rPr lang="ru-RU" sz="2000" i="1">
                            <a:latin typeface="Cambria Math"/>
                          </a:rPr>
                        </m:ctrlPr>
                      </m:sSubPr>
                      <m:e>
                        <m:r>
                          <a:rPr lang="ru-RU" sz="2000" i="1">
                            <a:latin typeface="Cambria Math"/>
                          </a:rPr>
                          <m:t>𝜔</m:t>
                        </m:r>
                      </m:e>
                      <m:sub>
                        <m:r>
                          <a:rPr lang="ru-RU" sz="2000" i="1">
                            <a:latin typeface="Cambria Math"/>
                          </a:rPr>
                          <m:t>𝛽</m:t>
                        </m:r>
                      </m:sub>
                    </m:sSub>
                  </m:oMath>
                </a14:m>
                <a:r>
                  <a:rPr lang="ru-RU" sz="2000" dirty="0"/>
                  <a:t> </a:t>
                </a:r>
                <a:r>
                  <a:rPr lang="ru-RU" sz="2000" dirty="0" smtClean="0"/>
                  <a:t>(</a:t>
                </a:r>
                <a:r>
                  <a:rPr lang="en-US" sz="2000" dirty="0" smtClean="0"/>
                  <a:t>here</a:t>
                </a:r>
                <a14:m>
                  <m:oMath xmlns:m="http://schemas.openxmlformats.org/officeDocument/2006/math">
                    <m:r>
                      <a:rPr lang="en-US" sz="2000" b="0" i="0" smtClean="0">
                        <a:latin typeface="Cambria Math"/>
                      </a:rPr>
                      <m:t> </m:t>
                    </m:r>
                    <m:r>
                      <a:rPr lang="ru-RU" sz="2000" i="1">
                        <a:latin typeface="Cambria Math"/>
                      </a:rPr>
                      <m:t>𝑝</m:t>
                    </m:r>
                    <m:r>
                      <a:rPr lang="ru-RU" sz="2000" i="1">
                        <a:latin typeface="Cambria Math"/>
                      </a:rPr>
                      <m:t>,</m:t>
                    </m:r>
                    <m:r>
                      <a:rPr lang="ru-RU" sz="2000" i="1">
                        <a:latin typeface="Cambria Math"/>
                      </a:rPr>
                      <m:t>𝑚</m:t>
                    </m:r>
                  </m:oMath>
                </a14:m>
                <a:r>
                  <a:rPr lang="ru-RU" sz="2000" dirty="0"/>
                  <a:t> </a:t>
                </a:r>
                <a:r>
                  <a:rPr lang="ru-RU" sz="2000" dirty="0" smtClean="0"/>
                  <a:t>– </a:t>
                </a:r>
                <a:r>
                  <a:rPr lang="en-US" sz="2000" dirty="0" smtClean="0"/>
                  <a:t>are integer numbers</a:t>
                </a:r>
                <a:r>
                  <a:rPr lang="ru-RU" sz="2000" dirty="0" smtClean="0"/>
                  <a:t>, </a:t>
                </a:r>
                <a14:m>
                  <m:oMath xmlns:m="http://schemas.openxmlformats.org/officeDocument/2006/math">
                    <m:r>
                      <a:rPr lang="ru-RU" sz="2000" i="1">
                        <a:latin typeface="Cambria Math"/>
                      </a:rPr>
                      <m:t>𝑀</m:t>
                    </m:r>
                  </m:oMath>
                </a14:m>
                <a:r>
                  <a:rPr lang="ru-RU" sz="2000" dirty="0"/>
                  <a:t> </a:t>
                </a:r>
                <a:r>
                  <a:rPr lang="ru-RU" sz="2000" dirty="0" smtClean="0"/>
                  <a:t>–</a:t>
                </a:r>
                <a:r>
                  <a:rPr lang="en-US" sz="2000" dirty="0" smtClean="0"/>
                  <a:t>is a number of bunches per ring</a:t>
                </a:r>
                <a:r>
                  <a:rPr lang="ru-RU" sz="2000" dirty="0" smtClean="0"/>
                  <a:t>, </a:t>
                </a:r>
                <a14:m>
                  <m:oMath xmlns:m="http://schemas.openxmlformats.org/officeDocument/2006/math">
                    <m:sSub>
                      <m:sSubPr>
                        <m:ctrlPr>
                          <a:rPr lang="ru-RU" sz="2000" i="1">
                            <a:latin typeface="Cambria Math"/>
                          </a:rPr>
                        </m:ctrlPr>
                      </m:sSubPr>
                      <m:e>
                        <m:r>
                          <a:rPr lang="ru-RU" sz="2000" i="1">
                            <a:latin typeface="Cambria Math"/>
                          </a:rPr>
                          <m:t>𝜔</m:t>
                        </m:r>
                      </m:e>
                      <m:sub>
                        <m:r>
                          <a:rPr lang="ru-RU" sz="2000" i="1">
                            <a:latin typeface="Cambria Math"/>
                          </a:rPr>
                          <m:t>𝛽</m:t>
                        </m:r>
                      </m:sub>
                    </m:sSub>
                  </m:oMath>
                </a14:m>
                <a:r>
                  <a:rPr lang="ru-RU" sz="2000" dirty="0"/>
                  <a:t> - </a:t>
                </a:r>
                <a:r>
                  <a:rPr lang="en-US" sz="2000" dirty="0" smtClean="0"/>
                  <a:t>is a betatron tune</a:t>
                </a:r>
                <a:r>
                  <a:rPr lang="ru-RU" sz="2000" dirty="0" smtClean="0"/>
                  <a:t>,   </a:t>
                </a:r>
                <a:r>
                  <a:rPr lang="en-US" sz="2000" dirty="0"/>
                  <a:t>s</a:t>
                </a:r>
                <a:r>
                  <a:rPr lang="ru-RU" sz="2000" dirty="0"/>
                  <a:t> = 0, 1,…, (</a:t>
                </a:r>
                <a:r>
                  <a:rPr lang="en-US" sz="2000" dirty="0"/>
                  <a:t>M</a:t>
                </a:r>
                <a:r>
                  <a:rPr lang="ru-RU" sz="2000" dirty="0"/>
                  <a:t>-1) – </a:t>
                </a:r>
                <a:r>
                  <a:rPr lang="en-US" sz="2000" dirty="0" smtClean="0"/>
                  <a:t>is s number of the instability mode for coupled bunch oscillations</a:t>
                </a:r>
                <a:r>
                  <a:rPr lang="ru-RU" sz="2000" dirty="0" smtClean="0"/>
                  <a:t>.</a:t>
                </a:r>
                <a:r>
                  <a:rPr lang="en-US" sz="2000" dirty="0" smtClean="0"/>
                  <a:t> For transverse direction the spectrum is centered about chromatic frequency</a:t>
                </a:r>
                <a:r>
                  <a:rPr lang="ru-RU" sz="2000" dirty="0" smtClean="0"/>
                  <a:t> </a:t>
                </a:r>
                <a14:m>
                  <m:oMath xmlns:m="http://schemas.openxmlformats.org/officeDocument/2006/math">
                    <m:sSub>
                      <m:sSubPr>
                        <m:ctrlPr>
                          <a:rPr lang="ru-RU" sz="2000" i="1">
                            <a:latin typeface="Cambria Math"/>
                          </a:rPr>
                        </m:ctrlPr>
                      </m:sSubPr>
                      <m:e>
                        <m:r>
                          <a:rPr lang="ru-RU" sz="2000" i="1">
                            <a:latin typeface="Cambria Math"/>
                          </a:rPr>
                          <m:t>𝜔</m:t>
                        </m:r>
                      </m:e>
                      <m:sub>
                        <m:r>
                          <a:rPr lang="en-US" sz="2000" i="1">
                            <a:latin typeface="Cambria Math"/>
                          </a:rPr>
                          <m:t>𝜉</m:t>
                        </m:r>
                      </m:sub>
                    </m:sSub>
                    <m:r>
                      <a:rPr lang="ru-RU" sz="2000" i="1">
                        <a:latin typeface="Cambria Math"/>
                      </a:rPr>
                      <m:t>=</m:t>
                    </m:r>
                    <m:f>
                      <m:fPr>
                        <m:ctrlPr>
                          <a:rPr lang="ru-RU" sz="2000" i="1">
                            <a:latin typeface="Cambria Math"/>
                          </a:rPr>
                        </m:ctrlPr>
                      </m:fPr>
                      <m:num>
                        <m:r>
                          <a:rPr lang="ru-RU" sz="2000" i="1">
                            <a:latin typeface="Cambria Math"/>
                          </a:rPr>
                          <m:t>𝜉</m:t>
                        </m:r>
                      </m:num>
                      <m:den>
                        <m:r>
                          <a:rPr lang="ru-RU" sz="2000" i="1">
                            <a:latin typeface="Cambria Math"/>
                          </a:rPr>
                          <m:t>𝜂</m:t>
                        </m:r>
                      </m:den>
                    </m:f>
                    <m:sSub>
                      <m:sSubPr>
                        <m:ctrlPr>
                          <a:rPr lang="ru-RU" sz="2000" i="1">
                            <a:latin typeface="Cambria Math"/>
                          </a:rPr>
                        </m:ctrlPr>
                      </m:sSubPr>
                      <m:e>
                        <m:r>
                          <a:rPr lang="ru-RU" sz="2000" i="1">
                            <a:latin typeface="Cambria Math"/>
                          </a:rPr>
                          <m:t>𝜔</m:t>
                        </m:r>
                      </m:e>
                      <m:sub>
                        <m:r>
                          <a:rPr lang="ru-RU" sz="2000" i="1">
                            <a:latin typeface="Cambria Math"/>
                          </a:rPr>
                          <m:t>0</m:t>
                        </m:r>
                      </m:sub>
                    </m:sSub>
                  </m:oMath>
                </a14:m>
                <a:r>
                  <a:rPr lang="ru-RU" sz="2000" dirty="0"/>
                  <a:t>. </a:t>
                </a:r>
                <a:r>
                  <a:rPr lang="en-US" sz="2000" dirty="0" smtClean="0"/>
                  <a:t>This is fundamental difference between longitudinal and transverse instability.</a:t>
                </a:r>
                <a:endParaRPr lang="ru-RU" sz="2000" dirty="0"/>
              </a:p>
              <a:p>
                <a:pPr algn="just"/>
                <a:r>
                  <a:rPr lang="en-US" sz="2000" dirty="0" smtClean="0"/>
                  <a:t>Real part of the resistive impedance is inversely to square root from frequency. Thus the most dangerous is the spectrum line located on the lowest negative frequency</a:t>
                </a:r>
                <a:r>
                  <a:rPr lang="ru-RU" sz="2000" dirty="0" smtClean="0"/>
                  <a:t> (</a:t>
                </a:r>
                <a:r>
                  <a:rPr lang="en-US" sz="2000" dirty="0" smtClean="0"/>
                  <a:t>dominant line</a:t>
                </a:r>
                <a:r>
                  <a:rPr lang="ru-RU" sz="2000" dirty="0" smtClean="0"/>
                  <a:t>) </a:t>
                </a:r>
                <a:r>
                  <a:rPr lang="ru-RU" sz="2000" dirty="0"/>
                  <a:t>- </a:t>
                </a:r>
                <a:r>
                  <a:rPr lang="en-US" sz="2000" dirty="0"/>
                  <a:t> </a:t>
                </a:r>
                <a:r>
                  <a:rPr lang="en-US" sz="2000" dirty="0" smtClean="0"/>
                  <a:t>see next slide.</a:t>
                </a:r>
                <a:r>
                  <a:rPr lang="ru-RU" sz="2000" dirty="0" smtClean="0"/>
                  <a:t> </a:t>
                </a:r>
              </a:p>
              <a:p>
                <a:endParaRPr lang="ru-RU" sz="20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593" t="-674" r="-74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CB1A7638-00AF-4C11-B6AF-E266C7FF884B}"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23</a:t>
            </a:fld>
            <a:endParaRPr lang="ru-RU"/>
          </a:p>
        </p:txBody>
      </p:sp>
    </p:spTree>
    <p:extLst>
      <p:ext uri="{BB962C8B-B14F-4D97-AF65-F5344CB8AC3E}">
        <p14:creationId xmlns:p14="http://schemas.microsoft.com/office/powerpoint/2010/main" val="3179904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Transverse multi-bunch dipole oscillations</a:t>
            </a:r>
            <a:r>
              <a:rPr lang="ru-RU" sz="2400" i="1" dirty="0" smtClean="0"/>
              <a:t> 2.</a:t>
            </a:r>
            <a:endParaRPr lang="ru-RU" sz="24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6" descr="Figure-26-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631" y="1628800"/>
            <a:ext cx="4608512" cy="2071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Прямоугольник 4"/>
              <p:cNvSpPr/>
              <p:nvPr/>
            </p:nvSpPr>
            <p:spPr>
              <a:xfrm>
                <a:off x="1057515" y="3861048"/>
                <a:ext cx="6696743" cy="1377365"/>
              </a:xfrm>
              <a:prstGeom prst="rect">
                <a:avLst/>
              </a:prstGeom>
            </p:spPr>
            <p:txBody>
              <a:bodyPr wrap="square">
                <a:spAutoFit/>
              </a:bodyPr>
              <a:lstStyle/>
              <a:p>
                <a:r>
                  <a:rPr lang="en-US" dirty="0" smtClean="0"/>
                  <a:t>The instability increment is defined by </a:t>
                </a:r>
                <a:r>
                  <a:rPr lang="ru-RU" dirty="0" smtClean="0"/>
                  <a:t>:</a:t>
                </a:r>
                <a:endParaRPr lang="ru-RU" dirty="0"/>
              </a:p>
              <a:p>
                <a:pPr algn="ctr"/>
                <a14:m>
                  <m:oMath xmlns:m="http://schemas.openxmlformats.org/officeDocument/2006/math">
                    <m:f>
                      <m:fPr>
                        <m:ctrlPr>
                          <a:rPr lang="ru-RU" i="1">
                            <a:latin typeface="Cambria Math"/>
                          </a:rPr>
                        </m:ctrlPr>
                      </m:fPr>
                      <m:num>
                        <m:r>
                          <a:rPr lang="ru-RU" i="1">
                            <a:latin typeface="Cambria Math"/>
                          </a:rPr>
                          <m:t>1</m:t>
                        </m:r>
                      </m:num>
                      <m:den>
                        <m:sSub>
                          <m:sSubPr>
                            <m:ctrlPr>
                              <a:rPr lang="ru-RU" i="1">
                                <a:latin typeface="Cambria Math"/>
                              </a:rPr>
                            </m:ctrlPr>
                          </m:sSubPr>
                          <m:e>
                            <m:r>
                              <a:rPr lang="en-US" i="1">
                                <a:latin typeface="Cambria Math"/>
                              </a:rPr>
                              <m:t>𝜏</m:t>
                            </m:r>
                          </m:e>
                          <m:sub>
                            <m:r>
                              <a:rPr lang="en-US" i="1">
                                <a:latin typeface="Cambria Math"/>
                              </a:rPr>
                              <m:t>𝑚𝑠</m:t>
                            </m:r>
                          </m:sub>
                        </m:sSub>
                      </m:den>
                    </m:f>
                    <m:r>
                      <a:rPr lang="ru-RU" i="1">
                        <a:latin typeface="Cambria Math"/>
                      </a:rPr>
                      <m:t>=−</m:t>
                    </m:r>
                    <m:f>
                      <m:fPr>
                        <m:ctrlPr>
                          <a:rPr lang="ru-RU" i="1">
                            <a:latin typeface="Cambria Math"/>
                          </a:rPr>
                        </m:ctrlPr>
                      </m:fPr>
                      <m:num>
                        <m:r>
                          <a:rPr lang="ru-RU" i="1">
                            <a:latin typeface="Cambria Math"/>
                          </a:rPr>
                          <m:t>1</m:t>
                        </m:r>
                      </m:num>
                      <m:den>
                        <m:r>
                          <a:rPr lang="ru-RU" i="1">
                            <a:latin typeface="Cambria Math"/>
                          </a:rPr>
                          <m:t>1+</m:t>
                        </m:r>
                        <m:r>
                          <a:rPr lang="en-US" i="1">
                            <a:latin typeface="Cambria Math"/>
                          </a:rPr>
                          <m:t>𝑚</m:t>
                        </m:r>
                      </m:den>
                    </m:f>
                    <m:f>
                      <m:fPr>
                        <m:ctrlPr>
                          <a:rPr lang="ru-RU" i="1">
                            <a:latin typeface="Cambria Math"/>
                          </a:rPr>
                        </m:ctrlPr>
                      </m:fPr>
                      <m:num>
                        <m:sSub>
                          <m:sSubPr>
                            <m:ctrlPr>
                              <a:rPr lang="ru-RU" i="1">
                                <a:latin typeface="Cambria Math"/>
                              </a:rPr>
                            </m:ctrlPr>
                          </m:sSubPr>
                          <m:e>
                            <m:r>
                              <a:rPr lang="en-US" i="1">
                                <a:latin typeface="Cambria Math"/>
                              </a:rPr>
                              <m:t>𝑍</m:t>
                            </m:r>
                          </m:e>
                          <m:sub>
                            <m:r>
                              <a:rPr lang="en-US" i="1">
                                <a:latin typeface="Cambria Math"/>
                              </a:rPr>
                              <m:t>𝑖</m:t>
                            </m:r>
                          </m:sub>
                        </m:sSub>
                        <m:r>
                          <a:rPr lang="en-US" i="1">
                            <a:latin typeface="Cambria Math"/>
                          </a:rPr>
                          <m:t>𝑒𝑀</m:t>
                        </m:r>
                        <m:sSub>
                          <m:sSubPr>
                            <m:ctrlPr>
                              <a:rPr lang="ru-RU" i="1">
                                <a:latin typeface="Cambria Math"/>
                              </a:rPr>
                            </m:ctrlPr>
                          </m:sSubPr>
                          <m:e>
                            <m:r>
                              <a:rPr lang="en-US" i="1">
                                <a:latin typeface="Cambria Math"/>
                              </a:rPr>
                              <m:t>𝐼</m:t>
                            </m:r>
                          </m:e>
                          <m:sub>
                            <m:r>
                              <a:rPr lang="en-US" i="1">
                                <a:latin typeface="Cambria Math"/>
                              </a:rPr>
                              <m:t>𝑏</m:t>
                            </m:r>
                          </m:sub>
                        </m:sSub>
                      </m:num>
                      <m:den>
                        <m:r>
                          <a:rPr lang="ru-RU" i="1">
                            <a:latin typeface="Cambria Math"/>
                          </a:rPr>
                          <m:t>4</m:t>
                        </m:r>
                        <m:r>
                          <a:rPr lang="en-US" i="1">
                            <a:latin typeface="Cambria Math"/>
                          </a:rPr>
                          <m:t>𝜋</m:t>
                        </m:r>
                        <m:r>
                          <a:rPr lang="en-US" i="1">
                            <a:latin typeface="Cambria Math"/>
                          </a:rPr>
                          <m:t>𝑄</m:t>
                        </m:r>
                        <m:sSub>
                          <m:sSubPr>
                            <m:ctrlPr>
                              <a:rPr lang="ru-RU" i="1">
                                <a:latin typeface="Cambria Math"/>
                              </a:rPr>
                            </m:ctrlPr>
                          </m:sSubPr>
                          <m:e>
                            <m:r>
                              <a:rPr lang="en-US" i="1">
                                <a:latin typeface="Cambria Math"/>
                              </a:rPr>
                              <m:t>𝐴</m:t>
                            </m:r>
                          </m:e>
                          <m:sub>
                            <m:r>
                              <a:rPr lang="en-US" i="1">
                                <a:latin typeface="Cambria Math"/>
                              </a:rPr>
                              <m:t>𝑖</m:t>
                            </m:r>
                          </m:sub>
                        </m:sSub>
                        <m:r>
                          <a:rPr lang="en-US" i="1">
                            <a:latin typeface="Cambria Math"/>
                          </a:rPr>
                          <m:t>𝛾</m:t>
                        </m:r>
                        <m:sSub>
                          <m:sSubPr>
                            <m:ctrlPr>
                              <a:rPr lang="ru-RU" i="1">
                                <a:latin typeface="Cambria Math"/>
                              </a:rPr>
                            </m:ctrlPr>
                          </m:sSubPr>
                          <m:e>
                            <m:r>
                              <a:rPr lang="en-US" i="1">
                                <a:latin typeface="Cambria Math"/>
                              </a:rPr>
                              <m:t>𝐸</m:t>
                            </m:r>
                          </m:e>
                          <m:sub>
                            <m:r>
                              <a:rPr lang="ru-RU" i="1">
                                <a:latin typeface="Cambria Math"/>
                              </a:rPr>
                              <m:t>0</m:t>
                            </m:r>
                          </m:sub>
                        </m:sSub>
                      </m:den>
                    </m:f>
                    <m:r>
                      <a:rPr lang="en-US" i="1">
                        <a:latin typeface="Cambria Math"/>
                      </a:rPr>
                      <m:t>𝑅𝑒</m:t>
                    </m:r>
                    <m:sSubSup>
                      <m:sSubSupPr>
                        <m:ctrlPr>
                          <a:rPr lang="ru-RU" i="1">
                            <a:latin typeface="Cambria Math"/>
                          </a:rPr>
                        </m:ctrlPr>
                      </m:sSubSupPr>
                      <m:e>
                        <m:r>
                          <a:rPr lang="en-US" i="1">
                            <a:latin typeface="Cambria Math"/>
                          </a:rPr>
                          <m:t>𝑍</m:t>
                        </m:r>
                      </m:e>
                      <m:sub>
                        <m:r>
                          <a:rPr lang="ru-RU" i="1">
                            <a:latin typeface="Cambria Math"/>
                          </a:rPr>
                          <m:t>⊥</m:t>
                        </m:r>
                      </m:sub>
                      <m:sup>
                        <m:r>
                          <a:rPr lang="en-US" i="1">
                            <a:latin typeface="Cambria Math"/>
                          </a:rPr>
                          <m:t>𝑅𝑊</m:t>
                        </m:r>
                      </m:sup>
                    </m:sSubSup>
                    <m:d>
                      <m:dPr>
                        <m:ctrlPr>
                          <a:rPr lang="ru-RU" i="1">
                            <a:latin typeface="Cambria Math"/>
                          </a:rPr>
                        </m:ctrlPr>
                      </m:dPr>
                      <m:e>
                        <m:sSub>
                          <m:sSubPr>
                            <m:ctrlPr>
                              <a:rPr lang="ru-RU" i="1">
                                <a:latin typeface="Cambria Math"/>
                              </a:rPr>
                            </m:ctrlPr>
                          </m:sSubPr>
                          <m:e>
                            <m:r>
                              <a:rPr lang="en-US" i="1">
                                <a:latin typeface="Cambria Math"/>
                              </a:rPr>
                              <m:t>𝜔</m:t>
                            </m:r>
                          </m:e>
                          <m:sub>
                            <m:r>
                              <a:rPr lang="en-US" i="1">
                                <a:latin typeface="Cambria Math"/>
                              </a:rPr>
                              <m:t>𝑝</m:t>
                            </m:r>
                          </m:sub>
                        </m:sSub>
                      </m:e>
                    </m:d>
                    <m:sSubSup>
                      <m:sSubSupPr>
                        <m:ctrlPr>
                          <a:rPr lang="ru-RU" i="1">
                            <a:latin typeface="Cambria Math"/>
                          </a:rPr>
                        </m:ctrlPr>
                      </m:sSubSupPr>
                      <m:e>
                        <m:r>
                          <a:rPr lang="en-US" i="1">
                            <a:latin typeface="Cambria Math"/>
                          </a:rPr>
                          <m:t>𝐹</m:t>
                        </m:r>
                      </m:e>
                      <m:sub>
                        <m:r>
                          <a:rPr lang="en-US" i="1">
                            <a:latin typeface="Cambria Math"/>
                          </a:rPr>
                          <m:t>𝑚</m:t>
                        </m:r>
                      </m:sub>
                      <m:sup>
                        <m:r>
                          <a:rPr lang="ru-RU" i="1">
                            <a:latin typeface="Cambria Math"/>
                          </a:rPr>
                          <m:t>′</m:t>
                        </m:r>
                      </m:sup>
                    </m:sSubSup>
                    <m:r>
                      <a:rPr lang="ru-RU" i="1">
                        <a:latin typeface="Cambria Math"/>
                      </a:rPr>
                      <m:t>(</m:t>
                    </m:r>
                    <m:sSub>
                      <m:sSubPr>
                        <m:ctrlPr>
                          <a:rPr lang="ru-RU" i="1">
                            <a:latin typeface="Cambria Math"/>
                          </a:rPr>
                        </m:ctrlPr>
                      </m:sSubPr>
                      <m:e>
                        <m:r>
                          <a:rPr lang="en-US" i="1">
                            <a:latin typeface="Cambria Math"/>
                          </a:rPr>
                          <m:t>𝜔</m:t>
                        </m:r>
                      </m:e>
                      <m:sub>
                        <m:r>
                          <a:rPr lang="en-US" i="1">
                            <a:latin typeface="Cambria Math"/>
                          </a:rPr>
                          <m:t>𝑝</m:t>
                        </m:r>
                      </m:sub>
                    </m:sSub>
                    <m:sSub>
                      <m:sSubPr>
                        <m:ctrlPr>
                          <a:rPr lang="ru-RU" i="1">
                            <a:latin typeface="Cambria Math"/>
                          </a:rPr>
                        </m:ctrlPr>
                      </m:sSubPr>
                      <m:e>
                        <m:r>
                          <a:rPr lang="en-US" i="1">
                            <a:latin typeface="Cambria Math"/>
                          </a:rPr>
                          <m:t>𝜏</m:t>
                        </m:r>
                      </m:e>
                      <m:sub>
                        <m:r>
                          <a:rPr lang="en-US" i="1">
                            <a:latin typeface="Cambria Math"/>
                          </a:rPr>
                          <m:t>𝐿</m:t>
                        </m:r>
                      </m:sub>
                    </m:sSub>
                    <m:r>
                      <a:rPr lang="ru-RU" i="1">
                        <a:latin typeface="Cambria Math"/>
                      </a:rPr>
                      <m:t>−</m:t>
                    </m:r>
                    <m:r>
                      <a:rPr lang="en-US" i="1">
                        <a:latin typeface="Cambria Math"/>
                      </a:rPr>
                      <m:t>𝜒</m:t>
                    </m:r>
                    <m:r>
                      <a:rPr lang="ru-RU" i="1">
                        <a:latin typeface="Cambria Math"/>
                      </a:rPr>
                      <m:t>)</m:t>
                    </m:r>
                  </m:oMath>
                </a14:m>
                <a:r>
                  <a:rPr lang="ru-RU" dirty="0"/>
                  <a:t>                </a:t>
                </a:r>
              </a:p>
              <a:p>
                <a:r>
                  <a:rPr lang="en-US" dirty="0" smtClean="0"/>
                  <a:t>here</a:t>
                </a:r>
                <a:r>
                  <a:rPr lang="ru-RU" dirty="0" smtClean="0"/>
                  <a:t> </a:t>
                </a:r>
                <a14:m>
                  <m:oMath xmlns:m="http://schemas.openxmlformats.org/officeDocument/2006/math">
                    <m:sSub>
                      <m:sSubPr>
                        <m:ctrlPr>
                          <a:rPr lang="ru-RU" i="1">
                            <a:latin typeface="Cambria Math"/>
                          </a:rPr>
                        </m:ctrlPr>
                      </m:sSubPr>
                      <m:e>
                        <m:r>
                          <a:rPr lang="ru-RU" i="1">
                            <a:latin typeface="Cambria Math"/>
                          </a:rPr>
                          <m:t>𝐼</m:t>
                        </m:r>
                      </m:e>
                      <m:sub>
                        <m:r>
                          <a:rPr lang="ru-RU" i="1">
                            <a:latin typeface="Cambria Math"/>
                          </a:rPr>
                          <m:t>𝑏</m:t>
                        </m:r>
                      </m:sub>
                    </m:sSub>
                  </m:oMath>
                </a14:m>
                <a:r>
                  <a:rPr lang="ru-RU" dirty="0"/>
                  <a:t> - </a:t>
                </a:r>
                <a:r>
                  <a:rPr lang="en-US" dirty="0" smtClean="0"/>
                  <a:t>is a current in the bunch center</a:t>
                </a:r>
                <a:r>
                  <a:rPr lang="ru-RU" dirty="0" smtClean="0"/>
                  <a:t>, </a:t>
                </a:r>
                <a14:m>
                  <m:oMath xmlns:m="http://schemas.openxmlformats.org/officeDocument/2006/math">
                    <m:sSub>
                      <m:sSubPr>
                        <m:ctrlPr>
                          <a:rPr lang="ru-RU" i="1">
                            <a:latin typeface="Cambria Math"/>
                          </a:rPr>
                        </m:ctrlPr>
                      </m:sSubPr>
                      <m:e>
                        <m:r>
                          <a:rPr lang="ru-RU" i="1">
                            <a:latin typeface="Cambria Math"/>
                          </a:rPr>
                          <m:t>𝜏</m:t>
                        </m:r>
                      </m:e>
                      <m:sub>
                        <m:r>
                          <a:rPr lang="ru-RU" i="1">
                            <a:latin typeface="Cambria Math"/>
                          </a:rPr>
                          <m:t>𝐿</m:t>
                        </m:r>
                      </m:sub>
                    </m:sSub>
                  </m:oMath>
                </a14:m>
                <a:r>
                  <a:rPr lang="ru-RU" dirty="0"/>
                  <a:t> </a:t>
                </a:r>
                <a:r>
                  <a:rPr lang="ru-RU" dirty="0" smtClean="0"/>
                  <a:t>-</a:t>
                </a:r>
                <a:r>
                  <a:rPr lang="en-US" dirty="0" smtClean="0"/>
                  <a:t> is the bunch length,</a:t>
                </a:r>
                <a:r>
                  <a:rPr lang="ru-RU" dirty="0" smtClean="0"/>
                  <a:t> </a:t>
                </a:r>
                <a14:m>
                  <m:oMath xmlns:m="http://schemas.openxmlformats.org/officeDocument/2006/math">
                    <m:r>
                      <a:rPr lang="ru-RU" i="1">
                        <a:latin typeface="Cambria Math"/>
                      </a:rPr>
                      <m:t>𝜒</m:t>
                    </m:r>
                    <m:r>
                      <a:rPr lang="ru-RU" i="1">
                        <a:latin typeface="Cambria Math"/>
                      </a:rPr>
                      <m:t>=</m:t>
                    </m:r>
                    <m:sSub>
                      <m:sSubPr>
                        <m:ctrlPr>
                          <a:rPr lang="ru-RU" i="1">
                            <a:latin typeface="Cambria Math"/>
                          </a:rPr>
                        </m:ctrlPr>
                      </m:sSubPr>
                      <m:e>
                        <m:r>
                          <a:rPr lang="ru-RU" i="1">
                            <a:latin typeface="Cambria Math"/>
                          </a:rPr>
                          <m:t>𝜔</m:t>
                        </m:r>
                      </m:e>
                      <m:sub>
                        <m:r>
                          <a:rPr lang="en-US" i="1">
                            <a:latin typeface="Cambria Math"/>
                          </a:rPr>
                          <m:t>𝜉</m:t>
                        </m:r>
                      </m:sub>
                    </m:sSub>
                    <m:sSub>
                      <m:sSubPr>
                        <m:ctrlPr>
                          <a:rPr lang="ru-RU" i="1">
                            <a:latin typeface="Cambria Math"/>
                          </a:rPr>
                        </m:ctrlPr>
                      </m:sSubPr>
                      <m:e>
                        <m:r>
                          <a:rPr lang="ru-RU" i="1">
                            <a:latin typeface="Cambria Math"/>
                          </a:rPr>
                          <m:t>𝜏</m:t>
                        </m:r>
                      </m:e>
                      <m:sub>
                        <m:r>
                          <a:rPr lang="ru-RU" i="1">
                            <a:latin typeface="Cambria Math"/>
                          </a:rPr>
                          <m:t>𝐿</m:t>
                        </m:r>
                      </m:sub>
                    </m:sSub>
                  </m:oMath>
                </a14:m>
                <a:r>
                  <a:rPr lang="ru-RU" dirty="0" smtClean="0"/>
                  <a:t>, </a:t>
                </a:r>
                <a14:m>
                  <m:oMath xmlns:m="http://schemas.openxmlformats.org/officeDocument/2006/math">
                    <m:sSubSup>
                      <m:sSubSupPr>
                        <m:ctrlPr>
                          <a:rPr lang="ru-RU" i="1">
                            <a:latin typeface="Cambria Math"/>
                          </a:rPr>
                        </m:ctrlPr>
                      </m:sSubSupPr>
                      <m:e>
                        <m:r>
                          <a:rPr lang="en-US" i="1">
                            <a:latin typeface="Cambria Math"/>
                          </a:rPr>
                          <m:t>𝐹</m:t>
                        </m:r>
                      </m:e>
                      <m:sub>
                        <m:r>
                          <a:rPr lang="en-US" i="1">
                            <a:latin typeface="Cambria Math"/>
                          </a:rPr>
                          <m:t>𝑚</m:t>
                        </m:r>
                      </m:sub>
                      <m:sup>
                        <m:r>
                          <a:rPr lang="ru-RU" i="1">
                            <a:latin typeface="Cambria Math"/>
                          </a:rPr>
                          <m:t>′</m:t>
                        </m:r>
                      </m:sup>
                    </m:sSubSup>
                    <m:r>
                      <a:rPr lang="ru-RU" i="1">
                        <a:latin typeface="Cambria Math"/>
                      </a:rPr>
                      <m:t>(</m:t>
                    </m:r>
                    <m:sSub>
                      <m:sSubPr>
                        <m:ctrlPr>
                          <a:rPr lang="ru-RU" i="1">
                            <a:latin typeface="Cambria Math"/>
                          </a:rPr>
                        </m:ctrlPr>
                      </m:sSubPr>
                      <m:e>
                        <m:r>
                          <a:rPr lang="en-US" i="1">
                            <a:latin typeface="Cambria Math"/>
                          </a:rPr>
                          <m:t>𝜔</m:t>
                        </m:r>
                      </m:e>
                      <m:sub>
                        <m:r>
                          <a:rPr lang="en-US" i="1">
                            <a:latin typeface="Cambria Math"/>
                          </a:rPr>
                          <m:t>𝑝</m:t>
                        </m:r>
                      </m:sub>
                    </m:sSub>
                    <m:sSub>
                      <m:sSubPr>
                        <m:ctrlPr>
                          <a:rPr lang="ru-RU" i="1">
                            <a:latin typeface="Cambria Math"/>
                          </a:rPr>
                        </m:ctrlPr>
                      </m:sSubPr>
                      <m:e>
                        <m:r>
                          <a:rPr lang="en-US" i="1">
                            <a:latin typeface="Cambria Math"/>
                          </a:rPr>
                          <m:t>𝜏</m:t>
                        </m:r>
                      </m:e>
                      <m:sub>
                        <m:r>
                          <a:rPr lang="en-US" i="1">
                            <a:latin typeface="Cambria Math"/>
                          </a:rPr>
                          <m:t>𝐿</m:t>
                        </m:r>
                      </m:sub>
                    </m:sSub>
                    <m:r>
                      <a:rPr lang="ru-RU" i="1">
                        <a:latin typeface="Cambria Math"/>
                      </a:rPr>
                      <m:t>−</m:t>
                    </m:r>
                    <m:r>
                      <a:rPr lang="en-US" i="1">
                        <a:latin typeface="Cambria Math"/>
                      </a:rPr>
                      <m:t>𝜒</m:t>
                    </m:r>
                    <m:r>
                      <a:rPr lang="ru-RU" i="1">
                        <a:latin typeface="Cambria Math"/>
                      </a:rPr>
                      <m:t>)</m:t>
                    </m:r>
                  </m:oMath>
                </a14:m>
                <a:r>
                  <a:rPr lang="ru-RU" dirty="0" smtClean="0"/>
                  <a:t> – </a:t>
                </a:r>
                <a:r>
                  <a:rPr lang="en-US" dirty="0" smtClean="0"/>
                  <a:t>form-factor given on the next slide</a:t>
                </a:r>
                <a:endParaRPr lang="ru-RU"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1057515" y="3861048"/>
                <a:ext cx="6696743" cy="1377365"/>
              </a:xfrm>
              <a:prstGeom prst="rect">
                <a:avLst/>
              </a:prstGeom>
              <a:blipFill rotWithShape="1">
                <a:blip r:embed="rId3"/>
                <a:stretch>
                  <a:fillRect l="-728" t="-2212" b="-4425"/>
                </a:stretch>
              </a:blipFill>
            </p:spPr>
            <p:txBody>
              <a:bodyPr/>
              <a:lstStyle/>
              <a:p>
                <a:r>
                  <a:rPr lang="ru-RU">
                    <a:noFill/>
                  </a:rPr>
                  <a:t> </a:t>
                </a:r>
              </a:p>
            </p:txBody>
          </p:sp>
        </mc:Fallback>
      </mc:AlternateContent>
      <p:sp>
        <p:nvSpPr>
          <p:cNvPr id="6" name="Дата 5"/>
          <p:cNvSpPr>
            <a:spLocks noGrp="1"/>
          </p:cNvSpPr>
          <p:nvPr>
            <p:ph type="dt" sz="half" idx="10"/>
          </p:nvPr>
        </p:nvSpPr>
        <p:spPr/>
        <p:txBody>
          <a:bodyPr/>
          <a:lstStyle/>
          <a:p>
            <a:fld id="{B8F7C8D9-09EE-4A69-8682-C9ABA38A5533}" type="datetime1">
              <a:rPr lang="ru-RU" smtClean="0"/>
              <a:t>21.05.2017</a:t>
            </a:fld>
            <a:endParaRPr lang="ru-RU"/>
          </a:p>
        </p:txBody>
      </p:sp>
      <p:sp>
        <p:nvSpPr>
          <p:cNvPr id="7" name="Номер слайда 6"/>
          <p:cNvSpPr>
            <a:spLocks noGrp="1"/>
          </p:cNvSpPr>
          <p:nvPr>
            <p:ph type="sldNum" sz="quarter" idx="12"/>
          </p:nvPr>
        </p:nvSpPr>
        <p:spPr/>
        <p:txBody>
          <a:bodyPr/>
          <a:lstStyle/>
          <a:p>
            <a:fld id="{D1236E6A-4E9B-44A9-9D56-EFBA6B7D776A}" type="slidenum">
              <a:rPr lang="ru-RU" smtClean="0"/>
              <a:t>24</a:t>
            </a:fld>
            <a:endParaRPr lang="ru-RU"/>
          </a:p>
        </p:txBody>
      </p:sp>
    </p:spTree>
    <p:extLst>
      <p:ext uri="{BB962C8B-B14F-4D97-AF65-F5344CB8AC3E}">
        <p14:creationId xmlns:p14="http://schemas.microsoft.com/office/powerpoint/2010/main" val="251257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Transverse form-factor for multi-bunch oscillations (sinusoidal modes)</a:t>
            </a:r>
            <a:endParaRPr lang="ru-RU" sz="24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49" name="Рисунок 10" descr="Figure-27-N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662112"/>
            <a:ext cx="2990850"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677863" y="286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Дата 4"/>
          <p:cNvSpPr>
            <a:spLocks noGrp="1"/>
          </p:cNvSpPr>
          <p:nvPr>
            <p:ph type="dt" sz="half" idx="10"/>
          </p:nvPr>
        </p:nvSpPr>
        <p:spPr/>
        <p:txBody>
          <a:bodyPr/>
          <a:lstStyle/>
          <a:p>
            <a:fld id="{B1EDC0C4-0551-46C7-8D8D-F6ACDABDB0B3}" type="datetime1">
              <a:rPr lang="ru-RU" smtClean="0"/>
              <a:t>21.05.2017</a:t>
            </a:fld>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25</a:t>
            </a:fld>
            <a:endParaRPr lang="ru-RU"/>
          </a:p>
        </p:txBody>
      </p:sp>
    </p:spTree>
    <p:extLst>
      <p:ext uri="{BB962C8B-B14F-4D97-AF65-F5344CB8AC3E}">
        <p14:creationId xmlns:p14="http://schemas.microsoft.com/office/powerpoint/2010/main" val="24008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i="1" dirty="0" smtClean="0"/>
              <a:t>Longitudinal multi bunch instability</a:t>
            </a:r>
            <a:endParaRPr lang="ru-RU" sz="24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47500" lnSpcReduction="20000"/>
              </a:bodyPr>
              <a:lstStyle/>
              <a:p>
                <a:pPr algn="just"/>
                <a:r>
                  <a:rPr lang="en-US" dirty="0" smtClean="0"/>
                  <a:t>Let us consider an instability where resonant element with resonant frequency </a:t>
                </a:r>
                <a14:m>
                  <m:oMath xmlns:m="http://schemas.openxmlformats.org/officeDocument/2006/math">
                    <m:sSub>
                      <m:sSubPr>
                        <m:ctrlPr>
                          <a:rPr lang="ru-RU" i="1">
                            <a:latin typeface="Cambria Math"/>
                          </a:rPr>
                        </m:ctrlPr>
                      </m:sSubPr>
                      <m:e>
                        <m:r>
                          <a:rPr lang="en-US" i="1">
                            <a:latin typeface="Cambria Math"/>
                          </a:rPr>
                          <m:t>𝜔</m:t>
                        </m:r>
                      </m:e>
                      <m:sub>
                        <m:r>
                          <a:rPr lang="en-US" i="1">
                            <a:latin typeface="Cambria Math"/>
                          </a:rPr>
                          <m:t>𝑟</m:t>
                        </m:r>
                      </m:sub>
                    </m:sSub>
                  </m:oMath>
                </a14:m>
                <a:r>
                  <a:rPr lang="en-US" dirty="0" smtClean="0"/>
                  <a:t> is its</a:t>
                </a:r>
                <a:r>
                  <a:rPr lang="ru-RU" dirty="0" smtClean="0"/>
                  <a:t>. </a:t>
                </a:r>
                <a:r>
                  <a:rPr lang="en-US" dirty="0" smtClean="0"/>
                  <a:t>For short bunches the increment is defined by</a:t>
                </a:r>
              </a:p>
              <a:p>
                <a:pPr algn="just"/>
                <a:endParaRPr lang="ru-RU" dirty="0"/>
              </a:p>
              <a:p>
                <a:pPr marL="0" indent="0" algn="ctr">
                  <a:buNone/>
                </a:pPr>
                <a14:m>
                  <m:oMath xmlns:m="http://schemas.openxmlformats.org/officeDocument/2006/math">
                    <m:f>
                      <m:fPr>
                        <m:ctrlPr>
                          <a:rPr lang="ru-RU" i="1">
                            <a:latin typeface="Cambria Math"/>
                          </a:rPr>
                        </m:ctrlPr>
                      </m:fPr>
                      <m:num>
                        <m:r>
                          <a:rPr lang="ru-RU" i="1">
                            <a:latin typeface="Cambria Math"/>
                          </a:rPr>
                          <m:t>1</m:t>
                        </m:r>
                      </m:num>
                      <m:den>
                        <m:sSub>
                          <m:sSubPr>
                            <m:ctrlPr>
                              <a:rPr lang="ru-RU" i="1">
                                <a:latin typeface="Cambria Math"/>
                              </a:rPr>
                            </m:ctrlPr>
                          </m:sSubPr>
                          <m:e>
                            <m:r>
                              <a:rPr lang="ru-RU" i="1">
                                <a:latin typeface="Cambria Math"/>
                              </a:rPr>
                              <m:t>𝜏</m:t>
                            </m:r>
                          </m:e>
                          <m:sub>
                            <m:r>
                              <a:rPr lang="ru-RU" i="1">
                                <a:latin typeface="Cambria Math"/>
                              </a:rPr>
                              <m:t>1</m:t>
                            </m:r>
                            <m:r>
                              <a:rPr lang="ru-RU" i="1">
                                <a:latin typeface="Cambria Math"/>
                              </a:rPr>
                              <m:t>𝜇</m:t>
                            </m:r>
                          </m:sub>
                        </m:sSub>
                      </m:den>
                    </m:f>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𝑟</m:t>
                            </m:r>
                          </m:e>
                          <m:sub>
                            <m:r>
                              <a:rPr lang="en-US" i="1">
                                <a:latin typeface="Cambria Math"/>
                              </a:rPr>
                              <m:t>𝑖</m:t>
                            </m:r>
                          </m:sub>
                        </m:sSub>
                        <m:sSub>
                          <m:sSubPr>
                            <m:ctrlPr>
                              <a:rPr lang="ru-RU" i="1">
                                <a:latin typeface="Cambria Math"/>
                              </a:rPr>
                            </m:ctrlPr>
                          </m:sSubPr>
                          <m:e>
                            <m:r>
                              <a:rPr lang="en-US" i="1">
                                <a:latin typeface="Cambria Math"/>
                              </a:rPr>
                              <m:t>𝑛</m:t>
                            </m:r>
                          </m:e>
                          <m:sub>
                            <m:r>
                              <a:rPr lang="en-US" i="1">
                                <a:latin typeface="Cambria Math"/>
                              </a:rPr>
                              <m:t>𝑏</m:t>
                            </m:r>
                          </m:sub>
                        </m:sSub>
                        <m:sSub>
                          <m:sSubPr>
                            <m:ctrlPr>
                              <a:rPr lang="ru-RU" i="1">
                                <a:latin typeface="Cambria Math"/>
                              </a:rPr>
                            </m:ctrlPr>
                          </m:sSubPr>
                          <m:e>
                            <m:r>
                              <a:rPr lang="en-US" i="1">
                                <a:latin typeface="Cambria Math"/>
                              </a:rPr>
                              <m:t>𝑁</m:t>
                            </m:r>
                          </m:e>
                          <m:sub>
                            <m:r>
                              <a:rPr lang="en-US" i="1">
                                <a:latin typeface="Cambria Math"/>
                              </a:rPr>
                              <m:t>𝑏</m:t>
                            </m:r>
                          </m:sub>
                        </m:sSub>
                        <m:r>
                          <a:rPr lang="ru-RU" i="1">
                            <a:latin typeface="Cambria Math"/>
                          </a:rPr>
                          <m:t>𝜂</m:t>
                        </m:r>
                        <m:sSub>
                          <m:sSubPr>
                            <m:ctrlPr>
                              <a:rPr lang="ru-RU" i="1">
                                <a:latin typeface="Cambria Math"/>
                              </a:rPr>
                            </m:ctrlPr>
                          </m:sSubPr>
                          <m:e>
                            <m:r>
                              <a:rPr lang="en-US" i="1">
                                <a:latin typeface="Cambria Math"/>
                              </a:rPr>
                              <m:t>𝜔</m:t>
                            </m:r>
                          </m:e>
                          <m:sub>
                            <m:r>
                              <a:rPr lang="en-US" i="1">
                                <a:latin typeface="Cambria Math"/>
                              </a:rPr>
                              <m:t>𝑟</m:t>
                            </m:r>
                          </m:sub>
                        </m:sSub>
                      </m:num>
                      <m:den>
                        <m:sSup>
                          <m:sSupPr>
                            <m:ctrlPr>
                              <a:rPr lang="ru-RU" i="1">
                                <a:latin typeface="Cambria Math"/>
                              </a:rPr>
                            </m:ctrlPr>
                          </m:sSupPr>
                          <m:e>
                            <m:r>
                              <a:rPr lang="ru-RU" i="1">
                                <a:latin typeface="Cambria Math"/>
                              </a:rPr>
                              <m:t>2</m:t>
                            </m:r>
                            <m:r>
                              <a:rPr lang="en-US" i="1">
                                <a:latin typeface="Cambria Math"/>
                              </a:rPr>
                              <m:t>𝛽</m:t>
                            </m:r>
                          </m:e>
                          <m:sup>
                            <m:r>
                              <a:rPr lang="ru-RU" i="1">
                                <a:latin typeface="Cambria Math"/>
                              </a:rPr>
                              <m:t>2</m:t>
                            </m:r>
                          </m:sup>
                        </m:sSup>
                        <m:r>
                          <a:rPr lang="en-US" i="1">
                            <a:latin typeface="Cambria Math"/>
                          </a:rPr>
                          <m:t>𝛾</m:t>
                        </m:r>
                        <m:sSup>
                          <m:sSupPr>
                            <m:ctrlPr>
                              <a:rPr lang="ru-RU" i="1">
                                <a:latin typeface="Cambria Math"/>
                              </a:rPr>
                            </m:ctrlPr>
                          </m:sSupPr>
                          <m:e>
                            <m:sSub>
                              <m:sSubPr>
                                <m:ctrlPr>
                                  <a:rPr lang="ru-RU" i="1">
                                    <a:latin typeface="Cambria Math"/>
                                  </a:rPr>
                                </m:ctrlPr>
                              </m:sSubPr>
                              <m:e>
                                <m:r>
                                  <a:rPr lang="en-US" i="1">
                                    <a:latin typeface="Cambria Math"/>
                                  </a:rPr>
                                  <m:t>𝑇</m:t>
                                </m:r>
                              </m:e>
                              <m:sub>
                                <m:r>
                                  <a:rPr lang="ru-RU" i="1">
                                    <a:latin typeface="Cambria Math"/>
                                  </a:rPr>
                                  <m:t>0</m:t>
                                </m:r>
                              </m:sub>
                            </m:sSub>
                          </m:e>
                          <m:sup>
                            <m:r>
                              <a:rPr lang="ru-RU" i="1">
                                <a:latin typeface="Cambria Math"/>
                              </a:rPr>
                              <m:t>2</m:t>
                            </m:r>
                          </m:sup>
                        </m:sSup>
                        <m:sSub>
                          <m:sSubPr>
                            <m:ctrlPr>
                              <a:rPr lang="ru-RU" i="1">
                                <a:latin typeface="Cambria Math"/>
                              </a:rPr>
                            </m:ctrlPr>
                          </m:sSubPr>
                          <m:e>
                            <m:r>
                              <a:rPr lang="en-US" i="1">
                                <a:latin typeface="Cambria Math"/>
                              </a:rPr>
                              <m:t>𝜔</m:t>
                            </m:r>
                          </m:e>
                          <m:sub>
                            <m:r>
                              <a:rPr lang="en-US" i="1">
                                <a:latin typeface="Cambria Math"/>
                              </a:rPr>
                              <m:t>𝑠</m:t>
                            </m:r>
                          </m:sub>
                        </m:sSub>
                      </m:den>
                    </m:f>
                    <m:r>
                      <a:rPr lang="ru-RU" i="1">
                        <a:latin typeface="Cambria Math"/>
                      </a:rPr>
                      <m:t>[</m:t>
                    </m:r>
                    <m:r>
                      <a:rPr lang="en-US" i="1">
                        <a:latin typeface="Cambria Math"/>
                      </a:rPr>
                      <m:t>𝑅𝑒</m:t>
                    </m:r>
                    <m:sSubSup>
                      <m:sSubSupPr>
                        <m:ctrlPr>
                          <a:rPr lang="ru-RU" i="1">
                            <a:latin typeface="Cambria Math"/>
                          </a:rPr>
                        </m:ctrlPr>
                      </m:sSubSupPr>
                      <m:e>
                        <m:r>
                          <a:rPr lang="en-US" i="1">
                            <a:latin typeface="Cambria Math"/>
                          </a:rPr>
                          <m:t>𝑍</m:t>
                        </m:r>
                      </m:e>
                      <m:sub>
                        <m:r>
                          <a:rPr lang="ru-RU" i="1">
                            <a:latin typeface="Cambria Math"/>
                          </a:rPr>
                          <m:t>0</m:t>
                        </m:r>
                      </m:sub>
                      <m:sup>
                        <m:r>
                          <a:rPr lang="ru-RU" i="1">
                            <a:latin typeface="Cambria Math"/>
                          </a:rPr>
                          <m:t>∥</m:t>
                        </m:r>
                      </m:sup>
                    </m:sSubSup>
                    <m:d>
                      <m:dPr>
                        <m:ctrlPr>
                          <a:rPr lang="ru-RU" i="1">
                            <a:latin typeface="Cambria Math"/>
                          </a:rPr>
                        </m:ctrlPr>
                      </m:dPr>
                      <m:e>
                        <m:sSub>
                          <m:sSubPr>
                            <m:ctrlPr>
                              <a:rPr lang="ru-RU" i="1">
                                <a:latin typeface="Cambria Math"/>
                              </a:rPr>
                            </m:ctrlPr>
                          </m:sSubPr>
                          <m:e>
                            <m:r>
                              <a:rPr lang="en-US" i="1">
                                <a:latin typeface="Cambria Math"/>
                              </a:rPr>
                              <m:t>𝑞𝑀</m:t>
                            </m:r>
                            <m:r>
                              <a:rPr lang="en-US" i="1">
                                <a:latin typeface="Cambria Math"/>
                              </a:rPr>
                              <m:t>𝜔</m:t>
                            </m:r>
                          </m:e>
                          <m:sub>
                            <m:r>
                              <a:rPr lang="ru-RU" i="1">
                                <a:latin typeface="Cambria Math"/>
                              </a:rPr>
                              <m:t>0</m:t>
                            </m:r>
                          </m:sub>
                        </m:sSub>
                        <m:r>
                          <a:rPr lang="ru-RU" i="1">
                            <a:latin typeface="Cambria Math"/>
                          </a:rPr>
                          <m:t>+</m:t>
                        </m:r>
                        <m:r>
                          <a:rPr lang="ru-RU" i="1">
                            <a:latin typeface="Cambria Math"/>
                          </a:rPr>
                          <m:t>𝜇</m:t>
                        </m:r>
                        <m:sSub>
                          <m:sSubPr>
                            <m:ctrlPr>
                              <a:rPr lang="ru-RU" i="1">
                                <a:latin typeface="Cambria Math"/>
                              </a:rPr>
                            </m:ctrlPr>
                          </m:sSubPr>
                          <m:e>
                            <m:sSub>
                              <m:sSubPr>
                                <m:ctrlPr>
                                  <a:rPr lang="ru-RU" i="1">
                                    <a:latin typeface="Cambria Math"/>
                                  </a:rPr>
                                </m:ctrlPr>
                              </m:sSubPr>
                              <m:e>
                                <m:r>
                                  <a:rPr lang="en-US" i="1">
                                    <a:latin typeface="Cambria Math"/>
                                  </a:rPr>
                                  <m:t>𝜔</m:t>
                                </m:r>
                              </m:e>
                              <m:sub>
                                <m:r>
                                  <a:rPr lang="ru-RU" i="1">
                                    <a:latin typeface="Cambria Math"/>
                                  </a:rPr>
                                  <m:t>0</m:t>
                                </m:r>
                              </m:sub>
                            </m:sSub>
                            <m:r>
                              <a:rPr lang="ru-RU" i="1">
                                <a:latin typeface="Cambria Math"/>
                              </a:rPr>
                              <m:t>+</m:t>
                            </m:r>
                            <m:r>
                              <a:rPr lang="en-US" i="1">
                                <a:latin typeface="Cambria Math"/>
                              </a:rPr>
                              <m:t>𝜔</m:t>
                            </m:r>
                          </m:e>
                          <m:sub>
                            <m:r>
                              <a:rPr lang="en-US" i="1">
                                <a:latin typeface="Cambria Math"/>
                              </a:rPr>
                              <m:t>𝑠</m:t>
                            </m:r>
                          </m:sub>
                        </m:sSub>
                      </m:e>
                    </m:d>
                    <m:r>
                      <a:rPr lang="ru-RU" i="1">
                        <a:latin typeface="Cambria Math"/>
                      </a:rPr>
                      <m:t>−</m:t>
                    </m:r>
                    <m:r>
                      <a:rPr lang="en-US" i="1">
                        <a:latin typeface="Cambria Math"/>
                      </a:rPr>
                      <m:t>𝑅𝑒</m:t>
                    </m:r>
                    <m:sSubSup>
                      <m:sSubSupPr>
                        <m:ctrlPr>
                          <a:rPr lang="ru-RU" i="1">
                            <a:latin typeface="Cambria Math"/>
                          </a:rPr>
                        </m:ctrlPr>
                      </m:sSubSupPr>
                      <m:e>
                        <m:r>
                          <a:rPr lang="en-US" i="1">
                            <a:latin typeface="Cambria Math"/>
                          </a:rPr>
                          <m:t>𝑍</m:t>
                        </m:r>
                      </m:e>
                      <m:sub>
                        <m:r>
                          <a:rPr lang="ru-RU" i="1">
                            <a:latin typeface="Cambria Math"/>
                          </a:rPr>
                          <m:t>0</m:t>
                        </m:r>
                      </m:sub>
                      <m:sup>
                        <m:r>
                          <a:rPr lang="ru-RU" i="1">
                            <a:latin typeface="Cambria Math"/>
                          </a:rPr>
                          <m:t>∥</m:t>
                        </m:r>
                      </m:sup>
                    </m:sSubSup>
                    <m:d>
                      <m:dPr>
                        <m:ctrlPr>
                          <a:rPr lang="ru-RU" i="1">
                            <a:latin typeface="Cambria Math"/>
                          </a:rPr>
                        </m:ctrlPr>
                      </m:dPr>
                      <m:e>
                        <m:sSub>
                          <m:sSubPr>
                            <m:ctrlPr>
                              <a:rPr lang="ru-RU" i="1">
                                <a:latin typeface="Cambria Math"/>
                              </a:rPr>
                            </m:ctrlPr>
                          </m:sSubPr>
                          <m:e>
                            <m:acc>
                              <m:accPr>
                                <m:chr m:val="́"/>
                                <m:ctrlPr>
                                  <a:rPr lang="ru-RU" i="1">
                                    <a:latin typeface="Cambria Math"/>
                                  </a:rPr>
                                </m:ctrlPr>
                              </m:accPr>
                              <m:e>
                                <m:r>
                                  <a:rPr lang="en-US" i="1">
                                    <a:latin typeface="Cambria Math"/>
                                  </a:rPr>
                                  <m:t>𝑞</m:t>
                                </m:r>
                              </m:e>
                            </m:acc>
                            <m:r>
                              <a:rPr lang="en-US" i="1">
                                <a:latin typeface="Cambria Math"/>
                              </a:rPr>
                              <m:t>𝑀</m:t>
                            </m:r>
                            <m:r>
                              <a:rPr lang="en-US" i="1">
                                <a:latin typeface="Cambria Math"/>
                              </a:rPr>
                              <m:t>𝜔</m:t>
                            </m:r>
                          </m:e>
                          <m:sub>
                            <m:r>
                              <a:rPr lang="ru-RU" i="1">
                                <a:latin typeface="Cambria Math"/>
                              </a:rPr>
                              <m:t>0</m:t>
                            </m:r>
                          </m:sub>
                        </m:sSub>
                        <m:r>
                          <a:rPr lang="ru-RU" i="1">
                            <a:latin typeface="Cambria Math"/>
                          </a:rPr>
                          <m:t>−</m:t>
                        </m:r>
                        <m:r>
                          <a:rPr lang="ru-RU" i="1">
                            <a:latin typeface="Cambria Math"/>
                          </a:rPr>
                          <m:t>𝜇</m:t>
                        </m:r>
                        <m:sSub>
                          <m:sSubPr>
                            <m:ctrlPr>
                              <a:rPr lang="ru-RU" i="1">
                                <a:latin typeface="Cambria Math"/>
                              </a:rPr>
                            </m:ctrlPr>
                          </m:sSubPr>
                          <m:e>
                            <m:sSub>
                              <m:sSubPr>
                                <m:ctrlPr>
                                  <a:rPr lang="ru-RU" i="1">
                                    <a:latin typeface="Cambria Math"/>
                                  </a:rPr>
                                </m:ctrlPr>
                              </m:sSubPr>
                              <m:e>
                                <m:r>
                                  <a:rPr lang="en-US" i="1">
                                    <a:latin typeface="Cambria Math"/>
                                  </a:rPr>
                                  <m:t>𝜔</m:t>
                                </m:r>
                              </m:e>
                              <m:sub>
                                <m:r>
                                  <a:rPr lang="ru-RU" i="1">
                                    <a:latin typeface="Cambria Math"/>
                                  </a:rPr>
                                  <m:t>0</m:t>
                                </m:r>
                              </m:sub>
                            </m:sSub>
                            <m:r>
                              <a:rPr lang="ru-RU" i="1">
                                <a:latin typeface="Cambria Math"/>
                              </a:rPr>
                              <m:t>−</m:t>
                            </m:r>
                            <m:r>
                              <a:rPr lang="en-US" i="1">
                                <a:latin typeface="Cambria Math"/>
                              </a:rPr>
                              <m:t>𝜔</m:t>
                            </m:r>
                          </m:e>
                          <m:sub>
                            <m:r>
                              <a:rPr lang="en-US" i="1">
                                <a:latin typeface="Cambria Math"/>
                              </a:rPr>
                              <m:t>𝑠</m:t>
                            </m:r>
                          </m:sub>
                        </m:sSub>
                      </m:e>
                    </m:d>
                    <m:r>
                      <a:rPr lang="ru-RU" i="1">
                        <a:latin typeface="Cambria Math"/>
                      </a:rPr>
                      <m:t>]</m:t>
                    </m:r>
                  </m:oMath>
                </a14:m>
                <a:r>
                  <a:rPr lang="en-US" dirty="0" smtClean="0"/>
                  <a:t>\</a:t>
                </a:r>
              </a:p>
              <a:p>
                <a:pPr marL="0" indent="0" algn="ctr">
                  <a:buNone/>
                </a:pPr>
                <a:endParaRPr lang="ru-RU" dirty="0"/>
              </a:p>
              <a:p>
                <a:pPr marL="0" indent="0" algn="just">
                  <a:buNone/>
                </a:pPr>
                <a:r>
                  <a:rPr lang="en-US" dirty="0" smtClean="0"/>
                  <a:t>	Here the first term corresponds to positive frequency and the second term to negative one.</a:t>
                </a:r>
                <a:r>
                  <a:rPr lang="ru-RU" dirty="0" smtClean="0"/>
                  <a:t>. </a:t>
                </a:r>
                <a:r>
                  <a:rPr lang="en-US" dirty="0" smtClean="0"/>
                  <a:t>If</a:t>
                </a:r>
                <a:r>
                  <a:rPr lang="ru-RU" dirty="0" smtClean="0"/>
                  <a:t> </a:t>
                </a:r>
                <a14:m>
                  <m:oMath xmlns:m="http://schemas.openxmlformats.org/officeDocument/2006/math">
                    <m:r>
                      <a:rPr lang="ru-RU" i="1">
                        <a:latin typeface="Cambria Math"/>
                      </a:rPr>
                      <m:t>𝜇</m:t>
                    </m:r>
                    <m:r>
                      <a:rPr lang="ru-RU" i="1">
                        <a:latin typeface="Cambria Math"/>
                      </a:rPr>
                      <m:t>=0</m:t>
                    </m:r>
                  </m:oMath>
                </a14:m>
                <a:r>
                  <a:rPr lang="ru-RU" dirty="0"/>
                  <a:t>,  </a:t>
                </a:r>
                <a:r>
                  <a:rPr lang="en-US" dirty="0" smtClean="0"/>
                  <a:t>the both terms will give the contributions for</a:t>
                </a:r>
                <a:r>
                  <a:rPr lang="ru-RU" dirty="0" smtClean="0"/>
                  <a:t> </a:t>
                </a:r>
                <a14:m>
                  <m:oMath xmlns:m="http://schemas.openxmlformats.org/officeDocument/2006/math">
                    <m:acc>
                      <m:accPr>
                        <m:chr m:val="́"/>
                        <m:ctrlPr>
                          <a:rPr lang="ru-RU" i="1">
                            <a:latin typeface="Cambria Math"/>
                          </a:rPr>
                        </m:ctrlPr>
                      </m:accPr>
                      <m:e>
                        <m:r>
                          <a:rPr lang="en-US" i="1">
                            <a:latin typeface="Cambria Math"/>
                          </a:rPr>
                          <m:t>𝑞</m:t>
                        </m:r>
                      </m:e>
                    </m:acc>
                    <m:r>
                      <a:rPr lang="ru-RU" i="1">
                        <a:latin typeface="Cambria Math"/>
                      </a:rPr>
                      <m:t>=</m:t>
                    </m:r>
                    <m:r>
                      <a:rPr lang="en-US" i="1">
                        <a:latin typeface="Cambria Math"/>
                      </a:rPr>
                      <m:t>𝑞</m:t>
                    </m:r>
                  </m:oMath>
                </a14:m>
                <a:r>
                  <a:rPr lang="ru-RU" dirty="0"/>
                  <a:t>, </a:t>
                </a:r>
                <a:r>
                  <a:rPr lang="en-US" dirty="0" smtClean="0"/>
                  <a:t>and we will have  same Robinson’s condition as well as for one-bunch oscillations. For the last </a:t>
                </a:r>
                <a14:m>
                  <m:oMath xmlns:m="http://schemas.openxmlformats.org/officeDocument/2006/math">
                    <m:r>
                      <a:rPr lang="en-US" i="1">
                        <a:latin typeface="Cambria Math"/>
                      </a:rPr>
                      <m:t>𝑀</m:t>
                    </m:r>
                    <m:r>
                      <a:rPr lang="ru-RU" i="1">
                        <a:latin typeface="Cambria Math"/>
                      </a:rPr>
                      <m:t>−1</m:t>
                    </m:r>
                  </m:oMath>
                </a14:m>
                <a:r>
                  <a:rPr lang="en-US" dirty="0" smtClean="0"/>
                  <a:t> modes only one term will be placed near the resonant frequency and only this term will contribute in the instability. Below the critical energy</a:t>
                </a:r>
                <a:r>
                  <a:rPr lang="ru-RU" dirty="0" smtClean="0"/>
                  <a:t> </a:t>
                </a:r>
                <a14:m>
                  <m:oMath xmlns:m="http://schemas.openxmlformats.org/officeDocument/2006/math">
                    <m:r>
                      <a:rPr lang="ru-RU" i="1">
                        <a:latin typeface="Cambria Math"/>
                      </a:rPr>
                      <m:t>𝜂</m:t>
                    </m:r>
                    <m:r>
                      <a:rPr lang="ru-RU" i="1">
                        <a:latin typeface="Cambria Math"/>
                      </a:rPr>
                      <m:t>&lt;0</m:t>
                    </m:r>
                  </m:oMath>
                </a14:m>
                <a:r>
                  <a:rPr lang="ru-RU" dirty="0"/>
                  <a:t> </a:t>
                </a:r>
                <a:r>
                  <a:rPr lang="en-US" dirty="0" smtClean="0"/>
                  <a:t>and the instability appears if the contribution will be produced by the second term corresponding to the negative frequency</a:t>
                </a:r>
                <a:r>
                  <a:rPr lang="ru-RU" dirty="0" smtClean="0"/>
                  <a:t>; </a:t>
                </a:r>
                <a:r>
                  <a:rPr lang="en-US" dirty="0" smtClean="0"/>
                  <a:t>contributions from term with positive frequency gives damping of the dipole mode.</a:t>
                </a:r>
                <a:endParaRPr lang="ru-RU" dirty="0" smtClean="0"/>
              </a:p>
              <a:p>
                <a:pPr algn="just"/>
                <a:r>
                  <a:rPr lang="en-US" dirty="0" smtClean="0"/>
                  <a:t>Repeat that resonator impedance </a:t>
                </a:r>
                <a14:m>
                  <m:oMath xmlns:m="http://schemas.openxmlformats.org/officeDocument/2006/math">
                    <m:r>
                      <a:rPr lang="en-US" i="1">
                        <a:latin typeface="Cambria Math"/>
                      </a:rPr>
                      <m:t>𝑍</m:t>
                    </m:r>
                    <m:d>
                      <m:dPr>
                        <m:ctrlPr>
                          <a:rPr lang="ru-RU" i="1">
                            <a:latin typeface="Cambria Math"/>
                          </a:rPr>
                        </m:ctrlPr>
                      </m:dPr>
                      <m:e>
                        <m:r>
                          <a:rPr lang="en-US" i="1">
                            <a:latin typeface="Cambria Math"/>
                          </a:rPr>
                          <m:t>𝜔</m:t>
                        </m:r>
                      </m:e>
                    </m:d>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𝑅</m:t>
                            </m:r>
                          </m:e>
                          <m:sub>
                            <m:r>
                              <a:rPr lang="en-US" i="1">
                                <a:latin typeface="Cambria Math"/>
                              </a:rPr>
                              <m:t>𝑠</m:t>
                            </m:r>
                          </m:sub>
                        </m:sSub>
                      </m:num>
                      <m:den>
                        <m:r>
                          <a:rPr lang="ru-RU" i="1">
                            <a:latin typeface="Cambria Math"/>
                          </a:rPr>
                          <m:t>1+</m:t>
                        </m:r>
                        <m:r>
                          <a:rPr lang="en-US" i="1">
                            <a:latin typeface="Cambria Math"/>
                          </a:rPr>
                          <m:t>𝑖𝑄</m:t>
                        </m:r>
                        <m:r>
                          <a:rPr lang="ru-RU" i="1">
                            <a:latin typeface="Cambria Math"/>
                          </a:rPr>
                          <m:t>(</m:t>
                        </m:r>
                        <m:f>
                          <m:fPr>
                            <m:ctrlPr>
                              <a:rPr lang="ru-RU" i="1">
                                <a:latin typeface="Cambria Math"/>
                              </a:rPr>
                            </m:ctrlPr>
                          </m:fPr>
                          <m:num>
                            <m:r>
                              <a:rPr lang="en-US" i="1">
                                <a:latin typeface="Cambria Math"/>
                              </a:rPr>
                              <m:t>𝜔</m:t>
                            </m:r>
                          </m:num>
                          <m:den>
                            <m:sSub>
                              <m:sSubPr>
                                <m:ctrlPr>
                                  <a:rPr lang="ru-RU" i="1">
                                    <a:latin typeface="Cambria Math"/>
                                  </a:rPr>
                                </m:ctrlPr>
                              </m:sSubPr>
                              <m:e>
                                <m:r>
                                  <a:rPr lang="en-US" i="1">
                                    <a:latin typeface="Cambria Math"/>
                                  </a:rPr>
                                  <m:t>𝜔</m:t>
                                </m:r>
                              </m:e>
                              <m:sub>
                                <m:r>
                                  <a:rPr lang="en-US" i="1">
                                    <a:latin typeface="Cambria Math"/>
                                  </a:rPr>
                                  <m:t>𝑟</m:t>
                                </m:r>
                              </m:sub>
                            </m:sSub>
                          </m:den>
                        </m:f>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𝜔</m:t>
                                </m:r>
                              </m:e>
                              <m:sub>
                                <m:r>
                                  <a:rPr lang="en-US" i="1">
                                    <a:latin typeface="Cambria Math"/>
                                  </a:rPr>
                                  <m:t>𝑟</m:t>
                                </m:r>
                              </m:sub>
                            </m:sSub>
                          </m:num>
                          <m:den>
                            <m:r>
                              <a:rPr lang="en-US" i="1">
                                <a:latin typeface="Cambria Math"/>
                              </a:rPr>
                              <m:t>𝜔</m:t>
                            </m:r>
                          </m:den>
                        </m:f>
                        <m:r>
                          <a:rPr lang="ru-RU" i="1">
                            <a:latin typeface="Cambria Math"/>
                          </a:rPr>
                          <m:t>)</m:t>
                        </m:r>
                      </m:den>
                    </m:f>
                  </m:oMath>
                </a14:m>
                <a:r>
                  <a:rPr lang="ru-RU" dirty="0"/>
                  <a:t>. </a:t>
                </a:r>
                <a:r>
                  <a:rPr lang="ru-RU" dirty="0" smtClean="0"/>
                  <a:t> </a:t>
                </a:r>
                <a:r>
                  <a:rPr lang="en-US" dirty="0" smtClean="0"/>
                  <a:t>For resonance frequency </a:t>
                </a:r>
                <a14:m>
                  <m:oMath xmlns:m="http://schemas.openxmlformats.org/officeDocument/2006/math">
                    <m:sSubSup>
                      <m:sSubSupPr>
                        <m:ctrlPr>
                          <a:rPr lang="ru-RU" i="1">
                            <a:latin typeface="Cambria Math"/>
                          </a:rPr>
                        </m:ctrlPr>
                      </m:sSubSupPr>
                      <m:e>
                        <m:r>
                          <a:rPr lang="en-US" i="1">
                            <a:latin typeface="Cambria Math"/>
                          </a:rPr>
                          <m:t>𝑍</m:t>
                        </m:r>
                      </m:e>
                      <m:sub>
                        <m:r>
                          <a:rPr lang="ru-RU" i="1">
                            <a:latin typeface="Cambria Math"/>
                          </a:rPr>
                          <m:t>0</m:t>
                        </m:r>
                      </m:sub>
                      <m:sup>
                        <m:r>
                          <a:rPr lang="ru-RU" i="1">
                            <a:latin typeface="Cambria Math"/>
                          </a:rPr>
                          <m:t>∥</m:t>
                        </m:r>
                      </m:sup>
                    </m:sSubSup>
                    <m:r>
                      <a:rPr lang="ru-RU" i="1">
                        <a:latin typeface="Cambria Math"/>
                      </a:rPr>
                      <m:t>=</m:t>
                    </m:r>
                    <m:sSub>
                      <m:sSubPr>
                        <m:ctrlPr>
                          <a:rPr lang="ru-RU" i="1">
                            <a:latin typeface="Cambria Math"/>
                          </a:rPr>
                        </m:ctrlPr>
                      </m:sSubPr>
                      <m:e>
                        <m:r>
                          <a:rPr lang="en-US" i="1">
                            <a:latin typeface="Cambria Math"/>
                          </a:rPr>
                          <m:t>𝑅</m:t>
                        </m:r>
                      </m:e>
                      <m:sub>
                        <m:r>
                          <a:rPr lang="en-US" i="1">
                            <a:latin typeface="Cambria Math"/>
                          </a:rPr>
                          <m:t>𝑠</m:t>
                        </m:r>
                      </m:sub>
                    </m:sSub>
                  </m:oMath>
                </a14:m>
                <a:r>
                  <a:rPr lang="ru-RU" dirty="0"/>
                  <a:t>, </a:t>
                </a:r>
                <a:r>
                  <a:rPr lang="ru-RU" dirty="0" smtClean="0"/>
                  <a:t>и</a:t>
                </a:r>
                <a:r>
                  <a:rPr lang="en-US" dirty="0" smtClean="0"/>
                  <a:t>and maximal value of the increment for</a:t>
                </a:r>
                <a:r>
                  <a:rPr lang="ru-RU" dirty="0" smtClean="0"/>
                  <a:t> </a:t>
                </a:r>
                <a:r>
                  <a:rPr lang="en-US" dirty="0" smtClean="0"/>
                  <a:t>HOM</a:t>
                </a:r>
                <a:r>
                  <a:rPr lang="ru-RU" dirty="0" smtClean="0"/>
                  <a:t> </a:t>
                </a:r>
                <a:r>
                  <a:rPr lang="en-US" dirty="0" smtClean="0"/>
                  <a:t>is</a:t>
                </a:r>
                <a:endParaRPr lang="en-US" i="1" dirty="0" smtClean="0">
                  <a:latin typeface="Cambria Math"/>
                </a:endParaRPr>
              </a:p>
              <a:p>
                <a:pPr marL="0" indent="0" algn="ctr">
                  <a:buNone/>
                </a:pPr>
                <a14:m>
                  <m:oMath xmlns:m="http://schemas.openxmlformats.org/officeDocument/2006/math">
                    <m:sSub>
                      <m:sSubPr>
                        <m:ctrlPr>
                          <a:rPr lang="ru-RU" i="1">
                            <a:latin typeface="Cambria Math"/>
                          </a:rPr>
                        </m:ctrlPr>
                      </m:sSubPr>
                      <m:e>
                        <m:f>
                          <m:fPr>
                            <m:ctrlPr>
                              <a:rPr lang="ru-RU" i="1">
                                <a:latin typeface="Cambria Math"/>
                              </a:rPr>
                            </m:ctrlPr>
                          </m:fPr>
                          <m:num>
                            <m:r>
                              <a:rPr lang="ru-RU" i="1">
                                <a:latin typeface="Cambria Math"/>
                              </a:rPr>
                              <m:t>1</m:t>
                            </m:r>
                          </m:num>
                          <m:den>
                            <m:sSub>
                              <m:sSubPr>
                                <m:ctrlPr>
                                  <a:rPr lang="ru-RU" i="1">
                                    <a:latin typeface="Cambria Math"/>
                                  </a:rPr>
                                </m:ctrlPr>
                              </m:sSubPr>
                              <m:e>
                                <m:r>
                                  <a:rPr lang="ru-RU" i="1">
                                    <a:latin typeface="Cambria Math"/>
                                  </a:rPr>
                                  <m:t>𝜏</m:t>
                                </m:r>
                              </m:e>
                              <m:sub>
                                <m:r>
                                  <a:rPr lang="ru-RU" i="1">
                                    <a:latin typeface="Cambria Math"/>
                                  </a:rPr>
                                  <m:t>1</m:t>
                                </m:r>
                                <m:r>
                                  <a:rPr lang="ru-RU" i="1">
                                    <a:latin typeface="Cambria Math"/>
                                  </a:rPr>
                                  <m:t>𝜇</m:t>
                                </m:r>
                              </m:sub>
                            </m:sSub>
                          </m:den>
                        </m:f>
                      </m:e>
                      <m:sub>
                        <m:r>
                          <a:rPr lang="en-US" i="1">
                            <a:latin typeface="Cambria Math"/>
                          </a:rPr>
                          <m:t>𝑚𝑎𝑥</m:t>
                        </m:r>
                      </m:sub>
                    </m:sSub>
                    <m:r>
                      <a:rPr lang="ru-RU" i="1">
                        <a:latin typeface="Cambria Math"/>
                      </a:rPr>
                      <m:t>=</m:t>
                    </m:r>
                    <m:f>
                      <m:fPr>
                        <m:ctrlPr>
                          <a:rPr lang="ru-RU" i="1">
                            <a:latin typeface="Cambria Math"/>
                          </a:rPr>
                        </m:ctrlPr>
                      </m:fPr>
                      <m:num>
                        <m:sSub>
                          <m:sSubPr>
                            <m:ctrlPr>
                              <a:rPr lang="ru-RU" i="1">
                                <a:latin typeface="Cambria Math"/>
                              </a:rPr>
                            </m:ctrlPr>
                          </m:sSubPr>
                          <m:e>
                            <m:r>
                              <a:rPr lang="en-US" i="1">
                                <a:latin typeface="Cambria Math"/>
                              </a:rPr>
                              <m:t>𝑟</m:t>
                            </m:r>
                          </m:e>
                          <m:sub>
                            <m:r>
                              <a:rPr lang="en-US" i="1">
                                <a:latin typeface="Cambria Math"/>
                              </a:rPr>
                              <m:t>𝑖</m:t>
                            </m:r>
                          </m:sub>
                        </m:sSub>
                        <m:sSub>
                          <m:sSubPr>
                            <m:ctrlPr>
                              <a:rPr lang="ru-RU" i="1">
                                <a:latin typeface="Cambria Math"/>
                              </a:rPr>
                            </m:ctrlPr>
                          </m:sSubPr>
                          <m:e>
                            <m:r>
                              <a:rPr lang="en-US" i="1">
                                <a:latin typeface="Cambria Math"/>
                              </a:rPr>
                              <m:t>𝑛</m:t>
                            </m:r>
                          </m:e>
                          <m:sub>
                            <m:r>
                              <a:rPr lang="en-US" i="1">
                                <a:latin typeface="Cambria Math"/>
                              </a:rPr>
                              <m:t>𝑏</m:t>
                            </m:r>
                          </m:sub>
                        </m:sSub>
                        <m:sSub>
                          <m:sSubPr>
                            <m:ctrlPr>
                              <a:rPr lang="ru-RU" i="1">
                                <a:latin typeface="Cambria Math"/>
                              </a:rPr>
                            </m:ctrlPr>
                          </m:sSubPr>
                          <m:e>
                            <m:r>
                              <a:rPr lang="en-US" i="1">
                                <a:latin typeface="Cambria Math"/>
                              </a:rPr>
                              <m:t>𝑁</m:t>
                            </m:r>
                          </m:e>
                          <m:sub>
                            <m:r>
                              <a:rPr lang="en-US" i="1">
                                <a:latin typeface="Cambria Math"/>
                              </a:rPr>
                              <m:t>𝑏</m:t>
                            </m:r>
                          </m:sub>
                        </m:sSub>
                        <m:d>
                          <m:dPr>
                            <m:begChr m:val="|"/>
                            <m:endChr m:val="|"/>
                            <m:ctrlPr>
                              <a:rPr lang="ru-RU" i="1">
                                <a:latin typeface="Cambria Math"/>
                              </a:rPr>
                            </m:ctrlPr>
                          </m:dPr>
                          <m:e>
                            <m:r>
                              <a:rPr lang="ru-RU" i="1">
                                <a:latin typeface="Cambria Math"/>
                              </a:rPr>
                              <m:t>𝜂</m:t>
                            </m:r>
                          </m:e>
                        </m:d>
                        <m:sSub>
                          <m:sSubPr>
                            <m:ctrlPr>
                              <a:rPr lang="ru-RU" i="1">
                                <a:latin typeface="Cambria Math"/>
                              </a:rPr>
                            </m:ctrlPr>
                          </m:sSubPr>
                          <m:e>
                            <m:r>
                              <a:rPr lang="en-US" i="1">
                                <a:latin typeface="Cambria Math"/>
                              </a:rPr>
                              <m:t>𝑅</m:t>
                            </m:r>
                          </m:e>
                          <m:sub>
                            <m:r>
                              <a:rPr lang="en-US" i="1">
                                <a:latin typeface="Cambria Math"/>
                              </a:rPr>
                              <m:t>𝑠</m:t>
                            </m:r>
                          </m:sub>
                        </m:sSub>
                        <m:sSub>
                          <m:sSubPr>
                            <m:ctrlPr>
                              <a:rPr lang="ru-RU" i="1">
                                <a:latin typeface="Cambria Math"/>
                              </a:rPr>
                            </m:ctrlPr>
                          </m:sSubPr>
                          <m:e>
                            <m:r>
                              <a:rPr lang="en-US" i="1">
                                <a:latin typeface="Cambria Math"/>
                              </a:rPr>
                              <m:t>𝑝</m:t>
                            </m:r>
                          </m:e>
                          <m:sub>
                            <m:r>
                              <a:rPr lang="en-US" i="1">
                                <a:latin typeface="Cambria Math"/>
                              </a:rPr>
                              <m:t>𝑟</m:t>
                            </m:r>
                          </m:sub>
                        </m:sSub>
                      </m:num>
                      <m:den>
                        <m:sSup>
                          <m:sSupPr>
                            <m:ctrlPr>
                              <a:rPr lang="ru-RU" i="1">
                                <a:latin typeface="Cambria Math"/>
                              </a:rPr>
                            </m:ctrlPr>
                          </m:sSupPr>
                          <m:e>
                            <m:r>
                              <a:rPr lang="ru-RU" i="1">
                                <a:latin typeface="Cambria Math"/>
                              </a:rPr>
                              <m:t>2</m:t>
                            </m:r>
                            <m:r>
                              <a:rPr lang="en-US" i="1">
                                <a:latin typeface="Cambria Math"/>
                              </a:rPr>
                              <m:t>𝛽</m:t>
                            </m:r>
                          </m:e>
                          <m:sup>
                            <m:r>
                              <a:rPr lang="ru-RU" i="1">
                                <a:latin typeface="Cambria Math"/>
                              </a:rPr>
                              <m:t>2</m:t>
                            </m:r>
                          </m:sup>
                        </m:sSup>
                        <m:r>
                          <a:rPr lang="en-US" i="1">
                            <a:latin typeface="Cambria Math"/>
                          </a:rPr>
                          <m:t>𝛾</m:t>
                        </m:r>
                        <m:sSup>
                          <m:sSupPr>
                            <m:ctrlPr>
                              <a:rPr lang="ru-RU" i="1">
                                <a:latin typeface="Cambria Math"/>
                              </a:rPr>
                            </m:ctrlPr>
                          </m:sSupPr>
                          <m:e>
                            <m:sSub>
                              <m:sSubPr>
                                <m:ctrlPr>
                                  <a:rPr lang="ru-RU" i="1">
                                    <a:latin typeface="Cambria Math"/>
                                  </a:rPr>
                                </m:ctrlPr>
                              </m:sSubPr>
                              <m:e>
                                <m:r>
                                  <a:rPr lang="en-US" i="1">
                                    <a:latin typeface="Cambria Math"/>
                                  </a:rPr>
                                  <m:t>𝑇</m:t>
                                </m:r>
                              </m:e>
                              <m:sub>
                                <m:r>
                                  <a:rPr lang="ru-RU" i="1">
                                    <a:latin typeface="Cambria Math"/>
                                  </a:rPr>
                                  <m:t>0</m:t>
                                </m:r>
                              </m:sub>
                            </m:sSub>
                          </m:e>
                          <m:sup>
                            <m:r>
                              <a:rPr lang="ru-RU" i="1">
                                <a:latin typeface="Cambria Math"/>
                              </a:rPr>
                              <m:t>2</m:t>
                            </m:r>
                          </m:sup>
                        </m:sSup>
                        <m:sSub>
                          <m:sSubPr>
                            <m:ctrlPr>
                              <a:rPr lang="ru-RU" i="1">
                                <a:latin typeface="Cambria Math"/>
                              </a:rPr>
                            </m:ctrlPr>
                          </m:sSubPr>
                          <m:e>
                            <m:r>
                              <a:rPr lang="en-US" i="1">
                                <a:latin typeface="Cambria Math"/>
                              </a:rPr>
                              <m:t>𝜔</m:t>
                            </m:r>
                          </m:e>
                          <m:sub>
                            <m:r>
                              <a:rPr lang="en-US" i="1">
                                <a:latin typeface="Cambria Math"/>
                              </a:rPr>
                              <m:t>𝑠</m:t>
                            </m:r>
                          </m:sub>
                        </m:sSub>
                      </m:den>
                    </m:f>
                  </m:oMath>
                </a14:m>
                <a:r>
                  <a:rPr lang="ru-RU" dirty="0"/>
                  <a:t>	</a:t>
                </a:r>
                <a:r>
                  <a:rPr lang="en-US" dirty="0" smtClean="0"/>
                  <a:t>	</a:t>
                </a:r>
                <a:endParaRPr lang="ru-RU" dirty="0"/>
              </a:p>
              <a:p>
                <a:pPr marL="0" indent="0">
                  <a:buNone/>
                </a:pPr>
                <a:r>
                  <a:rPr lang="ru-RU" dirty="0" smtClean="0"/>
                  <a:t>	</a:t>
                </a:r>
                <a:r>
                  <a:rPr lang="en-US" dirty="0" smtClean="0"/>
                  <a:t>where</a:t>
                </a:r>
                <a:r>
                  <a:rPr lang="ru-RU" dirty="0" smtClean="0"/>
                  <a:t> </a:t>
                </a:r>
                <a14:m>
                  <m:oMath xmlns:m="http://schemas.openxmlformats.org/officeDocument/2006/math">
                    <m:sSub>
                      <m:sSubPr>
                        <m:ctrlPr>
                          <a:rPr lang="ru-RU" i="1">
                            <a:latin typeface="Cambria Math"/>
                          </a:rPr>
                        </m:ctrlPr>
                      </m:sSubPr>
                      <m:e>
                        <m:r>
                          <a:rPr lang="en-US" i="1">
                            <a:latin typeface="Cambria Math"/>
                          </a:rPr>
                          <m:t>𝑝</m:t>
                        </m:r>
                      </m:e>
                      <m:sub>
                        <m:r>
                          <a:rPr lang="en-US" i="1">
                            <a:latin typeface="Cambria Math"/>
                          </a:rPr>
                          <m:t>𝑟</m:t>
                        </m:r>
                      </m:sub>
                    </m:sSub>
                  </m:oMath>
                </a14:m>
                <a:r>
                  <a:rPr lang="ru-RU" dirty="0"/>
                  <a:t> - </a:t>
                </a:r>
                <a:r>
                  <a:rPr lang="en-US" dirty="0" smtClean="0"/>
                  <a:t>is a number of harmonics near the resonance.</a:t>
                </a: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1078" r="-296"/>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16782801-840A-459C-B3AB-0B0825174E61}"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26</a:t>
            </a:fld>
            <a:endParaRPr lang="ru-RU"/>
          </a:p>
        </p:txBody>
      </p:sp>
    </p:spTree>
    <p:extLst>
      <p:ext uri="{BB962C8B-B14F-4D97-AF65-F5344CB8AC3E}">
        <p14:creationId xmlns:p14="http://schemas.microsoft.com/office/powerpoint/2010/main" val="3735511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700" i="1" dirty="0" smtClean="0"/>
              <a:t>Longitudinal multi-bunch instabilities</a:t>
            </a:r>
            <a:r>
              <a:rPr lang="ru-RU" sz="2700" i="1" dirty="0" smtClean="0"/>
              <a:t> 2.</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556792"/>
            <a:ext cx="273630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Прямоугольник 3"/>
              <p:cNvSpPr/>
              <p:nvPr/>
            </p:nvSpPr>
            <p:spPr>
              <a:xfrm>
                <a:off x="1259632" y="3429000"/>
                <a:ext cx="6336704" cy="1200329"/>
              </a:xfrm>
              <a:prstGeom prst="rect">
                <a:avLst/>
              </a:prstGeom>
            </p:spPr>
            <p:txBody>
              <a:bodyPr wrap="square">
                <a:spAutoFit/>
              </a:bodyPr>
              <a:lstStyle/>
              <a:p>
                <a:pPr algn="just"/>
                <a:r>
                  <a:rPr lang="en-US" dirty="0" smtClean="0"/>
                  <a:t>Fig</a:t>
                </a:r>
                <a:r>
                  <a:rPr lang="ru-RU" dirty="0" smtClean="0"/>
                  <a:t>. 14. </a:t>
                </a:r>
                <a:r>
                  <a:rPr lang="en-US" dirty="0" smtClean="0"/>
                  <a:t>Dependence of increment of multi-bunch longitudinal instability </a:t>
                </a:r>
                <a:r>
                  <a:rPr lang="ru-RU" dirty="0" smtClean="0"/>
                  <a:t>(</a:t>
                </a:r>
                <a:r>
                  <a:rPr lang="en-US" dirty="0" smtClean="0"/>
                  <a:t>in</a:t>
                </a:r>
                <a:r>
                  <a:rPr lang="ru-RU" dirty="0" smtClean="0"/>
                  <a:t> </a:t>
                </a:r>
                <a:r>
                  <a:rPr lang="en-US" dirty="0"/>
                  <a:t>s</a:t>
                </a:r>
                <a:r>
                  <a:rPr lang="ru-RU" baseline="30000" dirty="0" smtClean="0"/>
                  <a:t>-1</a:t>
                </a:r>
                <a:r>
                  <a:rPr lang="ru-RU" dirty="0"/>
                  <a:t>) </a:t>
                </a:r>
                <a:r>
                  <a:rPr lang="en-US" dirty="0" smtClean="0"/>
                  <a:t>on ion energy </a:t>
                </a:r>
                <a:r>
                  <a:rPr lang="en-US" i="1" dirty="0" smtClean="0"/>
                  <a:t>E</a:t>
                </a:r>
                <a:r>
                  <a:rPr lang="ru-RU" dirty="0" smtClean="0"/>
                  <a:t>. </a:t>
                </a:r>
                <a:r>
                  <a:rPr lang="en-US" dirty="0" smtClean="0"/>
                  <a:t>Maximal instability increment </a:t>
                </a:r>
                <a14:m>
                  <m:oMath xmlns:m="http://schemas.openxmlformats.org/officeDocument/2006/math">
                    <m:sSub>
                      <m:sSubPr>
                        <m:ctrlPr>
                          <a:rPr lang="ru-RU" i="1">
                            <a:latin typeface="Cambria Math"/>
                          </a:rPr>
                        </m:ctrlPr>
                      </m:sSubPr>
                      <m:e>
                        <m:r>
                          <a:rPr lang="ru-RU" i="1">
                            <a:latin typeface="Cambria Math"/>
                          </a:rPr>
                          <m:t>𝜆</m:t>
                        </m:r>
                      </m:e>
                      <m:sub>
                        <m:r>
                          <a:rPr lang="en-US" i="1">
                            <a:latin typeface="Cambria Math"/>
                          </a:rPr>
                          <m:t>𝑚𝑎𝑥</m:t>
                        </m:r>
                      </m:sub>
                    </m:sSub>
                    <m:r>
                      <a:rPr lang="ru-RU" i="1">
                        <a:latin typeface="Cambria Math"/>
                      </a:rPr>
                      <m:t>=788.5</m:t>
                    </m:r>
                    <m:r>
                      <m:rPr>
                        <m:nor/>
                      </m:rPr>
                      <a:rPr lang="en-US" dirty="0"/>
                      <m:t>s</m:t>
                    </m:r>
                    <m:r>
                      <m:rPr>
                        <m:nor/>
                      </m:rPr>
                      <a:rPr lang="ru-RU" baseline="30000" dirty="0"/>
                      <m:t>−1</m:t>
                    </m:r>
                  </m:oMath>
                </a14:m>
                <a:r>
                  <a:rPr lang="ru-RU" dirty="0"/>
                  <a:t>, </a:t>
                </a:r>
                <a:r>
                  <a:rPr lang="en-US" dirty="0" smtClean="0"/>
                  <a:t>that corresponds to the growth time</a:t>
                </a:r>
                <a:r>
                  <a:rPr lang="ru-RU" dirty="0" smtClean="0"/>
                  <a:t>  </a:t>
                </a:r>
                <a14:m>
                  <m:oMath xmlns:m="http://schemas.openxmlformats.org/officeDocument/2006/math">
                    <m:r>
                      <a:rPr lang="en-US" i="1">
                        <a:latin typeface="Cambria Math"/>
                      </a:rPr>
                      <m:t>𝑇</m:t>
                    </m:r>
                    <m:r>
                      <a:rPr lang="ru-RU" i="1">
                        <a:latin typeface="Cambria Math"/>
                      </a:rPr>
                      <m:t>=740</m:t>
                    </m:r>
                    <m:sSub>
                      <m:sSubPr>
                        <m:ctrlPr>
                          <a:rPr lang="ru-RU" i="1">
                            <a:latin typeface="Cambria Math"/>
                          </a:rPr>
                        </m:ctrlPr>
                      </m:sSubPr>
                      <m:e>
                        <m:r>
                          <a:rPr lang="en-US" i="1">
                            <a:latin typeface="Cambria Math"/>
                          </a:rPr>
                          <m:t>𝑇</m:t>
                        </m:r>
                      </m:e>
                      <m:sub>
                        <m:r>
                          <a:rPr lang="ru-RU" i="1">
                            <a:latin typeface="Cambria Math"/>
                          </a:rPr>
                          <m:t>0</m:t>
                        </m:r>
                      </m:sub>
                    </m:sSub>
                  </m:oMath>
                </a14:m>
                <a:r>
                  <a:rPr lang="ru-RU" dirty="0"/>
                  <a:t>.   </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259632" y="3429000"/>
                <a:ext cx="6336704" cy="1200329"/>
              </a:xfrm>
              <a:prstGeom prst="rect">
                <a:avLst/>
              </a:prstGeom>
              <a:blipFill rotWithShape="1">
                <a:blip r:embed="rId3"/>
                <a:stretch>
                  <a:fillRect l="-866" t="-2551" r="-770" b="-7143"/>
                </a:stretch>
              </a:blipFill>
            </p:spPr>
            <p:txBody>
              <a:bodyPr/>
              <a:lstStyle/>
              <a:p>
                <a:r>
                  <a:rPr lang="ru-RU">
                    <a:noFill/>
                  </a:rPr>
                  <a:t> </a:t>
                </a:r>
              </a:p>
            </p:txBody>
          </p:sp>
        </mc:Fallback>
      </mc:AlternateContent>
      <p:sp>
        <p:nvSpPr>
          <p:cNvPr id="3" name="Дата 2"/>
          <p:cNvSpPr>
            <a:spLocks noGrp="1"/>
          </p:cNvSpPr>
          <p:nvPr>
            <p:ph type="dt" sz="half" idx="10"/>
          </p:nvPr>
        </p:nvSpPr>
        <p:spPr/>
        <p:txBody>
          <a:bodyPr/>
          <a:lstStyle/>
          <a:p>
            <a:fld id="{30DB17C5-1665-4EE1-89CD-7A7141EBFFE0}"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27</a:t>
            </a:fld>
            <a:endParaRPr lang="ru-RU"/>
          </a:p>
        </p:txBody>
      </p:sp>
    </p:spTree>
    <p:extLst>
      <p:ext uri="{BB962C8B-B14F-4D97-AF65-F5344CB8AC3E}">
        <p14:creationId xmlns:p14="http://schemas.microsoft.com/office/powerpoint/2010/main" val="258794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132856"/>
            <a:ext cx="8458200" cy="1222375"/>
          </a:xfrm>
        </p:spPr>
        <p:txBody>
          <a:bodyPr>
            <a:normAutofit fontScale="90000"/>
          </a:bodyPr>
          <a:lstStyle/>
          <a:p>
            <a:pPr fontAlgn="auto">
              <a:spcAft>
                <a:spcPts val="0"/>
              </a:spcAft>
              <a:defRPr/>
            </a:pPr>
            <a:r>
              <a:rPr lang="en-US" b="1" i="1" dirty="0" smtClean="0"/>
              <a:t>Computer simulation of coupling impedances in </a:t>
            </a:r>
            <a:r>
              <a:rPr lang="en-US" b="1" i="1" dirty="0" smtClean="0"/>
              <a:t>NICA </a:t>
            </a:r>
            <a:r>
              <a:rPr lang="en-US" b="1" i="1" dirty="0" smtClean="0"/>
              <a:t>collider</a:t>
            </a:r>
            <a:endParaRPr lang="ru-RU" b="1" i="1" dirty="0"/>
          </a:p>
        </p:txBody>
      </p:sp>
      <p:sp>
        <p:nvSpPr>
          <p:cNvPr id="3" name="Подзаголовок 2"/>
          <p:cNvSpPr>
            <a:spLocks noGrp="1"/>
          </p:cNvSpPr>
          <p:nvPr>
            <p:ph type="subTitle" idx="1"/>
          </p:nvPr>
        </p:nvSpPr>
        <p:spPr/>
        <p:txBody>
          <a:bodyPr>
            <a:normAutofit fontScale="70000" lnSpcReduction="20000"/>
          </a:bodyPr>
          <a:lstStyle/>
          <a:p>
            <a:pPr fontAlgn="auto">
              <a:spcAft>
                <a:spcPts val="0"/>
              </a:spcAft>
              <a:buFont typeface="Wingdings 2"/>
              <a:buNone/>
              <a:defRPr/>
            </a:pPr>
            <a:r>
              <a:rPr lang="en-US" dirty="0" smtClean="0"/>
              <a:t>These calculation are in the initial stage. However we are going to examine all elements of the collider. Firstly we consider the elements of the regular arc. After the calculation </a:t>
            </a:r>
            <a:r>
              <a:rPr lang="en-US" dirty="0" smtClean="0"/>
              <a:t> </a:t>
            </a:r>
            <a:r>
              <a:rPr lang="en-US" dirty="0" smtClean="0"/>
              <a:t>all coupling impedances </a:t>
            </a:r>
            <a:r>
              <a:rPr lang="en-US" dirty="0" smtClean="0"/>
              <a:t>we </a:t>
            </a:r>
            <a:r>
              <a:rPr lang="en-US" dirty="0" smtClean="0"/>
              <a:t>will repeat the estimates of </a:t>
            </a:r>
            <a:r>
              <a:rPr lang="en-US" dirty="0" smtClean="0"/>
              <a:t>the </a:t>
            </a:r>
            <a:r>
              <a:rPr lang="en-US" smtClean="0"/>
              <a:t>instabilitie </a:t>
            </a:r>
            <a:r>
              <a:rPr lang="en-US" dirty="0" smtClean="0"/>
              <a:t>increments using these obtained data.</a:t>
            </a:r>
          </a:p>
        </p:txBody>
      </p:sp>
    </p:spTree>
    <p:extLst>
      <p:ext uri="{BB962C8B-B14F-4D97-AF65-F5344CB8AC3E}">
        <p14:creationId xmlns:p14="http://schemas.microsoft.com/office/powerpoint/2010/main" val="2992538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NICA Layout</a:t>
            </a:r>
            <a:endParaRPr lang="ru-RU" dirty="0"/>
          </a:p>
        </p:txBody>
      </p:sp>
      <p:sp>
        <p:nvSpPr>
          <p:cNvPr id="3" name="Номер слайда 2"/>
          <p:cNvSpPr>
            <a:spLocks noGrp="1"/>
          </p:cNvSpPr>
          <p:nvPr>
            <p:ph type="sldNum" sz="quarter" idx="11"/>
          </p:nvPr>
        </p:nvSpPr>
        <p:spPr/>
        <p:txBody>
          <a:bodyPr/>
          <a:lstStyle/>
          <a:p>
            <a:pPr>
              <a:defRPr/>
            </a:pPr>
            <a:fld id="{DBE6874F-FB8A-4D99-A447-3EE795D87871}" type="slidenum">
              <a:rPr lang="ru-RU" smtClean="0"/>
              <a:pPr>
                <a:defRPr/>
              </a:pPr>
              <a:t>29</a:t>
            </a:fld>
            <a:endParaRPr lang="ru-RU"/>
          </a:p>
        </p:txBody>
      </p:sp>
      <p:sp>
        <p:nvSpPr>
          <p:cNvPr id="4" name="Нижний колонтитул 3"/>
          <p:cNvSpPr>
            <a:spLocks noGrp="1"/>
          </p:cNvSpPr>
          <p:nvPr>
            <p:ph type="ftr" sz="quarter" idx="12"/>
          </p:nvPr>
        </p:nvSpPr>
        <p:spPr/>
        <p:txBody>
          <a:bodyPr/>
          <a:lstStyle/>
          <a:p>
            <a:pPr>
              <a:defRPr/>
            </a:pPr>
            <a:r>
              <a:rPr lang="en-US" smtClean="0"/>
              <a:t>A. Kolomiets</a:t>
            </a:r>
            <a:endParaRPr lang="ru-RU" dirty="0"/>
          </a:p>
        </p:txBody>
      </p:sp>
      <p:sp>
        <p:nvSpPr>
          <p:cNvPr id="5" name="Дата 4"/>
          <p:cNvSpPr>
            <a:spLocks noGrp="1"/>
          </p:cNvSpPr>
          <p:nvPr>
            <p:ph type="dt" sz="half" idx="10"/>
          </p:nvPr>
        </p:nvSpPr>
        <p:spPr/>
        <p:txBody>
          <a:bodyPr/>
          <a:lstStyle/>
          <a:p>
            <a:pPr>
              <a:defRPr/>
            </a:pPr>
            <a:r>
              <a:rPr lang="ru-RU" smtClean="0"/>
              <a:t>22.03.2017</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1403648" y="1268760"/>
            <a:ext cx="6076950" cy="3000375"/>
          </a:xfrm>
          <a:prstGeom prst="rect">
            <a:avLst/>
          </a:prstGeom>
          <a:noFill/>
          <a:ln w="9525">
            <a:noFill/>
            <a:miter lim="800000"/>
            <a:headEnd/>
            <a:tailEnd/>
          </a:ln>
        </p:spPr>
      </p:pic>
      <p:sp>
        <p:nvSpPr>
          <p:cNvPr id="7" name="TextBox 6"/>
          <p:cNvSpPr txBox="1"/>
          <p:nvPr/>
        </p:nvSpPr>
        <p:spPr>
          <a:xfrm>
            <a:off x="395536" y="4509120"/>
            <a:ext cx="8424936" cy="1569660"/>
          </a:xfrm>
          <a:prstGeom prst="rect">
            <a:avLst/>
          </a:prstGeom>
          <a:noFill/>
        </p:spPr>
        <p:txBody>
          <a:bodyPr wrap="square" rtlCol="0">
            <a:spAutoFit/>
          </a:bodyPr>
          <a:lstStyle/>
          <a:p>
            <a:r>
              <a:rPr lang="en-US" sz="2000" b="1" dirty="0" smtClean="0">
                <a:solidFill>
                  <a:schemeClr val="accent2">
                    <a:lumMod val="75000"/>
                  </a:schemeClr>
                </a:solidFill>
                <a:latin typeface="Times New Roman" pitchFamily="18" charset="0"/>
              </a:rPr>
              <a:t>The structure of the collider includes numerous elements, the influence of which on the circulating beam requires special investigation.  The list of elements is given below.</a:t>
            </a:r>
            <a:endParaRPr lang="ru-RU" sz="2000" b="1" dirty="0" smtClean="0">
              <a:solidFill>
                <a:schemeClr val="accent2">
                  <a:lumMod val="75000"/>
                </a:schemeClr>
              </a:solidFill>
              <a:latin typeface="Times New Roman" pitchFamily="18" charset="0"/>
            </a:endParaRPr>
          </a:p>
          <a:p>
            <a:endParaRPr lang="ru-RU" dirty="0" smtClean="0">
              <a:latin typeface="Times New Roman" pitchFamily="18" charset="0"/>
            </a:endParaRPr>
          </a:p>
          <a:p>
            <a:r>
              <a:rPr lang="ru-RU" dirty="0" smtClean="0">
                <a:latin typeface="Times New Roman" pitchFamily="18" charset="0"/>
              </a:rPr>
              <a:t> </a:t>
            </a:r>
            <a:endParaRPr lang="ru-RU" b="1" i="1" dirty="0">
              <a:latin typeface="Times New Roman" pitchFamily="18" charset="0"/>
            </a:endParaRPr>
          </a:p>
        </p:txBody>
      </p:sp>
    </p:spTree>
    <p:extLst>
      <p:ext uri="{BB962C8B-B14F-4D97-AF65-F5344CB8AC3E}">
        <p14:creationId xmlns:p14="http://schemas.microsoft.com/office/powerpoint/2010/main" val="204707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Introduction</a:t>
            </a:r>
            <a:endParaRPr lang="ru-RU" dirty="0"/>
          </a:p>
        </p:txBody>
      </p:sp>
      <mc:AlternateContent xmlns:mc="http://schemas.openxmlformats.org/markup-compatibility/2006" xmlns:a14="http://schemas.microsoft.com/office/drawing/2010/main">
        <mc:Choice Requires="a14">
          <p:sp>
            <p:nvSpPr>
              <p:cNvPr id="5" name="Объект 4"/>
              <p:cNvSpPr>
                <a:spLocks noGrp="1"/>
              </p:cNvSpPr>
              <p:nvPr>
                <p:ph idx="1"/>
              </p:nvPr>
            </p:nvSpPr>
            <p:spPr/>
            <p:txBody>
              <a:bodyPr>
                <a:normAutofit/>
              </a:bodyPr>
              <a:lstStyle/>
              <a:p>
                <a:pPr algn="just"/>
                <a:r>
                  <a:rPr lang="en-US" sz="1200" dirty="0" smtClean="0"/>
                  <a:t>The ions of aurum </a:t>
                </a:r>
                <a:r>
                  <a:rPr lang="ru-RU" sz="1200" baseline="30000" dirty="0"/>
                  <a:t>197</a:t>
                </a:r>
                <a:r>
                  <a:rPr lang="ru-RU" sz="1200" dirty="0"/>
                  <a:t> Аи+</a:t>
                </a:r>
                <a:r>
                  <a:rPr lang="ru-RU" sz="1200" baseline="30000" dirty="0"/>
                  <a:t>79</a:t>
                </a:r>
                <a:r>
                  <a:rPr lang="ru-RU" sz="1200" dirty="0"/>
                  <a:t> </a:t>
                </a:r>
                <a:r>
                  <a:rPr lang="en-US" sz="1200" dirty="0" smtClean="0"/>
                  <a:t>with energy </a:t>
                </a:r>
                <a:r>
                  <a:rPr lang="ru-RU" sz="1200" dirty="0" smtClean="0"/>
                  <a:t>1,5-4,5 </a:t>
                </a:r>
                <a:r>
                  <a:rPr lang="en-US" sz="1200" dirty="0" smtClean="0"/>
                  <a:t>GeV</a:t>
                </a:r>
                <a:r>
                  <a:rPr lang="ru-RU" sz="1200" dirty="0" smtClean="0"/>
                  <a:t>/</a:t>
                </a:r>
                <a:r>
                  <a:rPr lang="en-US" sz="1200" dirty="0" smtClean="0"/>
                  <a:t>n are assumed to be stored in  NICA collider rings The machine concept and  collider parameters have been changed and study of the last option is a purpose of present report.</a:t>
                </a:r>
              </a:p>
              <a:p>
                <a:pPr algn="just"/>
                <a:r>
                  <a:rPr lang="en-US" sz="1200" dirty="0" smtClean="0"/>
                  <a:t>According to the chosen scenarios an energy range is divided on two areas:</a:t>
                </a:r>
              </a:p>
              <a:p>
                <a:pPr algn="just">
                  <a:buFont typeface="+mj-lt"/>
                  <a:buAutoNum type="arabicPeriod"/>
                </a:pPr>
                <a:r>
                  <a:rPr lang="en-US" sz="1200" dirty="0" smtClean="0"/>
                  <a:t>Coulomb area (ion energy 1.5-3.2 GeV/u).</a:t>
                </a:r>
              </a:p>
              <a:p>
                <a:pPr algn="just">
                  <a:buFont typeface="+mj-lt"/>
                  <a:buAutoNum type="arabicPeriod"/>
                </a:pPr>
                <a:r>
                  <a:rPr lang="en-US" sz="1200" dirty="0" smtClean="0"/>
                  <a:t>Area of limited luminosity (</a:t>
                </a:r>
                <a:r>
                  <a:rPr lang="ru-RU" sz="1200" dirty="0"/>
                  <a:t>3,2-4,5 </a:t>
                </a:r>
                <a:r>
                  <a:rPr lang="en-US" sz="1200" dirty="0" smtClean="0"/>
                  <a:t>GeV/u).</a:t>
                </a:r>
              </a:p>
              <a:p>
                <a:pPr algn="just"/>
                <a:r>
                  <a:rPr lang="en-US" sz="1200" dirty="0" smtClean="0"/>
                  <a:t>In Coulomb area a number of the particles per bunch </a:t>
                </a:r>
                <a14:m>
                  <m:oMath xmlns:m="http://schemas.openxmlformats.org/officeDocument/2006/math">
                    <m:sSub>
                      <m:sSubPr>
                        <m:ctrlPr>
                          <a:rPr lang="en-US" sz="1200" i="1" smtClean="0">
                            <a:latin typeface="Cambria Math"/>
                          </a:rPr>
                        </m:ctrlPr>
                      </m:sSubPr>
                      <m:e>
                        <m:r>
                          <a:rPr lang="en-US" sz="1200" b="0" i="1" smtClean="0">
                            <a:latin typeface="Cambria Math"/>
                          </a:rPr>
                          <m:t>𝑁</m:t>
                        </m:r>
                      </m:e>
                      <m:sub>
                        <m:r>
                          <a:rPr lang="en-US" sz="1200" b="0" i="1" smtClean="0">
                            <a:latin typeface="Cambria Math"/>
                          </a:rPr>
                          <m:t>𝑏</m:t>
                        </m:r>
                      </m:sub>
                    </m:sSub>
                  </m:oMath>
                </a14:m>
                <a:r>
                  <a:rPr lang="en-US" sz="1200" dirty="0" smtClean="0"/>
                  <a:t>is limited by  Coulomb shift of the betatron tune; In the second area  </a:t>
                </a:r>
                <a14:m>
                  <m:oMath xmlns:m="http://schemas.openxmlformats.org/officeDocument/2006/math">
                    <m:sSub>
                      <m:sSubPr>
                        <m:ctrlPr>
                          <a:rPr lang="en-US" sz="1200" i="1">
                            <a:latin typeface="Cambria Math"/>
                          </a:rPr>
                        </m:ctrlPr>
                      </m:sSubPr>
                      <m:e>
                        <m:r>
                          <a:rPr lang="en-US" sz="1200" i="1">
                            <a:latin typeface="Cambria Math"/>
                          </a:rPr>
                          <m:t>𝑁</m:t>
                        </m:r>
                      </m:e>
                      <m:sub>
                        <m:r>
                          <a:rPr lang="en-US" sz="1200" i="1">
                            <a:latin typeface="Cambria Math"/>
                          </a:rPr>
                          <m:t>𝑏</m:t>
                        </m:r>
                      </m:sub>
                    </m:sSub>
                    <m:r>
                      <a:rPr lang="en-US" sz="1200" i="1">
                        <a:latin typeface="Cambria Math"/>
                      </a:rPr>
                      <m:t> </m:t>
                    </m:r>
                  </m:oMath>
                </a14:m>
                <a:r>
                  <a:rPr lang="en-US" sz="1200" dirty="0" smtClean="0"/>
                  <a:t>is constant, but Coulomb shift is decreased with energy.</a:t>
                </a:r>
                <a:endParaRPr lang="ru-RU" sz="1200" dirty="0" smtClean="0"/>
              </a:p>
              <a:p>
                <a:pPr algn="just"/>
                <a:r>
                  <a:rPr lang="en-US" sz="1200" dirty="0" smtClean="0"/>
                  <a:t>The machine is working in intermediate energy range, and therefore the space charge impedances are more than the last sources. Such beams are usually defined as</a:t>
                </a:r>
                <a:r>
                  <a:rPr lang="ru-RU" sz="1200" dirty="0" smtClean="0"/>
                  <a:t> </a:t>
                </a:r>
                <a:r>
                  <a:rPr lang="ru-RU" sz="1200" b="1" dirty="0" smtClean="0"/>
                  <a:t>“</a:t>
                </a:r>
                <a:r>
                  <a:rPr lang="en-US" sz="1200" b="1" dirty="0"/>
                  <a:t>space charge dominated </a:t>
                </a:r>
                <a:r>
                  <a:rPr lang="en-US" sz="1200" b="1" dirty="0" smtClean="0"/>
                  <a:t>beams</a:t>
                </a:r>
                <a:r>
                  <a:rPr lang="en-US" sz="1200" dirty="0" smtClean="0"/>
                  <a:t>. The collider parameters are given in Table 1</a:t>
                </a:r>
                <a:r>
                  <a:rPr lang="en-US" sz="1400" dirty="0" smtClean="0"/>
                  <a:t>.</a:t>
                </a:r>
                <a:endParaRPr lang="ru-RU" sz="1400" dirty="0" smtClean="0"/>
              </a:p>
              <a:p>
                <a:pPr marL="0" indent="0" algn="just">
                  <a:buNone/>
                </a:pPr>
                <a:endParaRPr lang="ru-RU" sz="1400" dirty="0"/>
              </a:p>
              <a:p>
                <a:pPr algn="just"/>
                <a:r>
                  <a:rPr lang="en-US" sz="1600" dirty="0" smtClean="0"/>
                  <a:t>At the moment we have two instruments for instability suppression:</a:t>
                </a:r>
              </a:p>
              <a:p>
                <a:pPr algn="just">
                  <a:buFont typeface="+mj-lt"/>
                  <a:buAutoNum type="arabicPeriod"/>
                </a:pPr>
                <a:r>
                  <a:rPr lang="en-US" sz="1600" dirty="0" smtClean="0"/>
                  <a:t>Chromaticity correction system  (for suppression head-tail modes)</a:t>
                </a:r>
              </a:p>
              <a:p>
                <a:pPr algn="just">
                  <a:buFont typeface="+mj-lt"/>
                  <a:buAutoNum type="arabicPeriod"/>
                </a:pPr>
                <a:r>
                  <a:rPr lang="en-US" sz="1600" dirty="0" smtClean="0"/>
                  <a:t>Natural non-linearity because of quadrupole fringed field (for suppression transverse dipole modes).</a:t>
                </a:r>
              </a:p>
              <a:p>
                <a:pPr marL="0" indent="0" algn="just">
                  <a:buNone/>
                </a:pPr>
                <a:r>
                  <a:rPr lang="en-US" sz="1600" dirty="0"/>
                  <a:t>	</a:t>
                </a:r>
                <a:r>
                  <a:rPr lang="en-US" sz="1600" dirty="0" smtClean="0"/>
                  <a:t>We have to solve two problems:</a:t>
                </a:r>
              </a:p>
              <a:p>
                <a:pPr algn="just">
                  <a:buFont typeface="+mj-lt"/>
                  <a:buAutoNum type="arabicPeriod"/>
                </a:pPr>
                <a:r>
                  <a:rPr lang="en-US" sz="1600" i="1" dirty="0" smtClean="0">
                    <a:solidFill>
                      <a:srgbClr val="FF0000"/>
                    </a:solidFill>
                  </a:rPr>
                  <a:t>Which additional cures (Landau cavity, damping systems and so on) we need?</a:t>
                </a:r>
              </a:p>
              <a:p>
                <a:pPr algn="just">
                  <a:buFont typeface="+mj-lt"/>
                  <a:buAutoNum type="arabicPeriod"/>
                </a:pPr>
                <a:r>
                  <a:rPr lang="en-US" sz="1600" i="1" dirty="0" smtClean="0">
                    <a:solidFill>
                      <a:srgbClr val="FF0000"/>
                    </a:solidFill>
                  </a:rPr>
                  <a:t>What is quality of chamber equipment (bellows, pick up electrodes, kickers and so on) from point of view of the beam stability? </a:t>
                </a:r>
                <a:endParaRPr lang="ru-RU" sz="1600" i="1" dirty="0" smtClean="0">
                  <a:solidFill>
                    <a:srgbClr val="FF0000"/>
                  </a:solidFill>
                </a:endParaRPr>
              </a:p>
            </p:txBody>
          </p:sp>
        </mc:Choice>
        <mc:Fallback xmlns="">
          <p:sp>
            <p:nvSpPr>
              <p:cNvPr id="5" name="Объект 4"/>
              <p:cNvSpPr>
                <a:spLocks noGrp="1" noRot="1" noChangeAspect="1" noMove="1" noResize="1" noEditPoints="1" noAdjustHandles="1" noChangeArrowheads="1" noChangeShapeType="1" noTextEdit="1"/>
              </p:cNvSpPr>
              <p:nvPr>
                <p:ph idx="1"/>
              </p:nvPr>
            </p:nvSpPr>
            <p:spPr>
              <a:blipFill rotWithShape="1">
                <a:blip r:embed="rId2"/>
                <a:stretch>
                  <a:fillRect l="-370" r="-370"/>
                </a:stretch>
              </a:blipFill>
            </p:spPr>
            <p:txBody>
              <a:bodyPr/>
              <a:lstStyle/>
              <a:p>
                <a:r>
                  <a:rPr lang="ru-RU">
                    <a:noFill/>
                  </a:rPr>
                  <a:t> </a:t>
                </a:r>
              </a:p>
            </p:txBody>
          </p:sp>
        </mc:Fallback>
      </mc:AlternateContent>
      <p:sp>
        <p:nvSpPr>
          <p:cNvPr id="2" name="Дата 1"/>
          <p:cNvSpPr>
            <a:spLocks noGrp="1"/>
          </p:cNvSpPr>
          <p:nvPr>
            <p:ph type="dt" sz="half" idx="10"/>
          </p:nvPr>
        </p:nvSpPr>
        <p:spPr/>
        <p:txBody>
          <a:bodyPr/>
          <a:lstStyle/>
          <a:p>
            <a:fld id="{244FBC1B-236C-4F1B-8222-4C5873B7A276}" type="datetime1">
              <a:rPr lang="ru-RU" smtClean="0"/>
              <a:t>21.05.2017</a:t>
            </a:fld>
            <a:endParaRPr lang="ru-RU"/>
          </a:p>
        </p:txBody>
      </p:sp>
      <p:sp>
        <p:nvSpPr>
          <p:cNvPr id="3" name="Номер слайда 2"/>
          <p:cNvSpPr>
            <a:spLocks noGrp="1"/>
          </p:cNvSpPr>
          <p:nvPr>
            <p:ph type="sldNum" sz="quarter" idx="12"/>
          </p:nvPr>
        </p:nvSpPr>
        <p:spPr/>
        <p:txBody>
          <a:bodyPr/>
          <a:lstStyle/>
          <a:p>
            <a:fld id="{D1236E6A-4E9B-44A9-9D56-EFBA6B7D776A}" type="slidenum">
              <a:rPr lang="ru-RU" smtClean="0"/>
              <a:t>3</a:t>
            </a:fld>
            <a:endParaRPr lang="ru-RU"/>
          </a:p>
        </p:txBody>
      </p:sp>
    </p:spTree>
    <p:extLst>
      <p:ext uri="{BB962C8B-B14F-4D97-AF65-F5344CB8AC3E}">
        <p14:creationId xmlns:p14="http://schemas.microsoft.com/office/powerpoint/2010/main" val="2412675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936104"/>
          </a:xfrm>
        </p:spPr>
        <p:txBody>
          <a:bodyPr>
            <a:normAutofit/>
          </a:bodyPr>
          <a:lstStyle/>
          <a:p>
            <a:r>
              <a:rPr lang="en-US" dirty="0" smtClean="0"/>
              <a:t>The Collider Structure Elements</a:t>
            </a:r>
            <a:endParaRPr lang="ru-RU" dirty="0"/>
          </a:p>
        </p:txBody>
      </p:sp>
      <p:sp>
        <p:nvSpPr>
          <p:cNvPr id="3" name="Дата 2"/>
          <p:cNvSpPr>
            <a:spLocks noGrp="1"/>
          </p:cNvSpPr>
          <p:nvPr>
            <p:ph type="dt" sz="half" idx="10"/>
          </p:nvPr>
        </p:nvSpPr>
        <p:spPr/>
        <p:txBody>
          <a:bodyPr/>
          <a:lstStyle/>
          <a:p>
            <a:pPr>
              <a:defRPr/>
            </a:pPr>
            <a:r>
              <a:rPr lang="ru-RU" smtClean="0"/>
              <a:t>22.03.2017</a:t>
            </a:r>
            <a:endParaRPr lang="ru-RU" dirty="0"/>
          </a:p>
        </p:txBody>
      </p:sp>
      <p:sp>
        <p:nvSpPr>
          <p:cNvPr id="4" name="Номер слайда 3"/>
          <p:cNvSpPr>
            <a:spLocks noGrp="1"/>
          </p:cNvSpPr>
          <p:nvPr>
            <p:ph type="sldNum" sz="quarter" idx="11"/>
          </p:nvPr>
        </p:nvSpPr>
        <p:spPr/>
        <p:txBody>
          <a:bodyPr/>
          <a:lstStyle/>
          <a:p>
            <a:pPr>
              <a:defRPr/>
            </a:pPr>
            <a:fld id="{DBE6874F-FB8A-4D99-A447-3EE795D87871}" type="slidenum">
              <a:rPr lang="ru-RU" smtClean="0"/>
              <a:pPr>
                <a:defRPr/>
              </a:pPr>
              <a:t>30</a:t>
            </a:fld>
            <a:endParaRPr lang="ru-RU"/>
          </a:p>
        </p:txBody>
      </p:sp>
      <p:sp>
        <p:nvSpPr>
          <p:cNvPr id="5" name="Нижний колонтитул 4"/>
          <p:cNvSpPr>
            <a:spLocks noGrp="1"/>
          </p:cNvSpPr>
          <p:nvPr>
            <p:ph type="ftr" sz="quarter" idx="12"/>
          </p:nvPr>
        </p:nvSpPr>
        <p:spPr/>
        <p:txBody>
          <a:bodyPr/>
          <a:lstStyle/>
          <a:p>
            <a:pPr>
              <a:defRPr/>
            </a:pPr>
            <a:r>
              <a:rPr lang="en-US" smtClean="0"/>
              <a:t>A. Kolomiets</a:t>
            </a:r>
            <a:endParaRPr lang="ru-RU" dirty="0"/>
          </a:p>
        </p:txBody>
      </p:sp>
      <p:sp>
        <p:nvSpPr>
          <p:cNvPr id="7" name="TextBox 6"/>
          <p:cNvSpPr txBox="1"/>
          <p:nvPr/>
        </p:nvSpPr>
        <p:spPr>
          <a:xfrm>
            <a:off x="467544" y="1340768"/>
            <a:ext cx="8280920" cy="4262705"/>
          </a:xfrm>
          <a:prstGeom prst="rect">
            <a:avLst/>
          </a:prstGeom>
          <a:noFill/>
        </p:spPr>
        <p:txBody>
          <a:bodyPr wrap="square" rtlCol="0">
            <a:spAutoFit/>
          </a:bodyPr>
          <a:lstStyle/>
          <a:p>
            <a:pPr>
              <a:spcAft>
                <a:spcPts val="600"/>
              </a:spcAft>
              <a:buFont typeface="Arial" pitchFamily="34" charset="0"/>
              <a:buChar char="•"/>
            </a:pPr>
            <a:r>
              <a:rPr lang="en-US" dirty="0" smtClean="0">
                <a:latin typeface="Times New Roman" pitchFamily="18" charset="0"/>
                <a:sym typeface="Symbol"/>
              </a:rPr>
              <a:t>Vacuum chamber elements of the arch super period.</a:t>
            </a:r>
          </a:p>
          <a:p>
            <a:pPr>
              <a:spcAft>
                <a:spcPts val="600"/>
              </a:spcAft>
              <a:buFont typeface="Arial" pitchFamily="34" charset="0"/>
              <a:buChar char="•"/>
            </a:pPr>
            <a:r>
              <a:rPr lang="en-US" dirty="0" smtClean="0">
                <a:latin typeface="Times New Roman" pitchFamily="18" charset="0"/>
                <a:sym typeface="Symbol"/>
              </a:rPr>
              <a:t>Cavities of RF stations.</a:t>
            </a:r>
          </a:p>
          <a:p>
            <a:pPr>
              <a:spcAft>
                <a:spcPts val="600"/>
              </a:spcAft>
              <a:buFont typeface="Arial" pitchFamily="34" charset="0"/>
              <a:buChar char="•"/>
            </a:pPr>
            <a:r>
              <a:rPr lang="en-US" dirty="0" smtClean="0">
                <a:latin typeface="Times New Roman" pitchFamily="18" charset="0"/>
                <a:sym typeface="Symbol"/>
              </a:rPr>
              <a:t>Beam position monitors</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Kickers and septa of injection systems </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Kickers and septa of extraction systems</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Pickups of the stochastic cooling system. </a:t>
            </a:r>
            <a:endParaRPr lang="ru-RU" dirty="0" smtClean="0">
              <a:latin typeface="Times New Roman" pitchFamily="18" charset="0"/>
              <a:sym typeface="Symbol"/>
            </a:endParaRPr>
          </a:p>
          <a:p>
            <a:pPr>
              <a:spcAft>
                <a:spcPts val="600"/>
              </a:spcAft>
              <a:buFont typeface="Arial" pitchFamily="34" charset="0"/>
              <a:buChar char="•"/>
            </a:pPr>
            <a:r>
              <a:rPr lang="en-US" dirty="0" smtClean="0">
                <a:latin typeface="Times New Roman" pitchFamily="18" charset="0"/>
                <a:sym typeface="Symbol"/>
              </a:rPr>
              <a:t>Vacuum chamber of regular triplets</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Vacuum chamber of final focus structure</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Vacuum chamber of the MPD detector</a:t>
            </a:r>
            <a:r>
              <a:rPr lang="ru-RU" dirty="0" smtClean="0">
                <a:latin typeface="Times New Roman" pitchFamily="18" charset="0"/>
                <a:sym typeface="Symbol"/>
              </a:rPr>
              <a:t>.</a:t>
            </a:r>
          </a:p>
          <a:p>
            <a:pPr>
              <a:spcAft>
                <a:spcPts val="600"/>
              </a:spcAft>
              <a:buFont typeface="Arial" pitchFamily="34" charset="0"/>
              <a:buChar char="•"/>
            </a:pPr>
            <a:r>
              <a:rPr lang="en-US" dirty="0" smtClean="0">
                <a:latin typeface="Times New Roman" pitchFamily="18" charset="0"/>
                <a:sym typeface="Symbol"/>
              </a:rPr>
              <a:t>Vacuum chamber of the SPD detector.</a:t>
            </a:r>
            <a:endParaRPr lang="ru-RU" dirty="0" smtClean="0">
              <a:latin typeface="Times New Roman" pitchFamily="18" charset="0"/>
              <a:sym typeface="Symbol"/>
            </a:endParaRPr>
          </a:p>
          <a:p>
            <a:pPr>
              <a:spcAft>
                <a:spcPts val="600"/>
              </a:spcAft>
              <a:buFont typeface="Arial" pitchFamily="34" charset="0"/>
              <a:buChar char="•"/>
            </a:pPr>
            <a:r>
              <a:rPr lang="en-US" dirty="0" smtClean="0">
                <a:latin typeface="Times New Roman" pitchFamily="18" charset="0"/>
                <a:sym typeface="Symbol"/>
              </a:rPr>
              <a:t>Transverse and longitudinal kickers of the stochastic cooling system.</a:t>
            </a:r>
            <a:endParaRPr lang="ru-RU" dirty="0" smtClean="0">
              <a:latin typeface="Times New Roman" pitchFamily="18" charset="0"/>
              <a:sym typeface="Symbol"/>
            </a:endParaRPr>
          </a:p>
          <a:p>
            <a:endParaRPr lang="ru-RU" dirty="0" smtClean="0">
              <a:latin typeface="Times New Roman" pitchFamily="18" charset="0"/>
              <a:sym typeface="Symbol"/>
            </a:endParaRPr>
          </a:p>
        </p:txBody>
      </p:sp>
    </p:spTree>
    <p:extLst>
      <p:ext uri="{BB962C8B-B14F-4D97-AF65-F5344CB8AC3E}">
        <p14:creationId xmlns:p14="http://schemas.microsoft.com/office/powerpoint/2010/main" val="4230239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Regular Arch Period.</a:t>
            </a:r>
            <a:endParaRPr lang="ru-RU" dirty="0"/>
          </a:p>
        </p:txBody>
      </p:sp>
      <p:sp>
        <p:nvSpPr>
          <p:cNvPr id="3" name="Дата 2"/>
          <p:cNvSpPr>
            <a:spLocks noGrp="1"/>
          </p:cNvSpPr>
          <p:nvPr>
            <p:ph type="dt" sz="half" idx="10"/>
          </p:nvPr>
        </p:nvSpPr>
        <p:spPr/>
        <p:txBody>
          <a:bodyPr/>
          <a:lstStyle/>
          <a:p>
            <a:pPr>
              <a:defRPr/>
            </a:pPr>
            <a:r>
              <a:rPr lang="ru-RU" smtClean="0"/>
              <a:t>22.03.2017</a:t>
            </a:r>
            <a:endParaRPr lang="ru-RU" dirty="0"/>
          </a:p>
        </p:txBody>
      </p:sp>
      <p:sp>
        <p:nvSpPr>
          <p:cNvPr id="4" name="Номер слайда 3"/>
          <p:cNvSpPr>
            <a:spLocks noGrp="1"/>
          </p:cNvSpPr>
          <p:nvPr>
            <p:ph type="sldNum" sz="quarter" idx="11"/>
          </p:nvPr>
        </p:nvSpPr>
        <p:spPr/>
        <p:txBody>
          <a:bodyPr/>
          <a:lstStyle/>
          <a:p>
            <a:pPr>
              <a:defRPr/>
            </a:pPr>
            <a:fld id="{DBE6874F-FB8A-4D99-A447-3EE795D87871}" type="slidenum">
              <a:rPr lang="ru-RU" smtClean="0"/>
              <a:pPr>
                <a:defRPr/>
              </a:pPr>
              <a:t>31</a:t>
            </a:fld>
            <a:endParaRPr lang="ru-RU"/>
          </a:p>
        </p:txBody>
      </p:sp>
      <p:sp>
        <p:nvSpPr>
          <p:cNvPr id="5" name="Нижний колонтитул 4"/>
          <p:cNvSpPr>
            <a:spLocks noGrp="1"/>
          </p:cNvSpPr>
          <p:nvPr>
            <p:ph type="ftr" sz="quarter" idx="12"/>
          </p:nvPr>
        </p:nvSpPr>
        <p:spPr/>
        <p:txBody>
          <a:bodyPr/>
          <a:lstStyle/>
          <a:p>
            <a:pPr>
              <a:defRPr/>
            </a:pPr>
            <a:r>
              <a:rPr lang="en-US" smtClean="0"/>
              <a:t>A. Kolomiets</a:t>
            </a:r>
            <a:endParaRPr lang="ru-RU" dirty="0"/>
          </a:p>
        </p:txBody>
      </p:sp>
      <p:pic>
        <p:nvPicPr>
          <p:cNvPr id="6" name="Рисунок 5" descr="ark.PNG"/>
          <p:cNvPicPr>
            <a:picLocks noChangeAspect="1"/>
          </p:cNvPicPr>
          <p:nvPr/>
        </p:nvPicPr>
        <p:blipFill>
          <a:blip r:embed="rId2" cstate="print"/>
          <a:stretch>
            <a:fillRect/>
          </a:stretch>
        </p:blipFill>
        <p:spPr>
          <a:xfrm>
            <a:off x="1043608" y="1412776"/>
            <a:ext cx="6480000" cy="4570715"/>
          </a:xfrm>
          <a:prstGeom prst="rect">
            <a:avLst/>
          </a:prstGeom>
        </p:spPr>
      </p:pic>
    </p:spTree>
    <p:extLst>
      <p:ext uri="{BB962C8B-B14F-4D97-AF65-F5344CB8AC3E}">
        <p14:creationId xmlns:p14="http://schemas.microsoft.com/office/powerpoint/2010/main" val="2725240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Regular Arch Period</a:t>
            </a:r>
            <a:endParaRPr lang="ru-RU" dirty="0"/>
          </a:p>
        </p:txBody>
      </p:sp>
      <p:sp>
        <p:nvSpPr>
          <p:cNvPr id="3" name="Дата 2"/>
          <p:cNvSpPr>
            <a:spLocks noGrp="1"/>
          </p:cNvSpPr>
          <p:nvPr>
            <p:ph type="dt" sz="half" idx="10"/>
          </p:nvPr>
        </p:nvSpPr>
        <p:spPr/>
        <p:txBody>
          <a:bodyPr/>
          <a:lstStyle/>
          <a:p>
            <a:pPr>
              <a:defRPr/>
            </a:pPr>
            <a:r>
              <a:rPr lang="ru-RU" smtClean="0"/>
              <a:t>22.03.2017</a:t>
            </a:r>
            <a:endParaRPr lang="ru-RU" dirty="0"/>
          </a:p>
        </p:txBody>
      </p:sp>
      <p:sp>
        <p:nvSpPr>
          <p:cNvPr id="4" name="Номер слайда 3"/>
          <p:cNvSpPr>
            <a:spLocks noGrp="1"/>
          </p:cNvSpPr>
          <p:nvPr>
            <p:ph type="sldNum" sz="quarter" idx="11"/>
          </p:nvPr>
        </p:nvSpPr>
        <p:spPr/>
        <p:txBody>
          <a:bodyPr/>
          <a:lstStyle/>
          <a:p>
            <a:pPr>
              <a:defRPr/>
            </a:pPr>
            <a:fld id="{DBE6874F-FB8A-4D99-A447-3EE795D87871}" type="slidenum">
              <a:rPr lang="ru-RU" smtClean="0"/>
              <a:pPr>
                <a:defRPr/>
              </a:pPr>
              <a:t>32</a:t>
            </a:fld>
            <a:endParaRPr lang="ru-RU"/>
          </a:p>
        </p:txBody>
      </p:sp>
      <p:sp>
        <p:nvSpPr>
          <p:cNvPr id="5" name="Нижний колонтитул 4"/>
          <p:cNvSpPr>
            <a:spLocks noGrp="1"/>
          </p:cNvSpPr>
          <p:nvPr>
            <p:ph type="ftr" sz="quarter" idx="12"/>
          </p:nvPr>
        </p:nvSpPr>
        <p:spPr/>
        <p:txBody>
          <a:bodyPr/>
          <a:lstStyle/>
          <a:p>
            <a:pPr>
              <a:defRPr/>
            </a:pPr>
            <a:r>
              <a:rPr lang="en-US" smtClean="0"/>
              <a:t>A. Kolomiets</a:t>
            </a:r>
            <a:endParaRPr lang="ru-RU" dirty="0"/>
          </a:p>
        </p:txBody>
      </p:sp>
      <p:grpSp>
        <p:nvGrpSpPr>
          <p:cNvPr id="16" name="Группа 15"/>
          <p:cNvGrpSpPr/>
          <p:nvPr/>
        </p:nvGrpSpPr>
        <p:grpSpPr>
          <a:xfrm>
            <a:off x="971600" y="2492896"/>
            <a:ext cx="6876256" cy="1282865"/>
            <a:chOff x="827584" y="1772816"/>
            <a:chExt cx="6876256" cy="1282865"/>
          </a:xfrm>
        </p:grpSpPr>
        <p:pic>
          <p:nvPicPr>
            <p:cNvPr id="6" name="Рисунок 5" descr="ark_period.PNG"/>
            <p:cNvPicPr>
              <a:picLocks noChangeAspect="1"/>
            </p:cNvPicPr>
            <p:nvPr/>
          </p:nvPicPr>
          <p:blipFill>
            <a:blip r:embed="rId2" cstate="print"/>
            <a:stretch>
              <a:fillRect/>
            </a:stretch>
          </p:blipFill>
          <p:spPr>
            <a:xfrm>
              <a:off x="827584" y="1844824"/>
              <a:ext cx="6876256" cy="1210857"/>
            </a:xfrm>
            <a:prstGeom prst="rect">
              <a:avLst/>
            </a:prstGeom>
          </p:spPr>
        </p:pic>
        <p:sp>
          <p:nvSpPr>
            <p:cNvPr id="7" name="TextBox 6"/>
            <p:cNvSpPr txBox="1"/>
            <p:nvPr/>
          </p:nvSpPr>
          <p:spPr>
            <a:xfrm>
              <a:off x="2195736" y="1772816"/>
              <a:ext cx="284052" cy="307777"/>
            </a:xfrm>
            <a:prstGeom prst="rect">
              <a:avLst/>
            </a:prstGeom>
            <a:noFill/>
          </p:spPr>
          <p:txBody>
            <a:bodyPr wrap="none" rtlCol="0">
              <a:spAutoFit/>
            </a:bodyPr>
            <a:lstStyle/>
            <a:p>
              <a:r>
                <a:rPr lang="en-US" sz="1400" b="1" dirty="0" smtClean="0"/>
                <a:t>2</a:t>
              </a:r>
              <a:endParaRPr lang="ru-RU" sz="1400" b="1" dirty="0"/>
            </a:p>
          </p:txBody>
        </p:sp>
        <p:sp>
          <p:nvSpPr>
            <p:cNvPr id="8" name="TextBox 7"/>
            <p:cNvSpPr txBox="1"/>
            <p:nvPr/>
          </p:nvSpPr>
          <p:spPr>
            <a:xfrm>
              <a:off x="4211960" y="1844824"/>
              <a:ext cx="284052" cy="307777"/>
            </a:xfrm>
            <a:prstGeom prst="rect">
              <a:avLst/>
            </a:prstGeom>
            <a:noFill/>
          </p:spPr>
          <p:txBody>
            <a:bodyPr wrap="none" rtlCol="0">
              <a:spAutoFit/>
            </a:bodyPr>
            <a:lstStyle/>
            <a:p>
              <a:r>
                <a:rPr lang="en-US" sz="1400" b="1" dirty="0" smtClean="0"/>
                <a:t>3</a:t>
              </a:r>
              <a:endParaRPr lang="ru-RU" sz="1400" b="1" dirty="0"/>
            </a:p>
          </p:txBody>
        </p:sp>
        <p:sp>
          <p:nvSpPr>
            <p:cNvPr id="9" name="TextBox 8"/>
            <p:cNvSpPr txBox="1"/>
            <p:nvPr/>
          </p:nvSpPr>
          <p:spPr>
            <a:xfrm>
              <a:off x="6228184" y="1988840"/>
              <a:ext cx="284052" cy="307777"/>
            </a:xfrm>
            <a:prstGeom prst="rect">
              <a:avLst/>
            </a:prstGeom>
            <a:noFill/>
          </p:spPr>
          <p:txBody>
            <a:bodyPr wrap="none" rtlCol="0">
              <a:spAutoFit/>
            </a:bodyPr>
            <a:lstStyle/>
            <a:p>
              <a:r>
                <a:rPr lang="en-US" sz="1400" b="1" dirty="0" smtClean="0"/>
                <a:t>2</a:t>
              </a:r>
              <a:endParaRPr lang="ru-RU" sz="1400" b="1" dirty="0"/>
            </a:p>
          </p:txBody>
        </p:sp>
        <p:sp>
          <p:nvSpPr>
            <p:cNvPr id="10" name="TextBox 9"/>
            <p:cNvSpPr txBox="1"/>
            <p:nvPr/>
          </p:nvSpPr>
          <p:spPr>
            <a:xfrm>
              <a:off x="1547664" y="1772816"/>
              <a:ext cx="284052" cy="307777"/>
            </a:xfrm>
            <a:prstGeom prst="rect">
              <a:avLst/>
            </a:prstGeom>
            <a:noFill/>
          </p:spPr>
          <p:txBody>
            <a:bodyPr wrap="none" rtlCol="0">
              <a:spAutoFit/>
            </a:bodyPr>
            <a:lstStyle/>
            <a:p>
              <a:r>
                <a:rPr lang="en-US" sz="1400" b="1" dirty="0" smtClean="0"/>
                <a:t>4</a:t>
              </a:r>
              <a:endParaRPr lang="ru-RU" sz="1400" b="1" dirty="0"/>
            </a:p>
          </p:txBody>
        </p:sp>
        <p:sp>
          <p:nvSpPr>
            <p:cNvPr id="11" name="TextBox 10"/>
            <p:cNvSpPr txBox="1"/>
            <p:nvPr/>
          </p:nvSpPr>
          <p:spPr>
            <a:xfrm>
              <a:off x="7092280" y="2132856"/>
              <a:ext cx="284052" cy="307777"/>
            </a:xfrm>
            <a:prstGeom prst="rect">
              <a:avLst/>
            </a:prstGeom>
            <a:noFill/>
          </p:spPr>
          <p:txBody>
            <a:bodyPr wrap="none" rtlCol="0">
              <a:spAutoFit/>
            </a:bodyPr>
            <a:lstStyle/>
            <a:p>
              <a:r>
                <a:rPr lang="en-US" sz="1400" b="1" dirty="0" smtClean="0"/>
                <a:t>4</a:t>
              </a:r>
              <a:endParaRPr lang="ru-RU" sz="1400" b="1" dirty="0"/>
            </a:p>
          </p:txBody>
        </p:sp>
        <p:sp>
          <p:nvSpPr>
            <p:cNvPr id="12" name="TextBox 11"/>
            <p:cNvSpPr txBox="1"/>
            <p:nvPr/>
          </p:nvSpPr>
          <p:spPr>
            <a:xfrm>
              <a:off x="1475656" y="2348880"/>
              <a:ext cx="284052" cy="307777"/>
            </a:xfrm>
            <a:prstGeom prst="rect">
              <a:avLst/>
            </a:prstGeom>
            <a:noFill/>
          </p:spPr>
          <p:txBody>
            <a:bodyPr wrap="none" rtlCol="0">
              <a:spAutoFit/>
            </a:bodyPr>
            <a:lstStyle/>
            <a:p>
              <a:r>
                <a:rPr lang="en-US" sz="1400" b="1" dirty="0" smtClean="0"/>
                <a:t>5</a:t>
              </a:r>
              <a:endParaRPr lang="ru-RU" sz="1400" b="1" dirty="0"/>
            </a:p>
          </p:txBody>
        </p:sp>
        <p:sp>
          <p:nvSpPr>
            <p:cNvPr id="13" name="TextBox 12"/>
            <p:cNvSpPr txBox="1"/>
            <p:nvPr/>
          </p:nvSpPr>
          <p:spPr>
            <a:xfrm>
              <a:off x="6804248" y="2636912"/>
              <a:ext cx="284052" cy="307777"/>
            </a:xfrm>
            <a:prstGeom prst="rect">
              <a:avLst/>
            </a:prstGeom>
            <a:noFill/>
          </p:spPr>
          <p:txBody>
            <a:bodyPr wrap="none" rtlCol="0">
              <a:spAutoFit/>
            </a:bodyPr>
            <a:lstStyle/>
            <a:p>
              <a:r>
                <a:rPr lang="en-US" sz="1400" b="1" dirty="0" smtClean="0"/>
                <a:t>5</a:t>
              </a:r>
              <a:endParaRPr lang="ru-RU" sz="1400" b="1" dirty="0"/>
            </a:p>
          </p:txBody>
        </p:sp>
        <p:sp>
          <p:nvSpPr>
            <p:cNvPr id="14" name="TextBox 13"/>
            <p:cNvSpPr txBox="1"/>
            <p:nvPr/>
          </p:nvSpPr>
          <p:spPr>
            <a:xfrm>
              <a:off x="3059832" y="2132856"/>
              <a:ext cx="284052" cy="307777"/>
            </a:xfrm>
            <a:prstGeom prst="rect">
              <a:avLst/>
            </a:prstGeom>
            <a:noFill/>
          </p:spPr>
          <p:txBody>
            <a:bodyPr wrap="square" rtlCol="0">
              <a:spAutoFit/>
            </a:bodyPr>
            <a:lstStyle/>
            <a:p>
              <a:r>
                <a:rPr lang="en-US" sz="1400" b="1" dirty="0" smtClean="0"/>
                <a:t>1</a:t>
              </a:r>
              <a:endParaRPr lang="ru-RU" sz="1400" b="1" dirty="0"/>
            </a:p>
          </p:txBody>
        </p:sp>
        <p:sp>
          <p:nvSpPr>
            <p:cNvPr id="15" name="TextBox 14"/>
            <p:cNvSpPr txBox="1"/>
            <p:nvPr/>
          </p:nvSpPr>
          <p:spPr>
            <a:xfrm>
              <a:off x="5220072" y="2276872"/>
              <a:ext cx="284052" cy="307777"/>
            </a:xfrm>
            <a:prstGeom prst="rect">
              <a:avLst/>
            </a:prstGeom>
            <a:noFill/>
          </p:spPr>
          <p:txBody>
            <a:bodyPr wrap="none" rtlCol="0">
              <a:spAutoFit/>
            </a:bodyPr>
            <a:lstStyle/>
            <a:p>
              <a:r>
                <a:rPr lang="en-US" sz="1400" b="1" dirty="0" smtClean="0"/>
                <a:t>1</a:t>
              </a:r>
              <a:endParaRPr lang="ru-RU" sz="1400" b="1" dirty="0"/>
            </a:p>
          </p:txBody>
        </p:sp>
      </p:grpSp>
      <p:sp>
        <p:nvSpPr>
          <p:cNvPr id="17" name="TextBox 16"/>
          <p:cNvSpPr txBox="1"/>
          <p:nvPr/>
        </p:nvSpPr>
        <p:spPr>
          <a:xfrm>
            <a:off x="395536" y="4005064"/>
            <a:ext cx="8280920" cy="1785104"/>
          </a:xfrm>
          <a:prstGeom prst="rect">
            <a:avLst/>
          </a:prstGeom>
          <a:noFill/>
        </p:spPr>
        <p:txBody>
          <a:bodyPr wrap="square" rtlCol="0">
            <a:spAutoFit/>
          </a:bodyPr>
          <a:lstStyle/>
          <a:p>
            <a:pPr marL="342900" indent="-342900">
              <a:spcAft>
                <a:spcPts val="600"/>
              </a:spcAft>
              <a:buFont typeface="+mj-lt"/>
              <a:buAutoNum type="arabicPeriod"/>
            </a:pPr>
            <a:r>
              <a:rPr lang="en-US" dirty="0" smtClean="0">
                <a:latin typeface="Times New Roman" pitchFamily="18" charset="0"/>
                <a:sym typeface="Symbol"/>
              </a:rPr>
              <a:t>Elliptical chamber of a dipole magnet</a:t>
            </a:r>
            <a:r>
              <a:rPr lang="ru-RU" dirty="0" smtClean="0">
                <a:latin typeface="Times New Roman" pitchFamily="18" charset="0"/>
                <a:sym typeface="Symbol"/>
              </a:rPr>
              <a:t>.</a:t>
            </a:r>
          </a:p>
          <a:p>
            <a:pPr marL="342900" indent="-342900">
              <a:spcAft>
                <a:spcPts val="600"/>
              </a:spcAft>
              <a:buFont typeface="+mj-lt"/>
              <a:buAutoNum type="arabicPeriod"/>
            </a:pPr>
            <a:r>
              <a:rPr lang="en-US" dirty="0" smtClean="0">
                <a:latin typeface="Times New Roman" pitchFamily="18" charset="0"/>
                <a:sym typeface="Symbol"/>
              </a:rPr>
              <a:t>Bellows connection with 2.25 rotation.</a:t>
            </a:r>
          </a:p>
          <a:p>
            <a:pPr marL="342900" indent="-342900">
              <a:spcAft>
                <a:spcPts val="600"/>
              </a:spcAft>
              <a:buFont typeface="+mj-lt"/>
              <a:buAutoNum type="arabicPeriod"/>
            </a:pPr>
            <a:r>
              <a:rPr lang="en-US" dirty="0" smtClean="0">
                <a:latin typeface="Times New Roman" pitchFamily="18" charset="0"/>
                <a:sym typeface="Symbol"/>
              </a:rPr>
              <a:t>Bellows connection with 4.5 rotation</a:t>
            </a:r>
            <a:r>
              <a:rPr lang="ru-RU" dirty="0" smtClean="0">
                <a:latin typeface="Times New Roman" pitchFamily="18" charset="0"/>
                <a:sym typeface="Symbol"/>
              </a:rPr>
              <a:t>.</a:t>
            </a:r>
          </a:p>
          <a:p>
            <a:pPr marL="342900" indent="-342900">
              <a:spcAft>
                <a:spcPts val="600"/>
              </a:spcAft>
              <a:buFont typeface="+mj-lt"/>
              <a:buAutoNum type="arabicPeriod"/>
            </a:pPr>
            <a:r>
              <a:rPr lang="en-US" dirty="0" smtClean="0">
                <a:latin typeface="Times New Roman" pitchFamily="18" charset="0"/>
                <a:sym typeface="Symbol"/>
              </a:rPr>
              <a:t>Quadrupole magnet vacuum chamber</a:t>
            </a:r>
            <a:r>
              <a:rPr lang="ru-RU" dirty="0" smtClean="0">
                <a:latin typeface="Times New Roman" pitchFamily="18" charset="0"/>
                <a:sym typeface="Symbol"/>
              </a:rPr>
              <a:t>.</a:t>
            </a:r>
          </a:p>
          <a:p>
            <a:pPr marL="342900" indent="-342900">
              <a:spcAft>
                <a:spcPts val="600"/>
              </a:spcAft>
              <a:buFont typeface="+mj-lt"/>
              <a:buAutoNum type="arabicPeriod"/>
            </a:pPr>
            <a:r>
              <a:rPr lang="en-US" dirty="0" smtClean="0">
                <a:latin typeface="Times New Roman" pitchFamily="18" charset="0"/>
                <a:sym typeface="Symbol"/>
              </a:rPr>
              <a:t>Branch pipe to vacuum pump.</a:t>
            </a:r>
            <a:endParaRPr lang="ru-RU" dirty="0" smtClean="0">
              <a:latin typeface="Times New Roman" pitchFamily="18" charset="0"/>
              <a:sym typeface="Symbol"/>
            </a:endParaRPr>
          </a:p>
        </p:txBody>
      </p:sp>
      <p:sp>
        <p:nvSpPr>
          <p:cNvPr id="18" name="TextBox 17"/>
          <p:cNvSpPr txBox="1"/>
          <p:nvPr/>
        </p:nvSpPr>
        <p:spPr>
          <a:xfrm>
            <a:off x="4067944" y="1556792"/>
            <a:ext cx="3530134" cy="369332"/>
          </a:xfrm>
          <a:prstGeom prst="rect">
            <a:avLst/>
          </a:prstGeom>
          <a:noFill/>
        </p:spPr>
        <p:txBody>
          <a:bodyPr wrap="none" rtlCol="0">
            <a:spAutoFit/>
          </a:bodyPr>
          <a:lstStyle/>
          <a:p>
            <a:r>
              <a:rPr lang="en-US" b="1" dirty="0" smtClean="0">
                <a:solidFill>
                  <a:schemeClr val="accent1">
                    <a:lumMod val="75000"/>
                  </a:schemeClr>
                </a:solidFill>
              </a:rPr>
              <a:t>3D Computer model </a:t>
            </a:r>
            <a:r>
              <a:rPr lang="ru-RU" b="1" dirty="0" smtClean="0">
                <a:solidFill>
                  <a:schemeClr val="accent1">
                    <a:lumMod val="75000"/>
                  </a:schemeClr>
                </a:solidFill>
              </a:rPr>
              <a:t>(</a:t>
            </a:r>
            <a:r>
              <a:rPr lang="ru-RU" b="1" i="1" dirty="0" err="1" smtClean="0">
                <a:solidFill>
                  <a:schemeClr val="accent1">
                    <a:lumMod val="75000"/>
                  </a:schemeClr>
                </a:solidFill>
              </a:rPr>
              <a:t>ввк</a:t>
            </a:r>
            <a:r>
              <a:rPr lang="ru-RU" b="1" i="1" dirty="0" smtClean="0">
                <a:solidFill>
                  <a:schemeClr val="accent1">
                    <a:lumMod val="75000"/>
                  </a:schemeClr>
                </a:solidFill>
              </a:rPr>
              <a:t>.</a:t>
            </a:r>
            <a:r>
              <a:rPr lang="en-US" b="1" i="1" dirty="0" err="1" smtClean="0">
                <a:solidFill>
                  <a:schemeClr val="accent1">
                    <a:lumMod val="75000"/>
                  </a:schemeClr>
                </a:solidFill>
              </a:rPr>
              <a:t>stp</a:t>
            </a:r>
            <a:r>
              <a:rPr lang="ru-RU" b="1" dirty="0" smtClean="0">
                <a:solidFill>
                  <a:schemeClr val="accent1">
                    <a:lumMod val="75000"/>
                  </a:schemeClr>
                </a:solidFill>
              </a:rPr>
              <a:t>)</a:t>
            </a:r>
            <a:endParaRPr lang="ru-RU" b="1" dirty="0">
              <a:solidFill>
                <a:schemeClr val="accent1">
                  <a:lumMod val="75000"/>
                </a:schemeClr>
              </a:solidFill>
            </a:endParaRPr>
          </a:p>
        </p:txBody>
      </p:sp>
    </p:spTree>
    <p:extLst>
      <p:ext uri="{BB962C8B-B14F-4D97-AF65-F5344CB8AC3E}">
        <p14:creationId xmlns:p14="http://schemas.microsoft.com/office/powerpoint/2010/main" val="1491471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Z_long_0.PNG"/>
          <p:cNvPicPr>
            <a:picLocks noChangeAspect="1"/>
          </p:cNvPicPr>
          <p:nvPr/>
        </p:nvPicPr>
        <p:blipFill>
          <a:blip r:embed="rId2" cstate="print"/>
          <a:stretch>
            <a:fillRect/>
          </a:stretch>
        </p:blipFill>
        <p:spPr>
          <a:xfrm>
            <a:off x="1187624" y="1916832"/>
            <a:ext cx="6480000" cy="2884532"/>
          </a:xfrm>
          <a:prstGeom prst="rect">
            <a:avLst/>
          </a:prstGeom>
        </p:spPr>
      </p:pic>
      <p:sp>
        <p:nvSpPr>
          <p:cNvPr id="2" name="Заголовок 1"/>
          <p:cNvSpPr>
            <a:spLocks noGrp="1"/>
          </p:cNvSpPr>
          <p:nvPr>
            <p:ph type="title"/>
          </p:nvPr>
        </p:nvSpPr>
        <p:spPr/>
        <p:txBody>
          <a:bodyPr/>
          <a:lstStyle/>
          <a:p>
            <a:r>
              <a:rPr lang="en-US" dirty="0" smtClean="0"/>
              <a:t>Dipole magnet vacuum chamber</a:t>
            </a:r>
            <a:endParaRPr lang="ru-RU" dirty="0"/>
          </a:p>
        </p:txBody>
      </p:sp>
      <p:sp>
        <p:nvSpPr>
          <p:cNvPr id="3" name="Дата 2"/>
          <p:cNvSpPr>
            <a:spLocks noGrp="1"/>
          </p:cNvSpPr>
          <p:nvPr>
            <p:ph type="dt" sz="half" idx="10"/>
          </p:nvPr>
        </p:nvSpPr>
        <p:spPr/>
        <p:txBody>
          <a:bodyPr/>
          <a:lstStyle/>
          <a:p>
            <a:pPr>
              <a:defRPr/>
            </a:pPr>
            <a:r>
              <a:rPr lang="ru-RU" smtClean="0"/>
              <a:t>22.03.2017</a:t>
            </a:r>
            <a:endParaRPr lang="ru-RU" dirty="0"/>
          </a:p>
        </p:txBody>
      </p:sp>
      <p:sp>
        <p:nvSpPr>
          <p:cNvPr id="4" name="Номер слайда 3"/>
          <p:cNvSpPr>
            <a:spLocks noGrp="1"/>
          </p:cNvSpPr>
          <p:nvPr>
            <p:ph type="sldNum" sz="quarter" idx="11"/>
          </p:nvPr>
        </p:nvSpPr>
        <p:spPr/>
        <p:txBody>
          <a:bodyPr/>
          <a:lstStyle/>
          <a:p>
            <a:pPr>
              <a:defRPr/>
            </a:pPr>
            <a:fld id="{DBE6874F-FB8A-4D99-A447-3EE795D87871}" type="slidenum">
              <a:rPr lang="ru-RU" smtClean="0"/>
              <a:pPr>
                <a:defRPr/>
              </a:pPr>
              <a:t>33</a:t>
            </a:fld>
            <a:endParaRPr lang="ru-RU"/>
          </a:p>
        </p:txBody>
      </p:sp>
      <p:sp>
        <p:nvSpPr>
          <p:cNvPr id="5" name="Нижний колонтитул 4"/>
          <p:cNvSpPr>
            <a:spLocks noGrp="1"/>
          </p:cNvSpPr>
          <p:nvPr>
            <p:ph type="ftr" sz="quarter" idx="12"/>
          </p:nvPr>
        </p:nvSpPr>
        <p:spPr/>
        <p:txBody>
          <a:bodyPr/>
          <a:lstStyle/>
          <a:p>
            <a:pPr>
              <a:defRPr/>
            </a:pPr>
            <a:r>
              <a:rPr lang="en-US" smtClean="0"/>
              <a:t>A. Kolomiets</a:t>
            </a:r>
            <a:endParaRPr lang="ru-RU" dirty="0"/>
          </a:p>
        </p:txBody>
      </p:sp>
      <p:sp>
        <p:nvSpPr>
          <p:cNvPr id="10" name="TextBox 9"/>
          <p:cNvSpPr txBox="1"/>
          <p:nvPr/>
        </p:nvSpPr>
        <p:spPr>
          <a:xfrm>
            <a:off x="4644008" y="1196752"/>
            <a:ext cx="3595856" cy="369332"/>
          </a:xfrm>
          <a:prstGeom prst="rect">
            <a:avLst/>
          </a:prstGeom>
          <a:noFill/>
        </p:spPr>
        <p:txBody>
          <a:bodyPr wrap="none" rtlCol="0">
            <a:spAutoFit/>
          </a:bodyPr>
          <a:lstStyle/>
          <a:p>
            <a:r>
              <a:rPr lang="en-US" b="1" dirty="0" smtClean="0">
                <a:solidFill>
                  <a:schemeClr val="accent1">
                    <a:lumMod val="75000"/>
                  </a:schemeClr>
                </a:solidFill>
              </a:rPr>
              <a:t>Longitudinal impedance (mag.)</a:t>
            </a:r>
            <a:endParaRPr lang="ru-RU" b="1" dirty="0">
              <a:solidFill>
                <a:schemeClr val="accent1">
                  <a:lumMod val="75000"/>
                </a:schemeClr>
              </a:solidFill>
            </a:endParaRPr>
          </a:p>
        </p:txBody>
      </p:sp>
      <p:sp>
        <p:nvSpPr>
          <p:cNvPr id="12" name="TextBox 11"/>
          <p:cNvSpPr txBox="1"/>
          <p:nvPr/>
        </p:nvSpPr>
        <p:spPr>
          <a:xfrm>
            <a:off x="3779912" y="4437112"/>
            <a:ext cx="1905330" cy="369332"/>
          </a:xfrm>
          <a:prstGeom prst="rect">
            <a:avLst/>
          </a:prstGeom>
          <a:noFill/>
        </p:spPr>
        <p:txBody>
          <a:bodyPr wrap="none" rtlCol="0">
            <a:spAutoFit/>
          </a:bodyPr>
          <a:lstStyle/>
          <a:p>
            <a:r>
              <a:rPr lang="en-US" b="1" dirty="0" smtClean="0">
                <a:latin typeface="Times New Roman" pitchFamily="18" charset="0"/>
              </a:rPr>
              <a:t>Frequency</a:t>
            </a:r>
            <a:r>
              <a:rPr lang="ru-RU" b="1" dirty="0" smtClean="0">
                <a:latin typeface="Times New Roman" pitchFamily="18" charset="0"/>
              </a:rPr>
              <a:t> (</a:t>
            </a:r>
            <a:r>
              <a:rPr lang="en-US" b="1" dirty="0" smtClean="0">
                <a:latin typeface="Times New Roman" pitchFamily="18" charset="0"/>
              </a:rPr>
              <a:t>GHz</a:t>
            </a:r>
            <a:r>
              <a:rPr lang="ru-RU" b="1" dirty="0" smtClean="0">
                <a:latin typeface="Times New Roman" pitchFamily="18" charset="0"/>
              </a:rPr>
              <a:t>)</a:t>
            </a:r>
            <a:endParaRPr lang="ru-RU" b="1" dirty="0">
              <a:latin typeface="Times New Roman" pitchFamily="18" charset="0"/>
            </a:endParaRPr>
          </a:p>
        </p:txBody>
      </p:sp>
      <p:sp>
        <p:nvSpPr>
          <p:cNvPr id="13" name="TextBox 12"/>
          <p:cNvSpPr txBox="1"/>
          <p:nvPr/>
        </p:nvSpPr>
        <p:spPr>
          <a:xfrm rot="16200000">
            <a:off x="1052078" y="3132500"/>
            <a:ext cx="928459" cy="369332"/>
          </a:xfrm>
          <a:prstGeom prst="rect">
            <a:avLst/>
          </a:prstGeom>
          <a:noFill/>
        </p:spPr>
        <p:txBody>
          <a:bodyPr wrap="none" rtlCol="0">
            <a:spAutoFit/>
          </a:bodyPr>
          <a:lstStyle/>
          <a:p>
            <a:r>
              <a:rPr lang="en-US" b="1" dirty="0" smtClean="0">
                <a:latin typeface="Times New Roman" pitchFamily="18" charset="0"/>
              </a:rPr>
              <a:t>Z</a:t>
            </a:r>
            <a:r>
              <a:rPr lang="ru-RU" b="1" baseline="-25000" dirty="0" smtClean="0">
                <a:latin typeface="Times New Roman" pitchFamily="18" charset="0"/>
                <a:sym typeface="Symbol"/>
              </a:rPr>
              <a:t> </a:t>
            </a:r>
            <a:r>
              <a:rPr lang="ru-RU" b="1" dirty="0" smtClean="0">
                <a:latin typeface="Times New Roman" pitchFamily="18" charset="0"/>
              </a:rPr>
              <a:t>(Ом)</a:t>
            </a:r>
            <a:endParaRPr lang="ru-RU" b="1" dirty="0">
              <a:latin typeface="Times New Roman" pitchFamily="18" charset="0"/>
            </a:endParaRPr>
          </a:p>
        </p:txBody>
      </p:sp>
      <p:sp>
        <p:nvSpPr>
          <p:cNvPr id="14" name="TextBox 13"/>
          <p:cNvSpPr txBox="1"/>
          <p:nvPr/>
        </p:nvSpPr>
        <p:spPr>
          <a:xfrm>
            <a:off x="3131840" y="2276872"/>
            <a:ext cx="780983" cy="307777"/>
          </a:xfrm>
          <a:prstGeom prst="rect">
            <a:avLst/>
          </a:prstGeom>
          <a:noFill/>
        </p:spPr>
        <p:txBody>
          <a:bodyPr wrap="none" rtlCol="0">
            <a:spAutoFit/>
          </a:bodyPr>
          <a:lstStyle/>
          <a:p>
            <a:r>
              <a:rPr lang="en-US" sz="1400" b="1" dirty="0" smtClean="0">
                <a:solidFill>
                  <a:srgbClr val="002060"/>
                </a:solidFill>
              </a:rPr>
              <a:t>Re (</a:t>
            </a:r>
            <a:r>
              <a:rPr lang="en-US" sz="1400" b="1" dirty="0" smtClean="0">
                <a:latin typeface="Times New Roman" pitchFamily="18" charset="0"/>
              </a:rPr>
              <a:t>Z</a:t>
            </a:r>
            <a:r>
              <a:rPr lang="ru-RU" sz="1400" b="1" baseline="-25000" dirty="0" smtClean="0">
                <a:latin typeface="Times New Roman" pitchFamily="18" charset="0"/>
                <a:sym typeface="Symbol"/>
              </a:rPr>
              <a:t> </a:t>
            </a:r>
            <a:r>
              <a:rPr lang="en-US" sz="1400" b="1" dirty="0" smtClean="0">
                <a:solidFill>
                  <a:srgbClr val="002060"/>
                </a:solidFill>
              </a:rPr>
              <a:t>)</a:t>
            </a:r>
            <a:endParaRPr lang="ru-RU" sz="1400" b="1" dirty="0">
              <a:solidFill>
                <a:srgbClr val="002060"/>
              </a:solidFill>
            </a:endParaRPr>
          </a:p>
        </p:txBody>
      </p:sp>
      <p:cxnSp>
        <p:nvCxnSpPr>
          <p:cNvPr id="15" name="Прямая соединительная линия 14"/>
          <p:cNvCxnSpPr/>
          <p:nvPr/>
        </p:nvCxnSpPr>
        <p:spPr>
          <a:xfrm>
            <a:off x="2411760" y="2420888"/>
            <a:ext cx="72008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131840" y="2636912"/>
            <a:ext cx="761747" cy="307777"/>
          </a:xfrm>
          <a:prstGeom prst="rect">
            <a:avLst/>
          </a:prstGeom>
          <a:noFill/>
        </p:spPr>
        <p:txBody>
          <a:bodyPr wrap="none" rtlCol="0">
            <a:spAutoFit/>
          </a:bodyPr>
          <a:lstStyle/>
          <a:p>
            <a:r>
              <a:rPr lang="en-US" sz="1400" b="1" dirty="0" err="1" smtClean="0">
                <a:solidFill>
                  <a:srgbClr val="002060"/>
                </a:solidFill>
              </a:rPr>
              <a:t>Im</a:t>
            </a:r>
            <a:r>
              <a:rPr lang="en-US" sz="1400" b="1" dirty="0" smtClean="0">
                <a:solidFill>
                  <a:srgbClr val="002060"/>
                </a:solidFill>
              </a:rPr>
              <a:t> (</a:t>
            </a:r>
            <a:r>
              <a:rPr lang="en-US" sz="1400" b="1" dirty="0" smtClean="0">
                <a:latin typeface="Times New Roman" pitchFamily="18" charset="0"/>
              </a:rPr>
              <a:t>Z</a:t>
            </a:r>
            <a:r>
              <a:rPr lang="ru-RU" sz="1400" b="1" baseline="-25000" dirty="0" smtClean="0">
                <a:latin typeface="Times New Roman" pitchFamily="18" charset="0"/>
                <a:sym typeface="Symbol"/>
              </a:rPr>
              <a:t> </a:t>
            </a:r>
            <a:r>
              <a:rPr lang="en-US" sz="1400" b="1" dirty="0" smtClean="0">
                <a:solidFill>
                  <a:srgbClr val="002060"/>
                </a:solidFill>
              </a:rPr>
              <a:t>)</a:t>
            </a:r>
            <a:endParaRPr lang="ru-RU" sz="1400" b="1" dirty="0">
              <a:solidFill>
                <a:srgbClr val="002060"/>
              </a:solidFill>
            </a:endParaRPr>
          </a:p>
        </p:txBody>
      </p:sp>
      <p:cxnSp>
        <p:nvCxnSpPr>
          <p:cNvPr id="17" name="Прямая соединительная линия 16"/>
          <p:cNvCxnSpPr/>
          <p:nvPr/>
        </p:nvCxnSpPr>
        <p:spPr>
          <a:xfrm>
            <a:off x="2411760" y="2780928"/>
            <a:ext cx="72008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86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en-US" sz="1800" dirty="0" smtClean="0"/>
                  <a:t>Instability Table. Sign + means that the</a:t>
                </a:r>
                <a:r>
                  <a:rPr lang="en-US" dirty="0" smtClean="0"/>
                  <a:t> </a:t>
                </a:r>
                <a:r>
                  <a:rPr lang="en-US" sz="1800" dirty="0" smtClean="0"/>
                  <a:t>instability is stable; sign </a:t>
                </a:r>
                <a14:m>
                  <m:oMath xmlns:m="http://schemas.openxmlformats.org/officeDocument/2006/math">
                    <m:r>
                      <a:rPr lang="en-US" sz="1800">
                        <a:latin typeface="Cambria Math"/>
                      </a:rPr>
                      <m:t>±</m:t>
                    </m:r>
                  </m:oMath>
                </a14:m>
                <a:r>
                  <a:rPr lang="en-US" sz="1800" dirty="0" smtClean="0">
                    <a:ea typeface="Calibri"/>
                    <a:cs typeface="Times New Roman"/>
                  </a:rPr>
                  <a:t>means that the further study is necessary; sign – means that process is not studied yet.</a:t>
                </a:r>
                <a:r>
                  <a:rPr lang="ru-RU" sz="1800" dirty="0">
                    <a:ea typeface="Calibri"/>
                    <a:cs typeface="Times New Roman"/>
                  </a:rPr>
                  <a:t/>
                </a:r>
                <a:br>
                  <a:rPr lang="ru-RU" sz="1800" dirty="0">
                    <a:ea typeface="Calibri"/>
                    <a:cs typeface="Times New Roman"/>
                  </a:rPr>
                </a:br>
                <a:endParaRPr lang="ru-RU" sz="1800"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r="-444"/>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4" name="Объект 3"/>
              <p:cNvGraphicFramePr>
                <a:graphicFrameLocks noGrp="1"/>
              </p:cNvGraphicFramePr>
              <p:nvPr>
                <p:ph idx="1"/>
                <p:extLst>
                  <p:ext uri="{D42A27DB-BD31-4B8C-83A1-F6EECF244321}">
                    <p14:modId xmlns:p14="http://schemas.microsoft.com/office/powerpoint/2010/main" val="3438977767"/>
                  </p:ext>
                </p:extLst>
              </p:nvPr>
            </p:nvGraphicFramePr>
            <p:xfrm>
              <a:off x="2483768" y="1916832"/>
              <a:ext cx="4211831" cy="2523744"/>
            </p:xfrm>
            <a:graphic>
              <a:graphicData uri="http://schemas.openxmlformats.org/drawingml/2006/table">
                <a:tbl>
                  <a:tblPr firstRow="1" firstCol="1" bandRow="1">
                    <a:tableStyleId>{5C22544A-7EE6-4342-B048-85BDC9FD1C3A}</a:tableStyleId>
                  </a:tblPr>
                  <a:tblGrid>
                    <a:gridCol w="3312036"/>
                    <a:gridCol w="899795"/>
                  </a:tblGrid>
                  <a:tr h="0">
                    <a:tc>
                      <a:txBody>
                        <a:bodyPr/>
                        <a:lstStyle/>
                        <a:p>
                          <a:pPr algn="just">
                            <a:lnSpc>
                              <a:spcPct val="115000"/>
                            </a:lnSpc>
                            <a:spcAft>
                              <a:spcPts val="0"/>
                            </a:spcAft>
                          </a:pPr>
                          <a:r>
                            <a:rPr lang="en-US" sz="1200" dirty="0" smtClean="0">
                              <a:effectLst/>
                            </a:rPr>
                            <a:t>Kind of Instability</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Situation</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dirty="0">
                              <a:effectLst/>
                            </a:rPr>
                            <a:t>Transverse </a:t>
                          </a:r>
                          <a:r>
                            <a:rPr lang="en-US" sz="1200" dirty="0" err="1">
                              <a:effectLst/>
                            </a:rPr>
                            <a:t>mkw</a:t>
                          </a:r>
                          <a:r>
                            <a:rPr lang="en-US" sz="1200" dirty="0">
                              <a:effectLst/>
                            </a:rPr>
                            <a:t> instability</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Transverse one bunch dipole instability</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dirty="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Head-tail instability</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Transverse one bunch instability on HOM</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dirty="0">
                              <a:effectLst/>
                            </a:rPr>
                            <a:t>Transverse dipole instability before of the beam-beam interaction</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dirty="0">
                              <a:effectLst/>
                            </a:rPr>
                            <a:t>Longitudinal </a:t>
                          </a:r>
                          <a:r>
                            <a:rPr lang="en-US" sz="1200" dirty="0" err="1">
                              <a:effectLst/>
                            </a:rPr>
                            <a:t>mkw</a:t>
                          </a:r>
                          <a:r>
                            <a:rPr lang="en-US" sz="1200" dirty="0">
                              <a:effectLst/>
                            </a:rPr>
                            <a:t> instability</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Longitudinal one bunch dipole instability</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Longitudinal one bunch instability on HOM</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Transverse multi-bunch dipole instability</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a:effectLst/>
                            <a:latin typeface="Calibri"/>
                            <a:ea typeface="Calibri"/>
                            <a:cs typeface="Times New Roman"/>
                          </a:endParaRPr>
                        </a:p>
                      </a:txBody>
                      <a:tcPr marL="68580" marR="68580" marT="0" marB="0"/>
                    </a:tc>
                  </a:tr>
                  <a:tr h="0">
                    <a:tc>
                      <a:txBody>
                        <a:bodyPr/>
                        <a:lstStyle/>
                        <a:p>
                          <a:pPr algn="just">
                            <a:lnSpc>
                              <a:spcPct val="115000"/>
                            </a:lnSpc>
                            <a:spcAft>
                              <a:spcPts val="0"/>
                            </a:spcAft>
                          </a:pPr>
                          <a:r>
                            <a:rPr lang="en-US" sz="1200">
                              <a:effectLst/>
                            </a:rPr>
                            <a:t>Longitudinal multi-bunch dipole instability</a:t>
                          </a:r>
                          <a:endParaRPr lang="ru-RU" sz="1100">
                            <a:effectLst/>
                            <a:latin typeface="Calibri"/>
                            <a:ea typeface="Calibri"/>
                            <a:cs typeface="Times New Roman"/>
                          </a:endParaRPr>
                        </a:p>
                      </a:txBody>
                      <a:tcPr marL="68580" marR="68580" marT="0" marB="0"/>
                    </a:tc>
                    <a:tc>
                      <a:txBody>
                        <a:bodyPr/>
                        <a:lstStyle/>
                        <a:p>
                          <a:pPr algn="just">
                            <a:lnSpc>
                              <a:spcPct val="115000"/>
                            </a:lnSpc>
                            <a:spcAft>
                              <a:spcPts val="0"/>
                            </a:spcAft>
                          </a:pPr>
                          <a14:m>
                            <m:oMathPara xmlns:m="http://schemas.openxmlformats.org/officeDocument/2006/math">
                              <m:oMathParaPr>
                                <m:jc m:val="centerGroup"/>
                              </m:oMathParaPr>
                              <m:oMath xmlns:m="http://schemas.openxmlformats.org/officeDocument/2006/math">
                                <m:r>
                                  <a:rPr lang="en-US" sz="1200">
                                    <a:effectLst/>
                                    <a:latin typeface="Cambria Math"/>
                                  </a:rPr>
                                  <m:t>±</m:t>
                                </m:r>
                              </m:oMath>
                            </m:oMathPara>
                          </a14:m>
                          <a:endParaRPr lang="ru-RU" sz="1100" dirty="0">
                            <a:effectLst/>
                            <a:latin typeface="Calibri"/>
                            <a:ea typeface="Calibri"/>
                            <a:cs typeface="Times New Roman"/>
                          </a:endParaRPr>
                        </a:p>
                      </a:txBody>
                      <a:tcPr marL="68580" marR="68580" marT="0" marB="0"/>
                    </a:tc>
                  </a:tr>
                </a:tbl>
              </a:graphicData>
            </a:graphic>
          </p:graphicFrame>
        </mc:Choice>
        <mc:Fallback xmlns="">
          <p:graphicFrame>
            <p:nvGraphicFramePr>
              <p:cNvPr id="4" name="Объект 3"/>
              <p:cNvGraphicFramePr>
                <a:graphicFrameLocks noGrp="1"/>
              </p:cNvGraphicFramePr>
              <p:nvPr>
                <p:ph idx="1"/>
                <p:extLst>
                  <p:ext uri="{D42A27DB-BD31-4B8C-83A1-F6EECF244321}">
                    <p14:modId xmlns:p14="http://schemas.microsoft.com/office/powerpoint/2010/main" val="3438977767"/>
                  </p:ext>
                </p:extLst>
              </p:nvPr>
            </p:nvGraphicFramePr>
            <p:xfrm>
              <a:off x="2483768" y="1916832"/>
              <a:ext cx="4211831" cy="2523744"/>
            </p:xfrm>
            <a:graphic>
              <a:graphicData uri="http://schemas.openxmlformats.org/drawingml/2006/table">
                <a:tbl>
                  <a:tblPr firstRow="1" firstCol="1" bandRow="1">
                    <a:tableStyleId>{5C22544A-7EE6-4342-B048-85BDC9FD1C3A}</a:tableStyleId>
                  </a:tblPr>
                  <a:tblGrid>
                    <a:gridCol w="3312036"/>
                    <a:gridCol w="899795"/>
                  </a:tblGrid>
                  <a:tr h="210312">
                    <a:tc>
                      <a:txBody>
                        <a:bodyPr/>
                        <a:lstStyle/>
                        <a:p>
                          <a:pPr algn="just">
                            <a:lnSpc>
                              <a:spcPct val="115000"/>
                            </a:lnSpc>
                            <a:spcAft>
                              <a:spcPts val="0"/>
                            </a:spcAft>
                          </a:pPr>
                          <a:r>
                            <a:rPr lang="en-US" sz="1200" dirty="0" smtClean="0">
                              <a:effectLst/>
                            </a:rPr>
                            <a:t>Kind of Instability</a:t>
                          </a:r>
                          <a:endParaRPr lang="ru-RU"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200">
                              <a:effectLst/>
                            </a:rPr>
                            <a:t>Situation</a:t>
                          </a:r>
                          <a:endParaRPr lang="ru-RU" sz="1100">
                            <a:effectLst/>
                            <a:latin typeface="Calibri"/>
                            <a:ea typeface="Calibri"/>
                            <a:cs typeface="Times New Roman"/>
                          </a:endParaRPr>
                        </a:p>
                      </a:txBody>
                      <a:tcPr marL="68580" marR="68580" marT="0" marB="0"/>
                    </a:tc>
                  </a:tr>
                  <a:tr h="210312">
                    <a:tc>
                      <a:txBody>
                        <a:bodyPr/>
                        <a:lstStyle/>
                        <a:p>
                          <a:pPr algn="just">
                            <a:lnSpc>
                              <a:spcPct val="115000"/>
                            </a:lnSpc>
                            <a:spcAft>
                              <a:spcPts val="0"/>
                            </a:spcAft>
                          </a:pPr>
                          <a:r>
                            <a:rPr lang="en-US" sz="1200" dirty="0">
                              <a:effectLst/>
                            </a:rPr>
                            <a:t>Transverse </a:t>
                          </a:r>
                          <a:r>
                            <a:rPr lang="en-US" sz="1200" dirty="0" err="1">
                              <a:effectLst/>
                            </a:rPr>
                            <a:t>mkw</a:t>
                          </a:r>
                          <a:r>
                            <a:rPr lang="en-US" sz="1200" dirty="0">
                              <a:effectLst/>
                            </a:rPr>
                            <a:t> instability</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210312">
                    <a:tc>
                      <a:txBody>
                        <a:bodyPr/>
                        <a:lstStyle/>
                        <a:p>
                          <a:pPr algn="just">
                            <a:lnSpc>
                              <a:spcPct val="115000"/>
                            </a:lnSpc>
                            <a:spcAft>
                              <a:spcPts val="0"/>
                            </a:spcAft>
                          </a:pPr>
                          <a:r>
                            <a:rPr lang="en-US" sz="1200">
                              <a:effectLst/>
                            </a:rPr>
                            <a:t>Transverse one bunch dipole instability</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208571" r="-676" b="-925714"/>
                          </a:stretch>
                        </a:blipFill>
                      </a:tcPr>
                    </a:tc>
                  </a:tr>
                  <a:tr h="210312">
                    <a:tc>
                      <a:txBody>
                        <a:bodyPr/>
                        <a:lstStyle/>
                        <a:p>
                          <a:pPr algn="just">
                            <a:lnSpc>
                              <a:spcPct val="115000"/>
                            </a:lnSpc>
                            <a:spcAft>
                              <a:spcPts val="0"/>
                            </a:spcAft>
                          </a:pPr>
                          <a:r>
                            <a:rPr lang="en-US" sz="1200">
                              <a:effectLst/>
                            </a:rPr>
                            <a:t>Head-tail instability</a:t>
                          </a:r>
                          <a:endParaRPr lang="ru-RU"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210312">
                    <a:tc>
                      <a:txBody>
                        <a:bodyPr/>
                        <a:lstStyle/>
                        <a:p>
                          <a:pPr algn="just">
                            <a:lnSpc>
                              <a:spcPct val="115000"/>
                            </a:lnSpc>
                            <a:spcAft>
                              <a:spcPts val="0"/>
                            </a:spcAft>
                          </a:pPr>
                          <a:r>
                            <a:rPr lang="en-US" sz="1200">
                              <a:effectLst/>
                            </a:rPr>
                            <a:t>Transverse one bunch instability on HOM</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405714" r="-676" b="-728571"/>
                          </a:stretch>
                        </a:blipFill>
                      </a:tcPr>
                    </a:tc>
                  </a:tr>
                  <a:tr h="420624">
                    <a:tc>
                      <a:txBody>
                        <a:bodyPr/>
                        <a:lstStyle/>
                        <a:p>
                          <a:pPr algn="just">
                            <a:lnSpc>
                              <a:spcPct val="115000"/>
                            </a:lnSpc>
                            <a:spcAft>
                              <a:spcPts val="0"/>
                            </a:spcAft>
                          </a:pPr>
                          <a:r>
                            <a:rPr lang="en-US" sz="1200" dirty="0">
                              <a:effectLst/>
                            </a:rPr>
                            <a:t>Transverse dipole instability before of the beam-beam interaction</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210312">
                    <a:tc>
                      <a:txBody>
                        <a:bodyPr/>
                        <a:lstStyle/>
                        <a:p>
                          <a:pPr algn="just">
                            <a:lnSpc>
                              <a:spcPct val="115000"/>
                            </a:lnSpc>
                            <a:spcAft>
                              <a:spcPts val="0"/>
                            </a:spcAft>
                          </a:pPr>
                          <a:r>
                            <a:rPr lang="en-US" sz="1200" dirty="0">
                              <a:effectLst/>
                            </a:rPr>
                            <a:t>Longitudinal </a:t>
                          </a:r>
                          <a:r>
                            <a:rPr lang="en-US" sz="1200" dirty="0" err="1">
                              <a:effectLst/>
                            </a:rPr>
                            <a:t>mkw</a:t>
                          </a:r>
                          <a:r>
                            <a:rPr lang="en-US" sz="1200" dirty="0">
                              <a:effectLst/>
                            </a:rPr>
                            <a:t> instability</a:t>
                          </a:r>
                          <a:endParaRPr lang="ru-RU"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200">
                              <a:effectLst/>
                            </a:rPr>
                            <a:t>+</a:t>
                          </a:r>
                          <a:endParaRPr lang="ru-RU" sz="1100">
                            <a:effectLst/>
                            <a:latin typeface="Calibri"/>
                            <a:ea typeface="Calibri"/>
                            <a:cs typeface="Times New Roman"/>
                          </a:endParaRPr>
                        </a:p>
                      </a:txBody>
                      <a:tcPr marL="68580" marR="68580" marT="0" marB="0"/>
                    </a:tc>
                  </a:tr>
                  <a:tr h="210312">
                    <a:tc>
                      <a:txBody>
                        <a:bodyPr/>
                        <a:lstStyle/>
                        <a:p>
                          <a:pPr algn="just">
                            <a:lnSpc>
                              <a:spcPct val="115000"/>
                            </a:lnSpc>
                            <a:spcAft>
                              <a:spcPts val="0"/>
                            </a:spcAft>
                          </a:pPr>
                          <a:r>
                            <a:rPr lang="en-US" sz="1200">
                              <a:effectLst/>
                            </a:rPr>
                            <a:t>Longitudinal one bunch dipole instability</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800000" r="-676" b="-334286"/>
                          </a:stretch>
                        </a:blipFill>
                      </a:tcPr>
                    </a:tc>
                  </a:tr>
                  <a:tr h="210312">
                    <a:tc>
                      <a:txBody>
                        <a:bodyPr/>
                        <a:lstStyle/>
                        <a:p>
                          <a:pPr algn="just">
                            <a:lnSpc>
                              <a:spcPct val="115000"/>
                            </a:lnSpc>
                            <a:spcAft>
                              <a:spcPts val="0"/>
                            </a:spcAft>
                          </a:pPr>
                          <a:r>
                            <a:rPr lang="en-US" sz="1200">
                              <a:effectLst/>
                            </a:rPr>
                            <a:t>Longitudinal one bunch instability on HOM</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926471" r="-676" b="-244118"/>
                          </a:stretch>
                        </a:blipFill>
                      </a:tcPr>
                    </a:tc>
                  </a:tr>
                  <a:tr h="210312">
                    <a:tc>
                      <a:txBody>
                        <a:bodyPr/>
                        <a:lstStyle/>
                        <a:p>
                          <a:pPr algn="just">
                            <a:lnSpc>
                              <a:spcPct val="115000"/>
                            </a:lnSpc>
                            <a:spcAft>
                              <a:spcPts val="0"/>
                            </a:spcAft>
                          </a:pPr>
                          <a:r>
                            <a:rPr lang="en-US" sz="1200">
                              <a:effectLst/>
                            </a:rPr>
                            <a:t>Transverse multi-bunch dipole instability</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997143" r="-676" b="-137143"/>
                          </a:stretch>
                        </a:blipFill>
                      </a:tcPr>
                    </a:tc>
                  </a:tr>
                  <a:tr h="210312">
                    <a:tc>
                      <a:txBody>
                        <a:bodyPr/>
                        <a:lstStyle/>
                        <a:p>
                          <a:pPr algn="just">
                            <a:lnSpc>
                              <a:spcPct val="115000"/>
                            </a:lnSpc>
                            <a:spcAft>
                              <a:spcPts val="0"/>
                            </a:spcAft>
                          </a:pPr>
                          <a:r>
                            <a:rPr lang="en-US" sz="1200">
                              <a:effectLst/>
                            </a:rPr>
                            <a:t>Longitudinal multi-bunch dipole instability</a:t>
                          </a:r>
                          <a:endParaRPr lang="ru-RU" sz="1100">
                            <a:effectLst/>
                            <a:latin typeface="Calibri"/>
                            <a:ea typeface="Calibri"/>
                            <a:cs typeface="Times New Roman"/>
                          </a:endParaRPr>
                        </a:p>
                      </a:txBody>
                      <a:tcPr marL="68580" marR="68580" marT="0" marB="0"/>
                    </a:tc>
                    <a:tc>
                      <a:txBody>
                        <a:bodyPr/>
                        <a:lstStyle/>
                        <a:p>
                          <a:endParaRPr lang="ru-RU"/>
                        </a:p>
                      </a:txBody>
                      <a:tcPr marL="68580" marR="68580" marT="0" marB="0">
                        <a:blipFill rotWithShape="1">
                          <a:blip r:embed="rId3"/>
                          <a:stretch>
                            <a:fillRect l="-366892" t="-1129412" r="-676" b="-41176"/>
                          </a:stretch>
                        </a:blipFill>
                      </a:tcPr>
                    </a:tc>
                  </a:tr>
                </a:tbl>
              </a:graphicData>
            </a:graphic>
          </p:graphicFrame>
        </mc:Fallback>
      </mc:AlternateContent>
      <p:sp>
        <p:nvSpPr>
          <p:cNvPr id="5" name="Дата 4"/>
          <p:cNvSpPr>
            <a:spLocks noGrp="1"/>
          </p:cNvSpPr>
          <p:nvPr>
            <p:ph type="dt" sz="half" idx="10"/>
          </p:nvPr>
        </p:nvSpPr>
        <p:spPr/>
        <p:txBody>
          <a:bodyPr/>
          <a:lstStyle/>
          <a:p>
            <a:fld id="{C5679005-B0B8-424C-B47F-9B814B69F30D}" type="datetime1">
              <a:rPr lang="ru-RU" smtClean="0"/>
              <a:t>21.05.2017</a:t>
            </a:fld>
            <a:endParaRPr lang="ru-RU"/>
          </a:p>
        </p:txBody>
      </p:sp>
      <p:sp>
        <p:nvSpPr>
          <p:cNvPr id="6" name="Номер слайда 5"/>
          <p:cNvSpPr>
            <a:spLocks noGrp="1"/>
          </p:cNvSpPr>
          <p:nvPr>
            <p:ph type="sldNum" sz="quarter" idx="12"/>
          </p:nvPr>
        </p:nvSpPr>
        <p:spPr/>
        <p:txBody>
          <a:bodyPr/>
          <a:lstStyle/>
          <a:p>
            <a:fld id="{D1236E6A-4E9B-44A9-9D56-EFBA6B7D776A}" type="slidenum">
              <a:rPr lang="ru-RU" smtClean="0"/>
              <a:t>34</a:t>
            </a:fld>
            <a:endParaRPr lang="ru-RU"/>
          </a:p>
        </p:txBody>
      </p:sp>
    </p:spTree>
    <p:extLst>
      <p:ext uri="{BB962C8B-B14F-4D97-AF65-F5344CB8AC3E}">
        <p14:creationId xmlns:p14="http://schemas.microsoft.com/office/powerpoint/2010/main" val="3052542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Discussion</a:t>
            </a:r>
            <a:r>
              <a:rPr lang="ru-RU" sz="2400" dirty="0" smtClean="0"/>
              <a:t>.</a:t>
            </a:r>
            <a:endParaRPr lang="ru-RU" sz="2400" dirty="0"/>
          </a:p>
        </p:txBody>
      </p:sp>
      <p:sp>
        <p:nvSpPr>
          <p:cNvPr id="3" name="Объект 2"/>
          <p:cNvSpPr>
            <a:spLocks noGrp="1"/>
          </p:cNvSpPr>
          <p:nvPr>
            <p:ph idx="1"/>
          </p:nvPr>
        </p:nvSpPr>
        <p:spPr/>
        <p:txBody>
          <a:bodyPr>
            <a:noAutofit/>
          </a:bodyPr>
          <a:lstStyle/>
          <a:p>
            <a:pPr lvl="0" algn="just"/>
            <a:r>
              <a:rPr lang="en-US" sz="1200" dirty="0" smtClean="0"/>
              <a:t>Analysis of the coherent effects in NICA collider shows that  a situation is comparatively good because of the following factors</a:t>
            </a:r>
            <a:r>
              <a:rPr lang="ru-RU" sz="1200" dirty="0" smtClean="0"/>
              <a:t>:</a:t>
            </a:r>
          </a:p>
          <a:p>
            <a:pPr marL="514350" lvl="0" indent="-514350" algn="just">
              <a:buFont typeface="+mj-lt"/>
              <a:buAutoNum type="arabicPeriod"/>
            </a:pPr>
            <a:r>
              <a:rPr lang="en-US" sz="1200" dirty="0" smtClean="0"/>
              <a:t>Machine has </a:t>
            </a:r>
            <a:r>
              <a:rPr lang="en-US" sz="1200" i="1" dirty="0" smtClean="0">
                <a:solidFill>
                  <a:srgbClr val="FF0000"/>
                </a:solidFill>
              </a:rPr>
              <a:t>large momentum spread </a:t>
            </a:r>
            <a:r>
              <a:rPr lang="en-US" sz="1200" dirty="0" smtClean="0"/>
              <a:t>which suppresses </a:t>
            </a:r>
            <a:r>
              <a:rPr lang="en-US" sz="1200" dirty="0" err="1" smtClean="0"/>
              <a:t>mkw</a:t>
            </a:r>
            <a:r>
              <a:rPr lang="en-US" sz="1200" dirty="0" smtClean="0"/>
              <a:t>  instabilities</a:t>
            </a:r>
            <a:r>
              <a:rPr lang="ru-RU" sz="1200" dirty="0" smtClean="0"/>
              <a:t>.</a:t>
            </a:r>
          </a:p>
          <a:p>
            <a:pPr marL="514350" lvl="0" indent="-514350" algn="just">
              <a:buFont typeface="+mj-lt"/>
              <a:buAutoNum type="arabicPeriod"/>
            </a:pPr>
            <a:r>
              <a:rPr lang="en-US" sz="1200" i="1" dirty="0" smtClean="0">
                <a:solidFill>
                  <a:srgbClr val="FF0000"/>
                </a:solidFill>
              </a:rPr>
              <a:t>Chromaticity correction system </a:t>
            </a:r>
            <a:r>
              <a:rPr lang="ru-RU" sz="1200" dirty="0" smtClean="0">
                <a:solidFill>
                  <a:srgbClr val="FF0000"/>
                </a:solidFill>
              </a:rPr>
              <a:t> </a:t>
            </a:r>
            <a:r>
              <a:rPr lang="en-US" sz="1200" dirty="0" smtClean="0"/>
              <a:t>suppresses</a:t>
            </a:r>
            <a:r>
              <a:rPr lang="ru-RU" sz="1200" dirty="0" smtClean="0">
                <a:solidFill>
                  <a:srgbClr val="FF0000"/>
                </a:solidFill>
              </a:rPr>
              <a:t>  </a:t>
            </a:r>
            <a:r>
              <a:rPr lang="en-US" sz="1200" dirty="0" smtClean="0">
                <a:solidFill>
                  <a:srgbClr val="FF0000"/>
                </a:solidFill>
              </a:rPr>
              <a:t>high order modes </a:t>
            </a:r>
            <a:r>
              <a:rPr lang="en-US" sz="1200" dirty="0" smtClean="0"/>
              <a:t>of </a:t>
            </a:r>
            <a:r>
              <a:rPr lang="ru-RU" sz="1200" dirty="0" smtClean="0">
                <a:solidFill>
                  <a:srgbClr val="FF0000"/>
                </a:solidFill>
              </a:rPr>
              <a:t> </a:t>
            </a:r>
            <a:r>
              <a:rPr lang="en-US" sz="1200" dirty="0" smtClean="0"/>
              <a:t>transverse head-tail instabilities.</a:t>
            </a:r>
            <a:endParaRPr lang="ru-RU" sz="1200" dirty="0" smtClean="0"/>
          </a:p>
          <a:p>
            <a:pPr marL="514350" lvl="0" indent="-514350" algn="just">
              <a:buFont typeface="+mj-lt"/>
              <a:buAutoNum type="arabicPeriod"/>
            </a:pPr>
            <a:r>
              <a:rPr lang="en-US" sz="1200" i="1" dirty="0" smtClean="0">
                <a:solidFill>
                  <a:srgbClr val="FF0000"/>
                </a:solidFill>
              </a:rPr>
              <a:t>Non-linearity due to fringe fields of the quadrupole lenses </a:t>
            </a:r>
            <a:r>
              <a:rPr lang="en-US" sz="1200" dirty="0" smtClean="0"/>
              <a:t>creates Landau damping (LD) which  stabilize transverse dipole oscillations. For large </a:t>
            </a:r>
            <a:r>
              <a:rPr lang="en-US" sz="1200" dirty="0" err="1" smtClean="0"/>
              <a:t>s.c.</a:t>
            </a:r>
            <a:r>
              <a:rPr lang="en-US" sz="1200" dirty="0" smtClean="0"/>
              <a:t> shifts LD may be lost. This problem should be studied with more attention.</a:t>
            </a:r>
            <a:r>
              <a:rPr lang="ru-RU" sz="1200" dirty="0" smtClean="0"/>
              <a:t>.</a:t>
            </a:r>
          </a:p>
          <a:p>
            <a:pPr marL="514350" lvl="0" indent="-514350" algn="just">
              <a:buFont typeface="+mj-lt"/>
              <a:buAutoNum type="arabicPeriod"/>
            </a:pPr>
            <a:r>
              <a:rPr lang="en-US" sz="1200" i="1" dirty="0" smtClean="0">
                <a:solidFill>
                  <a:srgbClr val="FF0000"/>
                </a:solidFill>
              </a:rPr>
              <a:t>Large </a:t>
            </a:r>
            <a:r>
              <a:rPr lang="en-US" sz="1200" i="1" dirty="0">
                <a:solidFill>
                  <a:srgbClr val="FF0000"/>
                </a:solidFill>
              </a:rPr>
              <a:t>momentum spread </a:t>
            </a:r>
            <a:r>
              <a:rPr lang="en-US" sz="1200" dirty="0" smtClean="0"/>
              <a:t>results in </a:t>
            </a:r>
            <a:r>
              <a:rPr lang="en-US" sz="1200" dirty="0" smtClean="0">
                <a:solidFill>
                  <a:srgbClr val="FF0000"/>
                </a:solidFill>
              </a:rPr>
              <a:t>high synchrotron tune </a:t>
            </a:r>
            <a:r>
              <a:rPr lang="en-US" sz="1200" dirty="0" smtClean="0"/>
              <a:t>(for hadron machine) which diminishes </a:t>
            </a:r>
            <a:r>
              <a:rPr lang="en-US" sz="1200" dirty="0" err="1" smtClean="0">
                <a:solidFill>
                  <a:srgbClr val="FF0000"/>
                </a:solidFill>
              </a:rPr>
              <a:t>s.c</a:t>
            </a:r>
            <a:r>
              <a:rPr lang="en-US" sz="1200" dirty="0" err="1">
                <a:solidFill>
                  <a:srgbClr val="FF0000"/>
                </a:solidFill>
              </a:rPr>
              <a:t>.</a:t>
            </a:r>
            <a:r>
              <a:rPr lang="en-US" sz="1200" dirty="0" smtClean="0">
                <a:solidFill>
                  <a:srgbClr val="FF0000"/>
                </a:solidFill>
              </a:rPr>
              <a:t> shift of synchrotron tune</a:t>
            </a:r>
            <a:r>
              <a:rPr lang="en-US" sz="1200" dirty="0" smtClean="0"/>
              <a:t>. Nevertheless this shift diminishes longitudinal LD, which is very small. It is necessary to design longitudinal damping system to stabilize dipole longitudinal oscillations. Also it is necessary to check stability of high order modes after suppression of the dipole one .</a:t>
            </a:r>
            <a:endParaRPr lang="ru-RU" sz="1200" dirty="0" smtClean="0"/>
          </a:p>
          <a:p>
            <a:pPr marL="514350" lvl="0" indent="-514350" algn="just">
              <a:buFont typeface="+mj-lt"/>
              <a:buAutoNum type="arabicPeriod"/>
            </a:pPr>
            <a:r>
              <a:rPr lang="en-US" sz="1200" dirty="0" smtClean="0">
                <a:solidFill>
                  <a:srgbClr val="FF0000"/>
                </a:solidFill>
              </a:rPr>
              <a:t>Instabilities on HOM </a:t>
            </a:r>
            <a:r>
              <a:rPr lang="en-US" sz="1200" dirty="0" smtClean="0"/>
              <a:t>seems to be not very dangerous since in hadron machines cavities have not so high quality factors and coupling impedance. This results to diminishment of the corresponding parameters for HOM. The final conclusions will be made after computer simulations of HOM parameters.</a:t>
            </a:r>
            <a:r>
              <a:rPr lang="ru-RU" sz="1200" dirty="0" smtClean="0"/>
              <a:t> </a:t>
            </a:r>
            <a:endParaRPr lang="en-US" sz="1200" dirty="0" smtClean="0"/>
          </a:p>
          <a:p>
            <a:pPr marL="514350" lvl="0" indent="-514350" algn="just">
              <a:buFont typeface="+mj-lt"/>
              <a:buAutoNum type="arabicPeriod"/>
            </a:pPr>
            <a:r>
              <a:rPr lang="en-US" sz="1200" dirty="0" smtClean="0">
                <a:solidFill>
                  <a:srgbClr val="FF0000"/>
                </a:solidFill>
              </a:rPr>
              <a:t>Instabilities due to B-B interaction </a:t>
            </a:r>
            <a:r>
              <a:rPr lang="en-US" sz="1200" dirty="0" smtClean="0"/>
              <a:t>are not so dangerous because of small value beam-beam parameter.</a:t>
            </a:r>
          </a:p>
          <a:p>
            <a:pPr marL="514350" lvl="0" indent="-514350" algn="just">
              <a:buFont typeface="+mj-lt"/>
              <a:buAutoNum type="arabicPeriod"/>
            </a:pPr>
            <a:r>
              <a:rPr lang="en-US" sz="1200" dirty="0" smtClean="0"/>
              <a:t>Due to high value of the space charge impedances  and high design momentum spread requirements to the chamber impedance on high frequencies formally are very weak. Nevertheless to provide a flexibility it is desirable </a:t>
            </a:r>
            <a:r>
              <a:rPr lang="en-US" sz="1200" dirty="0" smtClean="0">
                <a:solidFill>
                  <a:srgbClr val="FF0000"/>
                </a:solidFill>
              </a:rPr>
              <a:t>to be accurate in design of the chamber elements.</a:t>
            </a:r>
            <a:r>
              <a:rPr lang="ru-RU" sz="1200" dirty="0" smtClean="0">
                <a:solidFill>
                  <a:srgbClr val="FF0000"/>
                </a:solidFill>
              </a:rPr>
              <a:t> </a:t>
            </a:r>
            <a:r>
              <a:rPr lang="en-US" sz="1200" dirty="0" smtClean="0"/>
              <a:t>It is l take in mind that in some kinds of operation momentum spread can be significantly less .</a:t>
            </a:r>
          </a:p>
          <a:p>
            <a:pPr marL="0" lvl="0" indent="0" algn="ctr">
              <a:buNone/>
            </a:pPr>
            <a:r>
              <a:rPr lang="en-US" sz="1200" dirty="0" smtClean="0"/>
              <a:t>Recommendations</a:t>
            </a:r>
            <a:r>
              <a:rPr lang="ru-RU" sz="1200" dirty="0" smtClean="0"/>
              <a:t>.</a:t>
            </a:r>
          </a:p>
          <a:p>
            <a:pPr marL="0" indent="0" algn="just">
              <a:buNone/>
            </a:pPr>
            <a:r>
              <a:rPr lang="ru-RU" sz="1200" dirty="0" smtClean="0"/>
              <a:t>                 </a:t>
            </a:r>
            <a:r>
              <a:rPr lang="en-US" sz="1200" dirty="0" smtClean="0"/>
              <a:t>At the first stage  it is </a:t>
            </a:r>
            <a:r>
              <a:rPr lang="en-US" sz="1200" dirty="0"/>
              <a:t>necessary </a:t>
            </a:r>
            <a:r>
              <a:rPr lang="en-US" sz="1200" dirty="0" smtClean="0"/>
              <a:t>to switch on longitudinal damping system. The  transverse damping system can begin to operate lately however locations  for its equipment (</a:t>
            </a:r>
            <a:r>
              <a:rPr lang="en-US" sz="1200" dirty="0"/>
              <a:t>k</a:t>
            </a:r>
            <a:r>
              <a:rPr lang="en-US" sz="1200" dirty="0" smtClean="0"/>
              <a:t>ickers,  pickups  and so on) should be reserved.</a:t>
            </a:r>
          </a:p>
          <a:p>
            <a:pPr marL="0" indent="0" algn="ctr">
              <a:buNone/>
            </a:pPr>
            <a:r>
              <a:rPr lang="en-US" sz="1600" b="1" i="1" dirty="0" smtClean="0">
                <a:solidFill>
                  <a:srgbClr val="00B0F0"/>
                </a:solidFill>
              </a:rPr>
              <a:t>Thank you for attention!</a:t>
            </a:r>
            <a:endParaRPr lang="ru-RU" sz="1600" b="1" i="1" dirty="0">
              <a:solidFill>
                <a:srgbClr val="00B0F0"/>
              </a:solidFill>
            </a:endParaRPr>
          </a:p>
          <a:p>
            <a:pPr marL="0" indent="0">
              <a:buNone/>
            </a:pPr>
            <a:endParaRPr lang="ru-RU" sz="1200" dirty="0"/>
          </a:p>
        </p:txBody>
      </p:sp>
      <p:sp>
        <p:nvSpPr>
          <p:cNvPr id="4" name="Дата 3"/>
          <p:cNvSpPr>
            <a:spLocks noGrp="1"/>
          </p:cNvSpPr>
          <p:nvPr>
            <p:ph type="dt" sz="half" idx="10"/>
          </p:nvPr>
        </p:nvSpPr>
        <p:spPr/>
        <p:txBody>
          <a:bodyPr/>
          <a:lstStyle/>
          <a:p>
            <a:fld id="{860744F3-D3B6-4145-A277-44E0935E0D48}"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35</a:t>
            </a:fld>
            <a:endParaRPr lang="ru-RU"/>
          </a:p>
        </p:txBody>
      </p:sp>
    </p:spTree>
    <p:extLst>
      <p:ext uri="{BB962C8B-B14F-4D97-AF65-F5344CB8AC3E}">
        <p14:creationId xmlns:p14="http://schemas.microsoft.com/office/powerpoint/2010/main" val="5090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Объект 3"/>
              <p:cNvGraphicFramePr>
                <a:graphicFrameLocks noGrp="1"/>
              </p:cNvGraphicFramePr>
              <p:nvPr>
                <p:ph idx="1"/>
                <p:extLst>
                  <p:ext uri="{D42A27DB-BD31-4B8C-83A1-F6EECF244321}">
                    <p14:modId xmlns:p14="http://schemas.microsoft.com/office/powerpoint/2010/main" val="3091053600"/>
                  </p:ext>
                </p:extLst>
              </p:nvPr>
            </p:nvGraphicFramePr>
            <p:xfrm>
              <a:off x="2213927" y="1628806"/>
              <a:ext cx="5094376" cy="3916145"/>
            </p:xfrm>
            <a:graphic>
              <a:graphicData uri="http://schemas.openxmlformats.org/drawingml/2006/table">
                <a:tbl>
                  <a:tblPr firstRow="1" firstCol="1" bandRow="1">
                    <a:tableStyleId>{5C22544A-7EE6-4342-B048-85BDC9FD1C3A}</a:tableStyleId>
                  </a:tblPr>
                  <a:tblGrid>
                    <a:gridCol w="2528326"/>
                    <a:gridCol w="855350"/>
                    <a:gridCol w="855350"/>
                    <a:gridCol w="855350"/>
                  </a:tblGrid>
                  <a:tr h="244133">
                    <a:tc>
                      <a:txBody>
                        <a:bodyPr/>
                        <a:lstStyle/>
                        <a:p>
                          <a:pPr algn="ctr">
                            <a:lnSpc>
                              <a:spcPct val="115000"/>
                            </a:lnSpc>
                            <a:spcAft>
                              <a:spcPts val="1000"/>
                            </a:spcAft>
                          </a:pPr>
                          <a:r>
                            <a:rPr lang="en-US" sz="1200" dirty="0" smtClean="0">
                              <a:effectLst/>
                            </a:rPr>
                            <a:t>Ring circumstance, m</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a:effectLst/>
                            </a:rPr>
                            <a:t>5</a:t>
                          </a:r>
                          <a:r>
                            <a:rPr lang="ru-RU" sz="1200" spc="-5">
                              <a:effectLst/>
                            </a:rPr>
                            <a:t>0</a:t>
                          </a:r>
                          <a:r>
                            <a:rPr lang="ru-RU" sz="1200">
                              <a:effectLst/>
                            </a:rPr>
                            <a:t>3</a:t>
                          </a:r>
                          <a:r>
                            <a:rPr lang="ru-RU" sz="1200" spc="-5">
                              <a:effectLst/>
                            </a:rPr>
                            <a:t>.0</a:t>
                          </a:r>
                          <a:r>
                            <a:rPr lang="ru-RU" sz="1200">
                              <a:effectLst/>
                            </a:rPr>
                            <a:t>4</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rPr>
                            <a:t>The arc lattice</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dirty="0">
                              <a:effectLst/>
                            </a:rPr>
                            <a:t>FODO, </a:t>
                          </a:r>
                          <a:r>
                            <a:rPr lang="en-US" sz="1200" dirty="0" smtClean="0">
                              <a:effectLst/>
                            </a:rPr>
                            <a:t>cells</a:t>
                          </a:r>
                          <a:endParaRPr lang="ru-RU" sz="1100" dirty="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latin typeface="+mn-lt"/>
                              <a:ea typeface="+mn-ea"/>
                              <a:cs typeface="+mn-cs"/>
                            </a:rPr>
                            <a:t>Bunch</a:t>
                          </a:r>
                          <a:r>
                            <a:rPr lang="en-US" sz="1200" baseline="0" dirty="0" smtClean="0">
                              <a:effectLst/>
                              <a:latin typeface="+mn-lt"/>
                              <a:ea typeface="+mn-ea"/>
                              <a:cs typeface="+mn-cs"/>
                            </a:rPr>
                            <a:t> number</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spc="5">
                              <a:effectLst/>
                            </a:rPr>
                            <a:t>2</a:t>
                          </a:r>
                          <a:r>
                            <a:rPr lang="ru-RU" sz="1200">
                              <a:effectLst/>
                            </a:rPr>
                            <a:t>2</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a:effectLst/>
                            </a:rPr>
                            <a:t>RMS bunch </a:t>
                          </a:r>
                          <a:r>
                            <a:rPr lang="en-US" sz="1200" spc="5" dirty="0" smtClean="0">
                              <a:effectLst/>
                            </a:rPr>
                            <a:t>length</a:t>
                          </a:r>
                          <a:r>
                            <a:rPr lang="en-US" sz="1200" dirty="0" smtClean="0">
                              <a:effectLst/>
                            </a:rPr>
                            <a:t>, </a:t>
                          </a:r>
                          <a:r>
                            <a:rPr lang="en-US" sz="1200" spc="-5" dirty="0" smtClean="0">
                              <a:effectLst/>
                            </a:rPr>
                            <a:t>m</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0</a:t>
                          </a:r>
                          <a:r>
                            <a:rPr lang="en-US" sz="1200" spc="-5">
                              <a:effectLst/>
                            </a:rPr>
                            <a:t>.6</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14:m>
                            <m:oMath xmlns:m="http://schemas.openxmlformats.org/officeDocument/2006/math">
                              <m:r>
                                <a:rPr lang="en-US" sz="1200" spc="5">
                                  <a:effectLst/>
                                  <a:latin typeface="Cambria Math"/>
                                </a:rPr>
                                <m:t>𝛽</m:t>
                              </m:r>
                            </m:oMath>
                          </a14:m>
                          <a:r>
                            <a:rPr lang="ru-RU" sz="1200" dirty="0" smtClean="0">
                              <a:effectLst/>
                            </a:rPr>
                            <a:t>-</a:t>
                          </a:r>
                          <a:r>
                            <a:rPr lang="en-US" sz="1200" spc="5" dirty="0" smtClean="0">
                              <a:effectLst/>
                            </a:rPr>
                            <a:t>function</a:t>
                          </a:r>
                          <a:r>
                            <a:rPr lang="ru-RU" sz="1200" dirty="0" smtClean="0">
                              <a:effectLst/>
                            </a:rPr>
                            <a:t> </a:t>
                          </a:r>
                          <a:r>
                            <a:rPr lang="en-US" sz="1200" dirty="0" smtClean="0">
                              <a:effectLst/>
                            </a:rPr>
                            <a:t>in IR</a:t>
                          </a:r>
                          <a:r>
                            <a:rPr lang="ru-RU" sz="1200" dirty="0" smtClean="0">
                              <a:effectLst/>
                            </a:rPr>
                            <a:t>., </a:t>
                          </a:r>
                          <a:r>
                            <a:rPr lang="en-US" sz="1200" dirty="0" smtClean="0">
                              <a:effectLst/>
                            </a:rPr>
                            <a:t> m</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0</a:t>
                          </a:r>
                          <a:r>
                            <a:rPr lang="en-US" sz="1200" spc="-5">
                              <a:effectLst/>
                            </a:rPr>
                            <a:t>.</a:t>
                          </a:r>
                          <a:r>
                            <a:rPr lang="en-US" sz="1200" spc="5">
                              <a:effectLst/>
                            </a:rPr>
                            <a:t>35</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ru-RU" sz="1200" spc="5" dirty="0" err="1" smtClean="0">
                              <a:effectLst/>
                            </a:rPr>
                            <a:t>Бе</a:t>
                          </a:r>
                          <a:r>
                            <a:rPr lang="en-US" sz="1200" spc="5" dirty="0" err="1" smtClean="0">
                              <a:effectLst/>
                            </a:rPr>
                            <a:t>tatron</a:t>
                          </a:r>
                          <a:r>
                            <a:rPr lang="en-US" sz="1200" spc="5" baseline="0" dirty="0" smtClean="0">
                              <a:effectLst/>
                            </a:rPr>
                            <a:t> tunes</a:t>
                          </a:r>
                          <a:r>
                            <a:rPr lang="en-US" sz="1200" spc="5" dirty="0">
                              <a:effectLst/>
                            </a:rPr>
                            <a:t> </a:t>
                          </a:r>
                          <a:r>
                            <a:rPr lang="en-US" sz="1200" spc="5" dirty="0" err="1">
                              <a:effectLst/>
                            </a:rPr>
                            <a:t>Q</a:t>
                          </a:r>
                          <a:r>
                            <a:rPr lang="en-US" sz="1200" spc="5" baseline="-25000" dirty="0" err="1">
                              <a:effectLst/>
                            </a:rPr>
                            <a:t>x</a:t>
                          </a:r>
                          <a:r>
                            <a:rPr lang="en-US" sz="1200" spc="5" dirty="0">
                              <a:effectLst/>
                            </a:rPr>
                            <a:t>/</a:t>
                          </a:r>
                          <a:r>
                            <a:rPr lang="en-US" sz="1200" spc="5" dirty="0" err="1">
                              <a:effectLst/>
                            </a:rPr>
                            <a:t>Q</a:t>
                          </a:r>
                          <a:r>
                            <a:rPr lang="en-US" sz="1200" spc="5" baseline="-25000" dirty="0" err="1">
                              <a:effectLst/>
                            </a:rPr>
                            <a:t>y</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9.44/9.44</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err="1" smtClean="0">
                              <a:effectLst/>
                            </a:rPr>
                            <a:t>Chromaticites</a:t>
                          </a:r>
                          <a:r>
                            <a:rPr lang="ru-RU" sz="1200" spc="5" dirty="0" smtClean="0">
                              <a:effectLst/>
                            </a:rPr>
                            <a:t>, </a:t>
                          </a:r>
                          <a:r>
                            <a:rPr lang="en-US" sz="1200" spc="5" dirty="0">
                              <a:effectLst/>
                            </a:rPr>
                            <a:t>Q</a:t>
                          </a:r>
                          <a:r>
                            <a:rPr lang="ru-RU" sz="1200" spc="5" dirty="0">
                              <a:effectLst/>
                            </a:rPr>
                            <a:t>′</a:t>
                          </a:r>
                          <a:r>
                            <a:rPr lang="en-US" sz="1200" spc="5" baseline="-25000" dirty="0">
                              <a:effectLst/>
                            </a:rPr>
                            <a:t>x</a:t>
                          </a:r>
                          <a:r>
                            <a:rPr lang="ru-RU" sz="1200" spc="5" dirty="0">
                              <a:effectLst/>
                            </a:rPr>
                            <a:t>/</a:t>
                          </a:r>
                          <a:r>
                            <a:rPr lang="en-US" sz="1200" spc="5" dirty="0">
                              <a:effectLst/>
                            </a:rPr>
                            <a:t>Q</a:t>
                          </a:r>
                          <a:r>
                            <a:rPr lang="ru-RU" sz="1200" spc="5" dirty="0">
                              <a:effectLst/>
                            </a:rPr>
                            <a:t>′</a:t>
                          </a:r>
                          <a:r>
                            <a:rPr lang="en-US" sz="1200" spc="5" baseline="-25000" dirty="0">
                              <a:effectLst/>
                            </a:rPr>
                            <a:t>y</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−33/−28</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35279">
                    <a:tc>
                      <a:txBody>
                        <a:bodyPr/>
                        <a:lstStyle/>
                        <a:p>
                          <a:pPr algn="ctr">
                            <a:lnSpc>
                              <a:spcPct val="115000"/>
                            </a:lnSpc>
                            <a:spcAft>
                              <a:spcPts val="1000"/>
                            </a:spcAft>
                          </a:pPr>
                          <a:r>
                            <a:rPr lang="en-US" sz="1200" dirty="0" smtClean="0">
                              <a:effectLst/>
                            </a:rPr>
                            <a:t>Ring acceptance, </a:t>
                          </a:r>
                          <a14:m>
                            <m:oMath xmlns:m="http://schemas.openxmlformats.org/officeDocument/2006/math">
                              <m:r>
                                <a:rPr lang="en-US" sz="1200">
                                  <a:effectLst/>
                                  <a:latin typeface="Cambria Math"/>
                                </a:rPr>
                                <m:t>𝜀</m:t>
                              </m:r>
                              <m:r>
                                <a:rPr lang="en-US" sz="1200" b="1" i="0" smtClean="0">
                                  <a:effectLst/>
                                  <a:latin typeface="Cambria Math"/>
                                </a:rPr>
                                <m:t>, </m:t>
                              </m:r>
                            </m:oMath>
                          </a14:m>
                          <a:r>
                            <a:rPr lang="en-US" sz="1200" spc="5" dirty="0" err="1" smtClean="0">
                              <a:effectLst/>
                            </a:rPr>
                            <a:t>mm·mrad</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4</a:t>
                          </a:r>
                          <a:r>
                            <a:rPr lang="en-US" sz="1200" spc="-5">
                              <a:effectLst/>
                            </a:rPr>
                            <a:t>0</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rPr>
                            <a:t>Momentum acceptance, </a:t>
                          </a:r>
                          <a:r>
                            <a:rPr lang="ru-RU" sz="1200" dirty="0" smtClean="0">
                              <a:effectLst/>
                            </a:rPr>
                            <a:t>Δ</a:t>
                          </a:r>
                          <a:r>
                            <a:rPr lang="en-US" sz="1200" spc="5" dirty="0">
                              <a:effectLst/>
                            </a:rPr>
                            <a:t>p</a:t>
                          </a:r>
                          <a:r>
                            <a:rPr lang="ru-RU" sz="1200" dirty="0">
                              <a:effectLst/>
                            </a:rPr>
                            <a:t>/</a:t>
                          </a:r>
                          <a:r>
                            <a:rPr lang="en-US" sz="1200" dirty="0">
                              <a:effectLst/>
                            </a:rPr>
                            <a:t>p</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a:effectLst/>
                            </a:rPr>
                            <a:t>±</a:t>
                          </a:r>
                          <a:r>
                            <a:rPr lang="en-US" sz="1200">
                              <a:effectLst/>
                            </a:rPr>
                            <a:t> </a:t>
                          </a:r>
                          <a:r>
                            <a:rPr lang="ru-RU" sz="1200" spc="-5">
                              <a:effectLst/>
                            </a:rPr>
                            <a:t>0</a:t>
                          </a:r>
                          <a:r>
                            <a:rPr lang="ru-RU" sz="1200">
                              <a:effectLst/>
                            </a:rPr>
                            <a:t>.010</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smtClean="0">
                              <a:effectLst/>
                            </a:rPr>
                            <a:t>Critical energy factor</a:t>
                          </a:r>
                          <a:r>
                            <a:rPr lang="ru-RU" sz="1200" spc="-5" dirty="0" smtClean="0">
                              <a:effectLst/>
                            </a:rPr>
                            <a:t>,</a:t>
                          </a:r>
                          <a:r>
                            <a:rPr lang="en-US" sz="1200" spc="-5" dirty="0">
                              <a:effectLst/>
                            </a:rPr>
                            <a:t> </a:t>
                          </a:r>
                          <a14:m>
                            <m:oMath xmlns:m="http://schemas.openxmlformats.org/officeDocument/2006/math">
                              <m:sSub>
                                <m:sSubPr>
                                  <m:ctrlPr>
                                    <a:rPr lang="ru-RU" sz="1200" i="1" spc="-5">
                                      <a:effectLst/>
                                      <a:latin typeface="Cambria Math"/>
                                    </a:rPr>
                                  </m:ctrlPr>
                                </m:sSubPr>
                                <m:e>
                                  <m:r>
                                    <a:rPr lang="en-US" sz="1200" spc="-5">
                                      <a:effectLst/>
                                      <a:latin typeface="Cambria Math"/>
                                    </a:rPr>
                                    <m:t>𝛾</m:t>
                                  </m:r>
                                </m:e>
                                <m:sub>
                                  <m:r>
                                    <a:rPr lang="en-US" sz="1200" spc="-5">
                                      <a:effectLst/>
                                      <a:latin typeface="Cambria Math"/>
                                    </a:rPr>
                                    <m:t>𝑡𝑟</m:t>
                                  </m:r>
                                </m:sub>
                              </m:sSub>
                            </m:oMath>
                          </a14:m>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spc="5">
                              <a:effectLst/>
                            </a:rPr>
                            <a:t>7</a:t>
                          </a:r>
                          <a:r>
                            <a:rPr lang="ru-RU" sz="1200" spc="-5">
                              <a:effectLst/>
                            </a:rPr>
                            <a:t>.</a:t>
                          </a:r>
                          <a:r>
                            <a:rPr lang="ru-RU" sz="1200" spc="5">
                              <a:effectLst/>
                            </a:rPr>
                            <a:t>0</a:t>
                          </a:r>
                          <a:r>
                            <a:rPr lang="ru-RU" sz="1200" spc="-5">
                              <a:effectLst/>
                            </a:rPr>
                            <a:t>88</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smtClean="0">
                              <a:effectLst/>
                            </a:rPr>
                            <a:t>Ion</a:t>
                          </a:r>
                          <a:r>
                            <a:rPr lang="en-US" sz="1200" spc="5" baseline="0" dirty="0" smtClean="0">
                              <a:effectLst/>
                            </a:rPr>
                            <a:t> energy, </a:t>
                          </a:r>
                          <a:r>
                            <a:rPr lang="ru-RU" sz="1200" spc="5" dirty="0" smtClean="0">
                              <a:effectLst/>
                            </a:rPr>
                            <a:t> </a:t>
                          </a:r>
                          <a:r>
                            <a:rPr lang="en-US" sz="1200" spc="5" dirty="0" smtClean="0">
                              <a:effectLst/>
                            </a:rPr>
                            <a:t>Au</a:t>
                          </a:r>
                          <a:r>
                            <a:rPr lang="ru-RU" sz="1200" spc="5" baseline="30000" dirty="0" smtClean="0">
                              <a:effectLst/>
                            </a:rPr>
                            <a:t>79+</a:t>
                          </a:r>
                          <a:r>
                            <a:rPr lang="ru-RU" sz="1200" dirty="0" smtClean="0">
                              <a:effectLst/>
                            </a:rPr>
                            <a:t>,</a:t>
                          </a:r>
                          <a:r>
                            <a:rPr lang="en-US" sz="1200" dirty="0" smtClean="0">
                              <a:effectLst/>
                            </a:rPr>
                            <a:t>GeV</a:t>
                          </a:r>
                          <a:r>
                            <a:rPr lang="ru-RU" sz="1200" spc="5" dirty="0" smtClean="0">
                              <a:effectLst/>
                            </a:rPr>
                            <a:t>/</a:t>
                          </a:r>
                          <a:r>
                            <a:rPr lang="en-US" sz="1200" spc="5" dirty="0" smtClean="0">
                              <a:effectLst/>
                            </a:rPr>
                            <a:t>u</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4</a:t>
                          </a:r>
                          <a:r>
                            <a:rPr lang="en-US" sz="1200" spc="-5">
                              <a:effectLst/>
                            </a:rPr>
                            <a:t>.</a:t>
                          </a:r>
                          <a:r>
                            <a:rPr lang="en-US" sz="1200">
                              <a:effectLst/>
                            </a:rPr>
                            <a:t>5</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smtClean="0">
                              <a:effectLst/>
                            </a:rPr>
                            <a:t>Number of ions per bunch</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ru-RU" sz="1200" spc="5">
                              <a:effectLst/>
                            </a:rPr>
                            <a:t>·</a:t>
                          </a:r>
                          <a:r>
                            <a:rPr lang="ru-RU" sz="1200">
                              <a:effectLst/>
                            </a:rPr>
                            <a:t>10</a:t>
                          </a:r>
                          <a:r>
                            <a:rPr lang="en-US" sz="1200" baseline="30000">
                              <a:effectLst/>
                            </a:rPr>
                            <a:t>8</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en-US" sz="1200" spc="-5">
                              <a:effectLst/>
                            </a:rPr>
                            <a:t>.4</a:t>
                          </a:r>
                          <a:r>
                            <a:rPr lang="en-US" sz="1200">
                              <a:effectLst/>
                            </a:rPr>
                            <a:t>·</a:t>
                          </a:r>
                          <a:r>
                            <a:rPr lang="en-US" sz="1200" spc="5">
                              <a:effectLst/>
                            </a:rPr>
                            <a:t>10</a:t>
                          </a:r>
                          <a:r>
                            <a:rPr lang="en-US" sz="1200" spc="5" baseline="30000">
                              <a:effectLst/>
                            </a:rPr>
                            <a:t>9</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en-US" sz="1200" spc="-5">
                              <a:effectLst/>
                            </a:rPr>
                            <a:t>.3</a:t>
                          </a:r>
                          <a:r>
                            <a:rPr lang="en-US" sz="1200">
                              <a:effectLst/>
                            </a:rPr>
                            <a:t>·</a:t>
                          </a:r>
                          <a:r>
                            <a:rPr lang="en-US" sz="1200" spc="5">
                              <a:effectLst/>
                            </a:rPr>
                            <a:t>10</a:t>
                          </a:r>
                          <a:r>
                            <a:rPr lang="en-US" sz="1200" spc="5" baseline="30000">
                              <a:effectLst/>
                            </a:rPr>
                            <a:t>9</a:t>
                          </a:r>
                          <a:endParaRPr lang="ru-RU" sz="1100">
                            <a:effectLst/>
                            <a:latin typeface="Calibri"/>
                            <a:ea typeface="Calibri"/>
                            <a:cs typeface="Times New Roman"/>
                          </a:endParaRPr>
                        </a:p>
                      </a:txBody>
                      <a:tcPr marL="68580" marR="68580" marT="0" marB="0" anchor="ctr"/>
                    </a:tc>
                  </a:tr>
                  <a:tr h="263004">
                    <a:tc>
                      <a:txBody>
                        <a:bodyPr/>
                        <a:lstStyle/>
                        <a:p>
                          <a:pPr algn="ctr">
                            <a:lnSpc>
                              <a:spcPct val="115000"/>
                            </a:lnSpc>
                            <a:spcAft>
                              <a:spcPts val="1000"/>
                            </a:spcAft>
                          </a:pPr>
                          <a:r>
                            <a:rPr lang="en-US" sz="1200" spc="5" dirty="0">
                              <a:effectLst/>
                            </a:rPr>
                            <a:t>RMS </a:t>
                          </a:r>
                          <a:r>
                            <a:rPr lang="en-US" sz="1200" spc="5" dirty="0" smtClean="0">
                              <a:effectLst/>
                            </a:rPr>
                            <a:t>beam spread</a:t>
                          </a:r>
                          <a:r>
                            <a:rPr lang="en-US" sz="1200" spc="5" dirty="0">
                              <a:effectLst/>
                            </a:rPr>
                            <a:t> </a:t>
                          </a:r>
                          <a14:m>
                            <m:oMath xmlns:m="http://schemas.openxmlformats.org/officeDocument/2006/math">
                              <m:sSub>
                                <m:sSubPr>
                                  <m:ctrlPr>
                                    <a:rPr lang="ru-RU" sz="1200" i="1">
                                      <a:effectLst/>
                                      <a:latin typeface="Cambria Math"/>
                                    </a:rPr>
                                  </m:ctrlPr>
                                </m:sSubPr>
                                <m:e>
                                  <m:r>
                                    <a:rPr lang="en-US" sz="1200">
                                      <a:effectLst/>
                                      <a:latin typeface="Cambria Math"/>
                                    </a:rPr>
                                    <m:t>𝜎</m:t>
                                  </m:r>
                                </m:e>
                                <m:sub>
                                  <m:r>
                                    <a:rPr lang="en-US" sz="1200">
                                      <a:effectLst/>
                                      <a:latin typeface="Cambria Math"/>
                                    </a:rPr>
                                    <m:t>𝑝</m:t>
                                  </m:r>
                                </m:sub>
                              </m:sSub>
                            </m:oMath>
                          </a14:m>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0</a:t>
                          </a:r>
                          <a:r>
                            <a:rPr lang="en-US" sz="1200" spc="-5">
                              <a:effectLst/>
                            </a:rPr>
                            <a:t>.</a:t>
                          </a:r>
                          <a:r>
                            <a:rPr lang="en-US" sz="1200" spc="5">
                              <a:effectLst/>
                            </a:rPr>
                            <a:t>55·10</a:t>
                          </a:r>
                          <a:r>
                            <a:rPr lang="en-US" sz="1200" spc="5" baseline="30000">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.15</a:t>
                          </a:r>
                          <a:r>
                            <a:rPr lang="en-US" sz="1200" spc="5">
                              <a:effectLst/>
                            </a:rPr>
                            <a:t>·10</a:t>
                          </a:r>
                          <a:r>
                            <a:rPr lang="en-US" sz="1200" spc="5" baseline="30000">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5·10</a:t>
                          </a:r>
                          <a:r>
                            <a:rPr lang="en-US" sz="1200" spc="5" baseline="30000">
                              <a:effectLst/>
                            </a:rPr>
                            <a:t>−3</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a:effectLst/>
                            </a:rPr>
                            <a:t>RMS</a:t>
                          </a:r>
                          <a:r>
                            <a:rPr lang="ru-RU" sz="1200" dirty="0">
                              <a:effectLst/>
                            </a:rPr>
                            <a:t> </a:t>
                          </a:r>
                          <a:r>
                            <a:rPr lang="en-US" sz="1200" dirty="0" smtClean="0">
                              <a:effectLst/>
                            </a:rPr>
                            <a:t>emittance</a:t>
                          </a:r>
                          <a:r>
                            <a:rPr lang="ru-RU" sz="1200" dirty="0" smtClean="0">
                              <a:effectLst/>
                            </a:rPr>
                            <a:t>,</a:t>
                          </a:r>
                          <a:r>
                            <a:rPr lang="en-US" sz="1200" dirty="0">
                              <a:effectLst/>
                            </a:rPr>
                            <a:t> </a:t>
                          </a:r>
                          <a:r>
                            <a:rPr lang="ru-RU" sz="1200" dirty="0">
                              <a:effectLst/>
                            </a:rPr>
                            <a:t>π</a:t>
                          </a:r>
                          <a:r>
                            <a:rPr lang="ru-RU" sz="1200" spc="-20" dirty="0">
                              <a:effectLst/>
                            </a:rPr>
                            <a:t> </a:t>
                          </a:r>
                          <a:r>
                            <a:rPr lang="en-US" sz="1200" spc="-5" dirty="0" smtClean="0">
                              <a:effectLst/>
                            </a:rPr>
                            <a:t>mm</a:t>
                          </a:r>
                          <a:r>
                            <a:rPr lang="ru-RU" sz="1200" spc="5" dirty="0" smtClean="0">
                              <a:effectLst/>
                            </a:rPr>
                            <a:t>·</a:t>
                          </a:r>
                          <a:r>
                            <a:rPr lang="en-US" sz="1200" spc="5" dirty="0" err="1" smtClean="0">
                              <a:effectLst/>
                            </a:rPr>
                            <a:t>mrad</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95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85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75</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smtClean="0">
                              <a:effectLst/>
                            </a:rPr>
                            <a:t>Luminosity</a:t>
                          </a:r>
                          <a:r>
                            <a:rPr lang="en-US" sz="1200" dirty="0" smtClean="0">
                              <a:effectLst/>
                            </a:rPr>
                            <a:t>,</a:t>
                          </a:r>
                          <a:r>
                            <a:rPr lang="en-US" sz="1200" spc="5" dirty="0">
                              <a:effectLst/>
                            </a:rPr>
                            <a:t> </a:t>
                          </a:r>
                          <a:r>
                            <a:rPr lang="ru-RU" sz="1200" spc="5" dirty="0" smtClean="0">
                              <a:effectLst/>
                            </a:rPr>
                            <a:t>с</a:t>
                          </a:r>
                          <a:r>
                            <a:rPr lang="en-US" sz="1200" spc="5" dirty="0" smtClean="0">
                              <a:effectLst/>
                            </a:rPr>
                            <a:t>m</a:t>
                          </a:r>
                          <a:r>
                            <a:rPr lang="en-US" sz="1200" spc="5" baseline="30000" dirty="0" smtClean="0">
                              <a:effectLst/>
                            </a:rPr>
                            <a:t>−2</a:t>
                          </a:r>
                          <a:r>
                            <a:rPr lang="en-US" sz="1200" spc="5" dirty="0" smtClean="0">
                              <a:effectLst/>
                            </a:rPr>
                            <a:t>·</a:t>
                          </a:r>
                          <a:r>
                            <a:rPr lang="en-US" sz="1200" spc="5" dirty="0">
                              <a:effectLst/>
                            </a:rPr>
                            <a:t>s</a:t>
                          </a:r>
                          <a:r>
                            <a:rPr lang="en-US" sz="1200" spc="5" baseline="30000" dirty="0" smtClean="0">
                              <a:effectLst/>
                            </a:rPr>
                            <a:t>−</a:t>
                          </a:r>
                          <a:r>
                            <a:rPr lang="en-US" sz="1200" spc="5" baseline="30000" dirty="0">
                              <a:effectLst/>
                            </a:rPr>
                            <a:t>1</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0</a:t>
                          </a:r>
                          <a:r>
                            <a:rPr lang="en-US" sz="1200" spc="-5">
                              <a:effectLst/>
                            </a:rPr>
                            <a:t>.</a:t>
                          </a:r>
                          <a:r>
                            <a:rPr lang="en-US" sz="1200" spc="5">
                              <a:effectLst/>
                            </a:rPr>
                            <a:t>6·10</a:t>
                          </a:r>
                          <a:r>
                            <a:rPr lang="en-US" sz="1200" spc="5" baseline="30000">
                              <a:effectLst/>
                            </a:rPr>
                            <a:t>25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1·10</a:t>
                          </a:r>
                          <a:r>
                            <a:rPr lang="en-US" sz="1200" spc="5" baseline="30000">
                              <a:effectLst/>
                            </a:rPr>
                            <a:t>27</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1·10</a:t>
                          </a:r>
                          <a:r>
                            <a:rPr lang="en-US" sz="1200" spc="5" baseline="30000">
                              <a:effectLst/>
                            </a:rPr>
                            <a:t>27</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dirty="0">
                              <a:effectLst/>
                            </a:rPr>
                            <a:t>IBS</a:t>
                          </a:r>
                          <a:r>
                            <a:rPr lang="ru-RU" sz="1200" dirty="0">
                              <a:effectLst/>
                            </a:rPr>
                            <a:t> </a:t>
                          </a:r>
                          <a:r>
                            <a:rPr lang="en-US" sz="1200" dirty="0" smtClean="0">
                              <a:effectLst/>
                            </a:rPr>
                            <a:t>growth time</a:t>
                          </a:r>
                          <a:r>
                            <a:rPr lang="ru-RU" sz="1200" dirty="0" smtClean="0">
                              <a:effectLst/>
                            </a:rPr>
                            <a:t> </a:t>
                          </a:r>
                          <a:r>
                            <a:rPr lang="en-US" sz="1200" dirty="0">
                              <a:effectLst/>
                            </a:rPr>
                            <a:t>IBS</a:t>
                          </a:r>
                          <a:r>
                            <a:rPr lang="ru-RU" sz="1200" dirty="0">
                              <a:effectLst/>
                            </a:rPr>
                            <a:t>,</a:t>
                          </a:r>
                          <a:r>
                            <a:rPr lang="en-US" sz="1200" dirty="0">
                              <a:effectLst/>
                            </a:rPr>
                            <a:t> s</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ru-RU" sz="1200" spc="5">
                              <a:effectLst/>
                            </a:rPr>
                            <a:t>1</a:t>
                          </a:r>
                          <a:r>
                            <a:rPr lang="en-US" sz="1200">
                              <a:effectLst/>
                            </a:rPr>
                            <a:t>6</a:t>
                          </a:r>
                          <a:r>
                            <a:rPr lang="ru-RU" sz="1200">
                              <a:effectLst/>
                            </a:rPr>
                            <a:t>0</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46</a:t>
                          </a:r>
                          <a:r>
                            <a:rPr lang="ru-RU" sz="1200">
                              <a:effectLst/>
                            </a:rPr>
                            <a:t>0</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dirty="0">
                              <a:effectLst/>
                            </a:rPr>
                            <a:t>1800</a:t>
                          </a:r>
                          <a:endParaRPr lang="ru-RU" sz="1100" dirty="0">
                            <a:effectLst/>
                            <a:latin typeface="Calibri"/>
                            <a:ea typeface="Calibri"/>
                            <a:cs typeface="Times New Roman"/>
                          </a:endParaRPr>
                        </a:p>
                      </a:txBody>
                      <a:tcPr marL="68580" marR="68580" marT="0" marB="0" anchor="ctr"/>
                    </a:tc>
                  </a:tr>
                </a:tbl>
              </a:graphicData>
            </a:graphic>
          </p:graphicFrame>
        </mc:Choice>
        <mc:Fallback xmlns="">
          <p:graphicFrame>
            <p:nvGraphicFramePr>
              <p:cNvPr id="4" name="Объект 3"/>
              <p:cNvGraphicFramePr>
                <a:graphicFrameLocks noGrp="1"/>
              </p:cNvGraphicFramePr>
              <p:nvPr>
                <p:ph idx="1"/>
                <p:extLst>
                  <p:ext uri="{D42A27DB-BD31-4B8C-83A1-F6EECF244321}">
                    <p14:modId xmlns:p14="http://schemas.microsoft.com/office/powerpoint/2010/main" val="3091053600"/>
                  </p:ext>
                </p:extLst>
              </p:nvPr>
            </p:nvGraphicFramePr>
            <p:xfrm>
              <a:off x="2213927" y="1628806"/>
              <a:ext cx="5094376" cy="3916145"/>
            </p:xfrm>
            <a:graphic>
              <a:graphicData uri="http://schemas.openxmlformats.org/drawingml/2006/table">
                <a:tbl>
                  <a:tblPr firstRow="1" firstCol="1" bandRow="1">
                    <a:tableStyleId>{5C22544A-7EE6-4342-B048-85BDC9FD1C3A}</a:tableStyleId>
                  </a:tblPr>
                  <a:tblGrid>
                    <a:gridCol w="2528326"/>
                    <a:gridCol w="855350"/>
                    <a:gridCol w="855350"/>
                    <a:gridCol w="855350"/>
                  </a:tblGrid>
                  <a:tr h="244133">
                    <a:tc>
                      <a:txBody>
                        <a:bodyPr/>
                        <a:lstStyle/>
                        <a:p>
                          <a:pPr algn="ctr">
                            <a:lnSpc>
                              <a:spcPct val="115000"/>
                            </a:lnSpc>
                            <a:spcAft>
                              <a:spcPts val="1000"/>
                            </a:spcAft>
                          </a:pPr>
                          <a:r>
                            <a:rPr lang="en-US" sz="1200" dirty="0" smtClean="0">
                              <a:effectLst/>
                            </a:rPr>
                            <a:t>Ring circumstance, m</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a:effectLst/>
                            </a:rPr>
                            <a:t>5</a:t>
                          </a:r>
                          <a:r>
                            <a:rPr lang="ru-RU" sz="1200" spc="-5">
                              <a:effectLst/>
                            </a:rPr>
                            <a:t>0</a:t>
                          </a:r>
                          <a:r>
                            <a:rPr lang="ru-RU" sz="1200">
                              <a:effectLst/>
                            </a:rPr>
                            <a:t>3</a:t>
                          </a:r>
                          <a:r>
                            <a:rPr lang="ru-RU" sz="1200" spc="-5">
                              <a:effectLst/>
                            </a:rPr>
                            <a:t>.0</a:t>
                          </a:r>
                          <a:r>
                            <a:rPr lang="ru-RU" sz="1200">
                              <a:effectLst/>
                            </a:rPr>
                            <a:t>4</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rPr>
                            <a:t>The arc lattice</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dirty="0">
                              <a:effectLst/>
                            </a:rPr>
                            <a:t>FODO, </a:t>
                          </a:r>
                          <a:r>
                            <a:rPr lang="en-US" sz="1200" dirty="0" smtClean="0">
                              <a:effectLst/>
                            </a:rPr>
                            <a:t>cells</a:t>
                          </a:r>
                          <a:endParaRPr lang="ru-RU" sz="1100" dirty="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latin typeface="+mn-lt"/>
                              <a:ea typeface="+mn-ea"/>
                              <a:cs typeface="+mn-cs"/>
                            </a:rPr>
                            <a:t>Bunch</a:t>
                          </a:r>
                          <a:r>
                            <a:rPr lang="en-US" sz="1200" baseline="0" dirty="0" smtClean="0">
                              <a:effectLst/>
                              <a:latin typeface="+mn-lt"/>
                              <a:ea typeface="+mn-ea"/>
                              <a:cs typeface="+mn-cs"/>
                            </a:rPr>
                            <a:t> number</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spc="5">
                              <a:effectLst/>
                            </a:rPr>
                            <a:t>2</a:t>
                          </a:r>
                          <a:r>
                            <a:rPr lang="ru-RU" sz="1200">
                              <a:effectLst/>
                            </a:rPr>
                            <a:t>2</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a:effectLst/>
                            </a:rPr>
                            <a:t>RMS bunch </a:t>
                          </a:r>
                          <a:r>
                            <a:rPr lang="en-US" sz="1200" spc="5" dirty="0" smtClean="0">
                              <a:effectLst/>
                            </a:rPr>
                            <a:t>length</a:t>
                          </a:r>
                          <a:r>
                            <a:rPr lang="en-US" sz="1200" dirty="0" smtClean="0">
                              <a:effectLst/>
                            </a:rPr>
                            <a:t>, </a:t>
                          </a:r>
                          <a:r>
                            <a:rPr lang="en-US" sz="1200" spc="-5" dirty="0" smtClean="0">
                              <a:effectLst/>
                            </a:rPr>
                            <a:t>m</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0</a:t>
                          </a:r>
                          <a:r>
                            <a:rPr lang="en-US" sz="1200" spc="-5">
                              <a:effectLst/>
                            </a:rPr>
                            <a:t>.6</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endParaRPr lang="ru-RU"/>
                        </a:p>
                      </a:txBody>
                      <a:tcPr marL="68580" marR="68580" marT="0" marB="0" anchor="ctr">
                        <a:blipFill rotWithShape="1">
                          <a:blip r:embed="rId2"/>
                          <a:stretch>
                            <a:fillRect t="-405000" r="-101446" b="-1137500"/>
                          </a:stretch>
                        </a:blipFill>
                      </a:tcPr>
                    </a:tc>
                    <a:tc gridSpan="3">
                      <a:txBody>
                        <a:bodyPr/>
                        <a:lstStyle/>
                        <a:p>
                          <a:pPr algn="ctr">
                            <a:lnSpc>
                              <a:spcPct val="115000"/>
                            </a:lnSpc>
                            <a:spcAft>
                              <a:spcPts val="1000"/>
                            </a:spcAft>
                          </a:pPr>
                          <a:r>
                            <a:rPr lang="en-US" sz="1200" spc="5">
                              <a:effectLst/>
                            </a:rPr>
                            <a:t>0</a:t>
                          </a:r>
                          <a:r>
                            <a:rPr lang="en-US" sz="1200" spc="-5">
                              <a:effectLst/>
                            </a:rPr>
                            <a:t>.</a:t>
                          </a:r>
                          <a:r>
                            <a:rPr lang="en-US" sz="1200" spc="5">
                              <a:effectLst/>
                            </a:rPr>
                            <a:t>35</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ru-RU" sz="1200" spc="5" dirty="0" err="1" smtClean="0">
                              <a:effectLst/>
                            </a:rPr>
                            <a:t>Бе</a:t>
                          </a:r>
                          <a:r>
                            <a:rPr lang="en-US" sz="1200" spc="5" dirty="0" err="1" smtClean="0">
                              <a:effectLst/>
                            </a:rPr>
                            <a:t>tatron</a:t>
                          </a:r>
                          <a:r>
                            <a:rPr lang="en-US" sz="1200" spc="5" baseline="0" dirty="0" smtClean="0">
                              <a:effectLst/>
                            </a:rPr>
                            <a:t> tunes</a:t>
                          </a:r>
                          <a:r>
                            <a:rPr lang="en-US" sz="1200" spc="5" dirty="0">
                              <a:effectLst/>
                            </a:rPr>
                            <a:t> </a:t>
                          </a:r>
                          <a:r>
                            <a:rPr lang="en-US" sz="1200" spc="5" dirty="0" err="1">
                              <a:effectLst/>
                            </a:rPr>
                            <a:t>Q</a:t>
                          </a:r>
                          <a:r>
                            <a:rPr lang="en-US" sz="1200" spc="5" baseline="-25000" dirty="0" err="1">
                              <a:effectLst/>
                            </a:rPr>
                            <a:t>x</a:t>
                          </a:r>
                          <a:r>
                            <a:rPr lang="en-US" sz="1200" spc="5" dirty="0">
                              <a:effectLst/>
                            </a:rPr>
                            <a:t>/</a:t>
                          </a:r>
                          <a:r>
                            <a:rPr lang="en-US" sz="1200" spc="5" dirty="0" err="1">
                              <a:effectLst/>
                            </a:rPr>
                            <a:t>Q</a:t>
                          </a:r>
                          <a:r>
                            <a:rPr lang="en-US" sz="1200" spc="5" baseline="-25000" dirty="0" err="1">
                              <a:effectLst/>
                            </a:rPr>
                            <a:t>y</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9.44/9.44</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err="1" smtClean="0">
                              <a:effectLst/>
                            </a:rPr>
                            <a:t>Chromaticites</a:t>
                          </a:r>
                          <a:r>
                            <a:rPr lang="ru-RU" sz="1200" spc="5" dirty="0" smtClean="0">
                              <a:effectLst/>
                            </a:rPr>
                            <a:t>, </a:t>
                          </a:r>
                          <a:r>
                            <a:rPr lang="en-US" sz="1200" spc="5" dirty="0">
                              <a:effectLst/>
                            </a:rPr>
                            <a:t>Q</a:t>
                          </a:r>
                          <a:r>
                            <a:rPr lang="ru-RU" sz="1200" spc="5" dirty="0">
                              <a:effectLst/>
                            </a:rPr>
                            <a:t>′</a:t>
                          </a:r>
                          <a:r>
                            <a:rPr lang="en-US" sz="1200" spc="5" baseline="-25000" dirty="0">
                              <a:effectLst/>
                            </a:rPr>
                            <a:t>x</a:t>
                          </a:r>
                          <a:r>
                            <a:rPr lang="ru-RU" sz="1200" spc="5" dirty="0">
                              <a:effectLst/>
                            </a:rPr>
                            <a:t>/</a:t>
                          </a:r>
                          <a:r>
                            <a:rPr lang="en-US" sz="1200" spc="5" dirty="0">
                              <a:effectLst/>
                            </a:rPr>
                            <a:t>Q</a:t>
                          </a:r>
                          <a:r>
                            <a:rPr lang="ru-RU" sz="1200" spc="5" dirty="0">
                              <a:effectLst/>
                            </a:rPr>
                            <a:t>′</a:t>
                          </a:r>
                          <a:r>
                            <a:rPr lang="en-US" sz="1200" spc="5" baseline="-25000" dirty="0">
                              <a:effectLst/>
                            </a:rPr>
                            <a:t>y</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en-US" sz="1200" spc="5">
                              <a:effectLst/>
                            </a:rPr>
                            <a:t>−33/−28</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35279">
                    <a:tc>
                      <a:txBody>
                        <a:bodyPr/>
                        <a:lstStyle/>
                        <a:p>
                          <a:endParaRPr lang="ru-RU"/>
                        </a:p>
                      </a:txBody>
                      <a:tcPr marL="68580" marR="68580" marT="0" marB="0" anchor="ctr">
                        <a:blipFill rotWithShape="1">
                          <a:blip r:embed="rId2"/>
                          <a:stretch>
                            <a:fillRect t="-744737" r="-101446" b="-884211"/>
                          </a:stretch>
                        </a:blipFill>
                      </a:tcPr>
                    </a:tc>
                    <a:tc gridSpan="3">
                      <a:txBody>
                        <a:bodyPr/>
                        <a:lstStyle/>
                        <a:p>
                          <a:pPr algn="ctr">
                            <a:lnSpc>
                              <a:spcPct val="115000"/>
                            </a:lnSpc>
                            <a:spcAft>
                              <a:spcPts val="1000"/>
                            </a:spcAft>
                          </a:pPr>
                          <a:r>
                            <a:rPr lang="en-US" sz="1200" spc="5">
                              <a:effectLst/>
                            </a:rPr>
                            <a:t>4</a:t>
                          </a:r>
                          <a:r>
                            <a:rPr lang="en-US" sz="1200" spc="-5">
                              <a:effectLst/>
                            </a:rPr>
                            <a:t>0</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dirty="0" smtClean="0">
                              <a:effectLst/>
                            </a:rPr>
                            <a:t>Momentum acceptance, </a:t>
                          </a:r>
                          <a:r>
                            <a:rPr lang="ru-RU" sz="1200" dirty="0" smtClean="0">
                              <a:effectLst/>
                            </a:rPr>
                            <a:t>Δ</a:t>
                          </a:r>
                          <a:r>
                            <a:rPr lang="en-US" sz="1200" spc="5" dirty="0">
                              <a:effectLst/>
                            </a:rPr>
                            <a:t>p</a:t>
                          </a:r>
                          <a:r>
                            <a:rPr lang="ru-RU" sz="1200" dirty="0">
                              <a:effectLst/>
                            </a:rPr>
                            <a:t>/</a:t>
                          </a:r>
                          <a:r>
                            <a:rPr lang="en-US" sz="1200" dirty="0">
                              <a:effectLst/>
                            </a:rPr>
                            <a:t>p</a:t>
                          </a:r>
                          <a:endParaRPr lang="ru-RU" sz="1100" dirty="0">
                            <a:effectLst/>
                            <a:latin typeface="Calibri"/>
                            <a:ea typeface="Calibri"/>
                            <a:cs typeface="Times New Roman"/>
                          </a:endParaRPr>
                        </a:p>
                      </a:txBody>
                      <a:tcPr marL="68580" marR="68580" marT="0" marB="0" anchor="ctr"/>
                    </a:tc>
                    <a:tc gridSpan="3">
                      <a:txBody>
                        <a:bodyPr/>
                        <a:lstStyle/>
                        <a:p>
                          <a:pPr algn="ctr">
                            <a:lnSpc>
                              <a:spcPct val="115000"/>
                            </a:lnSpc>
                            <a:spcAft>
                              <a:spcPts val="1000"/>
                            </a:spcAft>
                          </a:pPr>
                          <a:r>
                            <a:rPr lang="ru-RU" sz="1200">
                              <a:effectLst/>
                            </a:rPr>
                            <a:t>±</a:t>
                          </a:r>
                          <a:r>
                            <a:rPr lang="en-US" sz="1200">
                              <a:effectLst/>
                            </a:rPr>
                            <a:t> </a:t>
                          </a:r>
                          <a:r>
                            <a:rPr lang="ru-RU" sz="1200" spc="-5">
                              <a:effectLst/>
                            </a:rPr>
                            <a:t>0</a:t>
                          </a:r>
                          <a:r>
                            <a:rPr lang="ru-RU" sz="1200">
                              <a:effectLst/>
                            </a:rPr>
                            <a:t>.010</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endParaRPr lang="ru-RU"/>
                        </a:p>
                      </a:txBody>
                      <a:tcPr marL="68580" marR="68580" marT="0" marB="0" anchor="ctr">
                        <a:blipFill rotWithShape="1">
                          <a:blip r:embed="rId2"/>
                          <a:stretch>
                            <a:fillRect t="-902500" r="-101446" b="-640000"/>
                          </a:stretch>
                        </a:blipFill>
                      </a:tcPr>
                    </a:tc>
                    <a:tc gridSpan="3">
                      <a:txBody>
                        <a:bodyPr/>
                        <a:lstStyle/>
                        <a:p>
                          <a:pPr algn="ctr">
                            <a:lnSpc>
                              <a:spcPct val="115000"/>
                            </a:lnSpc>
                            <a:spcAft>
                              <a:spcPts val="1000"/>
                            </a:spcAft>
                          </a:pPr>
                          <a:r>
                            <a:rPr lang="ru-RU" sz="1200" spc="5">
                              <a:effectLst/>
                            </a:rPr>
                            <a:t>7</a:t>
                          </a:r>
                          <a:r>
                            <a:rPr lang="ru-RU" sz="1200" spc="-5">
                              <a:effectLst/>
                            </a:rPr>
                            <a:t>.</a:t>
                          </a:r>
                          <a:r>
                            <a:rPr lang="ru-RU" sz="1200" spc="5">
                              <a:effectLst/>
                            </a:rPr>
                            <a:t>0</a:t>
                          </a:r>
                          <a:r>
                            <a:rPr lang="ru-RU" sz="1200" spc="-5">
                              <a:effectLst/>
                            </a:rPr>
                            <a:t>88</a:t>
                          </a:r>
                          <a:endParaRPr lang="ru-RU" sz="1100">
                            <a:effectLst/>
                            <a:latin typeface="Calibri"/>
                            <a:ea typeface="Calibri"/>
                            <a:cs typeface="Times New Roman"/>
                          </a:endParaRPr>
                        </a:p>
                      </a:txBody>
                      <a:tcPr marL="68580" marR="68580" marT="0" marB="0" anchor="ctr"/>
                    </a:tc>
                    <a:tc hMerge="1">
                      <a:txBody>
                        <a:bodyPr/>
                        <a:lstStyle/>
                        <a:p>
                          <a:endParaRPr lang="ru-RU"/>
                        </a:p>
                      </a:txBody>
                      <a:tcPr/>
                    </a:tc>
                    <a:tc hMerge="1">
                      <a:txBody>
                        <a:bodyPr/>
                        <a:lstStyle/>
                        <a:p>
                          <a:endParaRPr lang="ru-RU"/>
                        </a:p>
                      </a:txBody>
                      <a:tcPr/>
                    </a:tc>
                  </a:tr>
                  <a:tr h="244133">
                    <a:tc>
                      <a:txBody>
                        <a:bodyPr/>
                        <a:lstStyle/>
                        <a:p>
                          <a:pPr algn="ctr">
                            <a:lnSpc>
                              <a:spcPct val="115000"/>
                            </a:lnSpc>
                            <a:spcAft>
                              <a:spcPts val="1000"/>
                            </a:spcAft>
                          </a:pPr>
                          <a:r>
                            <a:rPr lang="en-US" sz="1200" spc="5" dirty="0" smtClean="0">
                              <a:effectLst/>
                            </a:rPr>
                            <a:t>Ion</a:t>
                          </a:r>
                          <a:r>
                            <a:rPr lang="en-US" sz="1200" spc="5" baseline="0" dirty="0" smtClean="0">
                              <a:effectLst/>
                            </a:rPr>
                            <a:t> energy, </a:t>
                          </a:r>
                          <a:r>
                            <a:rPr lang="ru-RU" sz="1200" spc="5" dirty="0" smtClean="0">
                              <a:effectLst/>
                            </a:rPr>
                            <a:t> </a:t>
                          </a:r>
                          <a:r>
                            <a:rPr lang="en-US" sz="1200" spc="5" dirty="0" smtClean="0">
                              <a:effectLst/>
                            </a:rPr>
                            <a:t>Au</a:t>
                          </a:r>
                          <a:r>
                            <a:rPr lang="ru-RU" sz="1200" spc="5" baseline="30000" dirty="0" smtClean="0">
                              <a:effectLst/>
                            </a:rPr>
                            <a:t>79+</a:t>
                          </a:r>
                          <a:r>
                            <a:rPr lang="ru-RU" sz="1200" dirty="0" smtClean="0">
                              <a:effectLst/>
                            </a:rPr>
                            <a:t>,</a:t>
                          </a:r>
                          <a:r>
                            <a:rPr lang="en-US" sz="1200" dirty="0" smtClean="0">
                              <a:effectLst/>
                            </a:rPr>
                            <a:t>GeV</a:t>
                          </a:r>
                          <a:r>
                            <a:rPr lang="ru-RU" sz="1200" spc="5" dirty="0" smtClean="0">
                              <a:effectLst/>
                            </a:rPr>
                            <a:t>/</a:t>
                          </a:r>
                          <a:r>
                            <a:rPr lang="en-US" sz="1200" spc="5" dirty="0" smtClean="0">
                              <a:effectLst/>
                            </a:rPr>
                            <a:t>u</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4</a:t>
                          </a:r>
                          <a:r>
                            <a:rPr lang="en-US" sz="1200" spc="-5">
                              <a:effectLst/>
                            </a:rPr>
                            <a:t>.</a:t>
                          </a:r>
                          <a:r>
                            <a:rPr lang="en-US" sz="1200">
                              <a:effectLst/>
                            </a:rPr>
                            <a:t>5</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smtClean="0">
                              <a:effectLst/>
                            </a:rPr>
                            <a:t>Number of ions per bunch</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ru-RU" sz="1200" spc="5">
                              <a:effectLst/>
                            </a:rPr>
                            <a:t>·</a:t>
                          </a:r>
                          <a:r>
                            <a:rPr lang="ru-RU" sz="1200">
                              <a:effectLst/>
                            </a:rPr>
                            <a:t>10</a:t>
                          </a:r>
                          <a:r>
                            <a:rPr lang="en-US" sz="1200" baseline="30000">
                              <a:effectLst/>
                            </a:rPr>
                            <a:t>8</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en-US" sz="1200" spc="-5">
                              <a:effectLst/>
                            </a:rPr>
                            <a:t>.4</a:t>
                          </a:r>
                          <a:r>
                            <a:rPr lang="en-US" sz="1200">
                              <a:effectLst/>
                            </a:rPr>
                            <a:t>·</a:t>
                          </a:r>
                          <a:r>
                            <a:rPr lang="en-US" sz="1200" spc="5">
                              <a:effectLst/>
                            </a:rPr>
                            <a:t>10</a:t>
                          </a:r>
                          <a:r>
                            <a:rPr lang="en-US" sz="1200" spc="5" baseline="30000">
                              <a:effectLst/>
                            </a:rPr>
                            <a:t>9</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2</a:t>
                          </a:r>
                          <a:r>
                            <a:rPr lang="en-US" sz="1200" spc="-5">
                              <a:effectLst/>
                            </a:rPr>
                            <a:t>.3</a:t>
                          </a:r>
                          <a:r>
                            <a:rPr lang="en-US" sz="1200">
                              <a:effectLst/>
                            </a:rPr>
                            <a:t>·</a:t>
                          </a:r>
                          <a:r>
                            <a:rPr lang="en-US" sz="1200" spc="5">
                              <a:effectLst/>
                            </a:rPr>
                            <a:t>10</a:t>
                          </a:r>
                          <a:r>
                            <a:rPr lang="en-US" sz="1200" spc="5" baseline="30000">
                              <a:effectLst/>
                            </a:rPr>
                            <a:t>9</a:t>
                          </a:r>
                          <a:endParaRPr lang="ru-RU" sz="1100">
                            <a:effectLst/>
                            <a:latin typeface="Calibri"/>
                            <a:ea typeface="Calibri"/>
                            <a:cs typeface="Times New Roman"/>
                          </a:endParaRPr>
                        </a:p>
                      </a:txBody>
                      <a:tcPr marL="68580" marR="68580" marT="0" marB="0" anchor="ctr"/>
                    </a:tc>
                  </a:tr>
                  <a:tr h="263004">
                    <a:tc>
                      <a:txBody>
                        <a:bodyPr/>
                        <a:lstStyle/>
                        <a:p>
                          <a:endParaRPr lang="ru-RU"/>
                        </a:p>
                      </a:txBody>
                      <a:tcPr marL="68580" marR="68580" marT="0" marB="0" anchor="ctr">
                        <a:blipFill rotWithShape="1">
                          <a:blip r:embed="rId2"/>
                          <a:stretch>
                            <a:fillRect t="-1120930" r="-101446" b="-306977"/>
                          </a:stretch>
                        </a:blipFill>
                      </a:tcPr>
                    </a:tc>
                    <a:tc>
                      <a:txBody>
                        <a:bodyPr/>
                        <a:lstStyle/>
                        <a:p>
                          <a:pPr algn="ctr">
                            <a:lnSpc>
                              <a:spcPct val="115000"/>
                            </a:lnSpc>
                            <a:spcAft>
                              <a:spcPts val="1000"/>
                            </a:spcAft>
                          </a:pPr>
                          <a:r>
                            <a:rPr lang="en-US" sz="1200" spc="5">
                              <a:effectLst/>
                            </a:rPr>
                            <a:t>0</a:t>
                          </a:r>
                          <a:r>
                            <a:rPr lang="en-US" sz="1200" spc="-5">
                              <a:effectLst/>
                            </a:rPr>
                            <a:t>.</a:t>
                          </a:r>
                          <a:r>
                            <a:rPr lang="en-US" sz="1200" spc="5">
                              <a:effectLst/>
                            </a:rPr>
                            <a:t>55·10</a:t>
                          </a:r>
                          <a:r>
                            <a:rPr lang="en-US" sz="1200" spc="5" baseline="30000">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.15</a:t>
                          </a:r>
                          <a:r>
                            <a:rPr lang="en-US" sz="1200" spc="5">
                              <a:effectLst/>
                            </a:rPr>
                            <a:t>·10</a:t>
                          </a:r>
                          <a:r>
                            <a:rPr lang="en-US" sz="1200" spc="5" baseline="30000">
                              <a:effectLst/>
                            </a:rPr>
                            <a:t>−3</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5·10</a:t>
                          </a:r>
                          <a:r>
                            <a:rPr lang="en-US" sz="1200" spc="5" baseline="30000">
                              <a:effectLst/>
                            </a:rPr>
                            <a:t>−3</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a:effectLst/>
                            </a:rPr>
                            <a:t>RMS</a:t>
                          </a:r>
                          <a:r>
                            <a:rPr lang="ru-RU" sz="1200" dirty="0">
                              <a:effectLst/>
                            </a:rPr>
                            <a:t> </a:t>
                          </a:r>
                          <a:r>
                            <a:rPr lang="en-US" sz="1200" dirty="0" smtClean="0">
                              <a:effectLst/>
                            </a:rPr>
                            <a:t>emittance</a:t>
                          </a:r>
                          <a:r>
                            <a:rPr lang="ru-RU" sz="1200" dirty="0" smtClean="0">
                              <a:effectLst/>
                            </a:rPr>
                            <a:t>,</a:t>
                          </a:r>
                          <a:r>
                            <a:rPr lang="en-US" sz="1200" dirty="0">
                              <a:effectLst/>
                            </a:rPr>
                            <a:t> </a:t>
                          </a:r>
                          <a:r>
                            <a:rPr lang="ru-RU" sz="1200" dirty="0">
                              <a:effectLst/>
                            </a:rPr>
                            <a:t>π</a:t>
                          </a:r>
                          <a:r>
                            <a:rPr lang="ru-RU" sz="1200" spc="-20" dirty="0">
                              <a:effectLst/>
                            </a:rPr>
                            <a:t> </a:t>
                          </a:r>
                          <a:r>
                            <a:rPr lang="en-US" sz="1200" spc="-5" dirty="0" smtClean="0">
                              <a:effectLst/>
                            </a:rPr>
                            <a:t>mm</a:t>
                          </a:r>
                          <a:r>
                            <a:rPr lang="ru-RU" sz="1200" spc="5" dirty="0" smtClean="0">
                              <a:effectLst/>
                            </a:rPr>
                            <a:t>·</a:t>
                          </a:r>
                          <a:r>
                            <a:rPr lang="en-US" sz="1200" spc="5" dirty="0" err="1" smtClean="0">
                              <a:effectLst/>
                            </a:rPr>
                            <a:t>mrad</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95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85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a:t>
                          </a:r>
                          <a:r>
                            <a:rPr lang="en-US" sz="1200" spc="-5">
                              <a:effectLst/>
                            </a:rPr>
                            <a:t>.</a:t>
                          </a:r>
                          <a:r>
                            <a:rPr lang="en-US" sz="1200" spc="5">
                              <a:effectLst/>
                            </a:rPr>
                            <a:t>1/0</a:t>
                          </a:r>
                          <a:r>
                            <a:rPr lang="en-US" sz="1200" spc="-5">
                              <a:effectLst/>
                            </a:rPr>
                            <a:t>.</a:t>
                          </a:r>
                          <a:r>
                            <a:rPr lang="en-US" sz="1200" spc="5">
                              <a:effectLst/>
                            </a:rPr>
                            <a:t>75</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spc="5" dirty="0" smtClean="0">
                              <a:effectLst/>
                            </a:rPr>
                            <a:t>Luminosity</a:t>
                          </a:r>
                          <a:r>
                            <a:rPr lang="en-US" sz="1200" dirty="0" smtClean="0">
                              <a:effectLst/>
                            </a:rPr>
                            <a:t>,</a:t>
                          </a:r>
                          <a:r>
                            <a:rPr lang="en-US" sz="1200" spc="5" dirty="0">
                              <a:effectLst/>
                            </a:rPr>
                            <a:t> </a:t>
                          </a:r>
                          <a:r>
                            <a:rPr lang="ru-RU" sz="1200" spc="5" dirty="0" smtClean="0">
                              <a:effectLst/>
                            </a:rPr>
                            <a:t>с</a:t>
                          </a:r>
                          <a:r>
                            <a:rPr lang="en-US" sz="1200" spc="5" dirty="0" smtClean="0">
                              <a:effectLst/>
                            </a:rPr>
                            <a:t>m</a:t>
                          </a:r>
                          <a:r>
                            <a:rPr lang="en-US" sz="1200" spc="5" baseline="30000" dirty="0" smtClean="0">
                              <a:effectLst/>
                            </a:rPr>
                            <a:t>−2</a:t>
                          </a:r>
                          <a:r>
                            <a:rPr lang="en-US" sz="1200" spc="5" dirty="0" smtClean="0">
                              <a:effectLst/>
                            </a:rPr>
                            <a:t>·</a:t>
                          </a:r>
                          <a:r>
                            <a:rPr lang="en-US" sz="1200" spc="5" dirty="0">
                              <a:effectLst/>
                            </a:rPr>
                            <a:t>s</a:t>
                          </a:r>
                          <a:r>
                            <a:rPr lang="en-US" sz="1200" spc="5" baseline="30000" dirty="0" smtClean="0">
                              <a:effectLst/>
                            </a:rPr>
                            <a:t>−</a:t>
                          </a:r>
                          <a:r>
                            <a:rPr lang="en-US" sz="1200" spc="5" baseline="30000" dirty="0">
                              <a:effectLst/>
                            </a:rPr>
                            <a:t>1</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0</a:t>
                          </a:r>
                          <a:r>
                            <a:rPr lang="en-US" sz="1200" spc="-5">
                              <a:effectLst/>
                            </a:rPr>
                            <a:t>.</a:t>
                          </a:r>
                          <a:r>
                            <a:rPr lang="en-US" sz="1200" spc="5">
                              <a:effectLst/>
                            </a:rPr>
                            <a:t>6·10</a:t>
                          </a:r>
                          <a:r>
                            <a:rPr lang="en-US" sz="1200" spc="5" baseline="30000">
                              <a:effectLst/>
                            </a:rPr>
                            <a:t>25</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1·10</a:t>
                          </a:r>
                          <a:r>
                            <a:rPr lang="en-US" sz="1200" spc="5" baseline="30000">
                              <a:effectLst/>
                            </a:rPr>
                            <a:t>27</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1·10</a:t>
                          </a:r>
                          <a:r>
                            <a:rPr lang="en-US" sz="1200" spc="5" baseline="30000">
                              <a:effectLst/>
                            </a:rPr>
                            <a:t>27</a:t>
                          </a:r>
                          <a:endParaRPr lang="ru-RU" sz="1100">
                            <a:effectLst/>
                            <a:latin typeface="Calibri"/>
                            <a:ea typeface="Calibri"/>
                            <a:cs typeface="Times New Roman"/>
                          </a:endParaRPr>
                        </a:p>
                      </a:txBody>
                      <a:tcPr marL="68580" marR="68580" marT="0" marB="0" anchor="ctr"/>
                    </a:tc>
                  </a:tr>
                  <a:tr h="244133">
                    <a:tc>
                      <a:txBody>
                        <a:bodyPr/>
                        <a:lstStyle/>
                        <a:p>
                          <a:pPr algn="ctr">
                            <a:lnSpc>
                              <a:spcPct val="115000"/>
                            </a:lnSpc>
                            <a:spcAft>
                              <a:spcPts val="1000"/>
                            </a:spcAft>
                          </a:pPr>
                          <a:r>
                            <a:rPr lang="en-US" sz="1200" dirty="0">
                              <a:effectLst/>
                            </a:rPr>
                            <a:t>IBS</a:t>
                          </a:r>
                          <a:r>
                            <a:rPr lang="ru-RU" sz="1200" dirty="0">
                              <a:effectLst/>
                            </a:rPr>
                            <a:t> </a:t>
                          </a:r>
                          <a:r>
                            <a:rPr lang="en-US" sz="1200" dirty="0" smtClean="0">
                              <a:effectLst/>
                            </a:rPr>
                            <a:t>growth time</a:t>
                          </a:r>
                          <a:r>
                            <a:rPr lang="ru-RU" sz="1200" dirty="0" smtClean="0">
                              <a:effectLst/>
                            </a:rPr>
                            <a:t> </a:t>
                          </a:r>
                          <a:r>
                            <a:rPr lang="en-US" sz="1200" dirty="0">
                              <a:effectLst/>
                            </a:rPr>
                            <a:t>IBS</a:t>
                          </a:r>
                          <a:r>
                            <a:rPr lang="ru-RU" sz="1200" dirty="0">
                              <a:effectLst/>
                            </a:rPr>
                            <a:t>,</a:t>
                          </a:r>
                          <a:r>
                            <a:rPr lang="en-US" sz="1200" dirty="0">
                              <a:effectLst/>
                            </a:rPr>
                            <a:t> </a:t>
                          </a:r>
                          <a:r>
                            <a:rPr lang="en-US" sz="1200" dirty="0">
                              <a:effectLst/>
                            </a:rPr>
                            <a:t>s</a:t>
                          </a:r>
                          <a:endParaRPr lang="ru-RU" sz="11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ru-RU" sz="1200" spc="5">
                              <a:effectLst/>
                            </a:rPr>
                            <a:t>1</a:t>
                          </a:r>
                          <a:r>
                            <a:rPr lang="en-US" sz="1200">
                              <a:effectLst/>
                            </a:rPr>
                            <a:t>6</a:t>
                          </a:r>
                          <a:r>
                            <a:rPr lang="ru-RU" sz="1200">
                              <a:effectLst/>
                            </a:rPr>
                            <a:t>0</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a:effectLst/>
                            </a:rPr>
                            <a:t>46</a:t>
                          </a:r>
                          <a:r>
                            <a:rPr lang="ru-RU" sz="1200">
                              <a:effectLst/>
                            </a:rPr>
                            <a:t>0</a:t>
                          </a:r>
                          <a:endParaRPr lang="ru-RU" sz="11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n-US" sz="1200" spc="5" dirty="0">
                              <a:effectLst/>
                            </a:rPr>
                            <a:t>1800</a:t>
                          </a:r>
                          <a:endParaRPr lang="ru-RU" sz="1100" dirty="0">
                            <a:effectLst/>
                            <a:latin typeface="Calibri"/>
                            <a:ea typeface="Calibri"/>
                            <a:cs typeface="Times New Roman"/>
                          </a:endParaRPr>
                        </a:p>
                      </a:txBody>
                      <a:tcPr marL="68580" marR="68580" marT="0" marB="0" anchor="ctr"/>
                    </a:tc>
                  </a:tr>
                </a:tbl>
              </a:graphicData>
            </a:graphic>
          </p:graphicFrame>
        </mc:Fallback>
      </mc:AlternateContent>
      <p:sp>
        <p:nvSpPr>
          <p:cNvPr id="3" name="Заголовок 2"/>
          <p:cNvSpPr>
            <a:spLocks noGrp="1"/>
          </p:cNvSpPr>
          <p:nvPr>
            <p:ph type="title"/>
          </p:nvPr>
        </p:nvSpPr>
        <p:spPr/>
        <p:txBody>
          <a:bodyPr>
            <a:normAutofit/>
          </a:bodyPr>
          <a:lstStyle/>
          <a:p>
            <a:r>
              <a:rPr lang="en-US" sz="2000" dirty="0" smtClean="0"/>
              <a:t>Table 1. Collider parameters.</a:t>
            </a:r>
            <a:endParaRPr lang="ru-RU" sz="2000" dirty="0"/>
          </a:p>
        </p:txBody>
      </p:sp>
      <p:sp>
        <p:nvSpPr>
          <p:cNvPr id="2" name="Дата 1"/>
          <p:cNvSpPr>
            <a:spLocks noGrp="1"/>
          </p:cNvSpPr>
          <p:nvPr>
            <p:ph type="dt" sz="half" idx="10"/>
          </p:nvPr>
        </p:nvSpPr>
        <p:spPr/>
        <p:txBody>
          <a:bodyPr/>
          <a:lstStyle/>
          <a:p>
            <a:fld id="{4CF0D5FA-9FF9-4C7D-AB60-99B61434411C}"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4</a:t>
            </a:fld>
            <a:endParaRPr lang="ru-RU"/>
          </a:p>
        </p:txBody>
      </p:sp>
    </p:spTree>
    <p:extLst>
      <p:ext uri="{BB962C8B-B14F-4D97-AF65-F5344CB8AC3E}">
        <p14:creationId xmlns:p14="http://schemas.microsoft.com/office/powerpoint/2010/main" val="599840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dirty="0" smtClean="0"/>
              <a:t>Beam parameters.</a:t>
            </a: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a:bodyPr>
              <a:lstStyle/>
              <a:p>
                <a:pPr algn="just"/>
                <a:r>
                  <a:rPr lang="en-US" sz="1400" dirty="0" smtClean="0"/>
                  <a:t>The two important beam parameters:</a:t>
                </a:r>
              </a:p>
              <a:p>
                <a:pPr algn="just">
                  <a:buFont typeface="+mj-lt"/>
                  <a:buAutoNum type="arabicPeriod"/>
                </a:pPr>
                <a:r>
                  <a:rPr lang="en-US" sz="1400" dirty="0" smtClean="0"/>
                  <a:t>The shift of the betatron tune due to Coulomb one-beam forces </a:t>
                </a:r>
                <a14:m>
                  <m:oMath xmlns:m="http://schemas.openxmlformats.org/officeDocument/2006/math">
                    <m:sSub>
                      <m:sSubPr>
                        <m:ctrlPr>
                          <a:rPr lang="ru-RU" sz="1400" i="1">
                            <a:latin typeface="Cambria Math"/>
                          </a:rPr>
                        </m:ctrlPr>
                      </m:sSubPr>
                      <m:e>
                        <m:r>
                          <a:rPr lang="ru-RU" sz="1400" i="1">
                            <a:latin typeface="Cambria Math"/>
                          </a:rPr>
                          <m:t>∆</m:t>
                        </m:r>
                        <m:r>
                          <a:rPr lang="en-US" sz="1400" i="1">
                            <a:latin typeface="Cambria Math"/>
                          </a:rPr>
                          <m:t>𝑄</m:t>
                        </m:r>
                      </m:e>
                      <m:sub>
                        <m:r>
                          <a:rPr lang="ru-RU" sz="1400" i="1">
                            <a:latin typeface="Cambria Math"/>
                          </a:rPr>
                          <m:t>𝑠𝑐</m:t>
                        </m:r>
                      </m:sub>
                    </m:sSub>
                    <m:r>
                      <a:rPr lang="en-US" sz="1400" b="0" i="0" smtClean="0">
                        <a:latin typeface="Cambria Math"/>
                      </a:rPr>
                      <m:t>.</m:t>
                    </m:r>
                  </m:oMath>
                </a14:m>
                <a:endParaRPr lang="en-US" sz="1400" b="0" dirty="0" smtClean="0"/>
              </a:p>
              <a:p>
                <a:pPr algn="just">
                  <a:buFont typeface="+mj-lt"/>
                  <a:buAutoNum type="arabicPeriod"/>
                </a:pPr>
                <a:r>
                  <a:rPr lang="en-US" sz="1400" dirty="0" smtClean="0"/>
                  <a:t>Shift of the betatron tune due to the beam-beam forces </a:t>
                </a:r>
                <a14:m>
                  <m:oMath xmlns:m="http://schemas.openxmlformats.org/officeDocument/2006/math">
                    <m:r>
                      <a:rPr lang="ru-RU" sz="1400" i="1">
                        <a:latin typeface="Cambria Math"/>
                      </a:rPr>
                      <m:t>𝜉</m:t>
                    </m:r>
                    <m:r>
                      <a:rPr lang="en-US" sz="1400" b="0" i="1" smtClean="0">
                        <a:latin typeface="Cambria Math"/>
                      </a:rPr>
                      <m:t> </m:t>
                    </m:r>
                  </m:oMath>
                </a14:m>
                <a:r>
                  <a:rPr lang="en-US" sz="1400" dirty="0" smtClean="0"/>
                  <a:t>(the beam is assumed to be circular).</a:t>
                </a:r>
              </a:p>
              <a:p>
                <a:pPr algn="just"/>
                <a:r>
                  <a:rPr lang="en-US" sz="1400" dirty="0" smtClean="0"/>
                  <a:t>These two parameters should satisfy to the next condition:</a:t>
                </a:r>
                <a:endParaRPr lang="en-US" sz="1400" i="1" dirty="0" smtClean="0">
                  <a:latin typeface="Cambria Math"/>
                </a:endParaRPr>
              </a:p>
              <a:p>
                <a:pPr marL="0" indent="0" algn="just">
                  <a:buNone/>
                </a:pPr>
                <a14:m>
                  <m:oMathPara xmlns:m="http://schemas.openxmlformats.org/officeDocument/2006/math">
                    <m:oMathParaPr>
                      <m:jc m:val="centerGroup"/>
                    </m:oMathParaPr>
                    <m:oMath xmlns:m="http://schemas.openxmlformats.org/officeDocument/2006/math">
                      <m:sSub>
                        <m:sSubPr>
                          <m:ctrlPr>
                            <a:rPr lang="ru-RU" sz="1400" i="1">
                              <a:latin typeface="Cambria Math"/>
                            </a:rPr>
                          </m:ctrlPr>
                        </m:sSubPr>
                        <m:e>
                          <m:r>
                            <a:rPr lang="ru-RU" sz="1400" i="1">
                              <a:latin typeface="Cambria Math"/>
                            </a:rPr>
                            <m:t>∆</m:t>
                          </m:r>
                          <m:r>
                            <a:rPr lang="en-US" sz="1400" i="1">
                              <a:latin typeface="Cambria Math"/>
                            </a:rPr>
                            <m:t>𝑄</m:t>
                          </m:r>
                        </m:e>
                        <m:sub>
                          <m:r>
                            <a:rPr lang="ru-RU" sz="1400" i="1">
                              <a:latin typeface="Cambria Math"/>
                            </a:rPr>
                            <m:t>𝑠𝑐</m:t>
                          </m:r>
                        </m:sub>
                      </m:sSub>
                      <m:r>
                        <a:rPr lang="ru-RU" sz="1400" i="1">
                          <a:latin typeface="Cambria Math"/>
                        </a:rPr>
                        <m:t>+2</m:t>
                      </m:r>
                      <m:r>
                        <a:rPr lang="ru-RU" sz="1400" i="1">
                          <a:latin typeface="Cambria Math"/>
                        </a:rPr>
                        <m:t>𝜉</m:t>
                      </m:r>
                      <m:r>
                        <a:rPr lang="ru-RU" sz="1400" i="1">
                          <a:latin typeface="Cambria Math"/>
                        </a:rPr>
                        <m:t>≤0.05</m:t>
                      </m:r>
                    </m:oMath>
                  </m:oMathPara>
                </a14:m>
                <a:endParaRPr lang="ru-RU" dirty="0" smtClean="0"/>
              </a:p>
              <a:p>
                <a:pPr algn="just"/>
                <a:r>
                  <a:rPr lang="en-US" sz="1400" dirty="0" smtClean="0"/>
                  <a:t>A relat</a:t>
                </a:r>
                <a:r>
                  <a:rPr lang="en-US" sz="1400" dirty="0"/>
                  <a:t>i</a:t>
                </a:r>
                <a:r>
                  <a:rPr lang="en-US" sz="1400" dirty="0" smtClean="0"/>
                  <a:t>on of these two shifts grows with energy;</a:t>
                </a:r>
                <a:r>
                  <a:rPr lang="ru-RU" sz="1400" dirty="0" smtClean="0"/>
                  <a:t> </a:t>
                </a:r>
                <a:r>
                  <a:rPr lang="en-US" sz="1400" dirty="0" smtClean="0"/>
                  <a:t>however maximal value (for </a:t>
                </a:r>
                <a:r>
                  <a:rPr lang="en-US" sz="1400" i="1" dirty="0" smtClean="0"/>
                  <a:t>E=</a:t>
                </a:r>
                <a:r>
                  <a:rPr lang="en-US" sz="1400" dirty="0" smtClean="0"/>
                  <a:t>4.5 GeV) maximal energy </a:t>
                </a:r>
                <a14:m>
                  <m:oMath xmlns:m="http://schemas.openxmlformats.org/officeDocument/2006/math">
                    <m:r>
                      <a:rPr lang="ru-RU" sz="1400" i="1">
                        <a:latin typeface="Cambria Math"/>
                      </a:rPr>
                      <m:t>2</m:t>
                    </m:r>
                    <m:r>
                      <a:rPr lang="ru-RU" sz="1400" i="1">
                        <a:latin typeface="Cambria Math"/>
                      </a:rPr>
                      <m:t>𝜉</m:t>
                    </m:r>
                    <m:r>
                      <a:rPr lang="ru-RU" sz="1400" i="1">
                        <a:latin typeface="Cambria Math"/>
                      </a:rPr>
                      <m:t>/</m:t>
                    </m:r>
                    <m:sSub>
                      <m:sSubPr>
                        <m:ctrlPr>
                          <a:rPr lang="ru-RU" sz="1400" i="1">
                            <a:latin typeface="Cambria Math"/>
                          </a:rPr>
                        </m:ctrlPr>
                      </m:sSubPr>
                      <m:e>
                        <m:r>
                          <a:rPr lang="ru-RU" sz="1400" i="1">
                            <a:latin typeface="Cambria Math"/>
                          </a:rPr>
                          <m:t>∆</m:t>
                        </m:r>
                        <m:r>
                          <a:rPr lang="en-US" sz="1400" i="1">
                            <a:latin typeface="Cambria Math"/>
                          </a:rPr>
                          <m:t>𝑄</m:t>
                        </m:r>
                      </m:e>
                      <m:sub>
                        <m:r>
                          <a:rPr lang="ru-RU" sz="1400" i="1">
                            <a:latin typeface="Cambria Math"/>
                          </a:rPr>
                          <m:t>𝑠𝑐</m:t>
                        </m:r>
                      </m:sub>
                    </m:sSub>
                  </m:oMath>
                </a14:m>
                <a:r>
                  <a:rPr lang="ru-RU" sz="1400" i="1" dirty="0"/>
                  <a:t> =</a:t>
                </a:r>
                <a:r>
                  <a:rPr lang="ru-RU" sz="1400" dirty="0"/>
                  <a:t> 0,396. </a:t>
                </a:r>
                <a:r>
                  <a:rPr lang="en-US" sz="1400" dirty="0" smtClean="0"/>
                  <a:t>Therefore we neglected coherent instabilities due to beam-beam interaction. Using of these formula we can find dependence of particle number per bunch </a:t>
                </a:r>
                <a14:m>
                  <m:oMath xmlns:m="http://schemas.openxmlformats.org/officeDocument/2006/math">
                    <m:sSub>
                      <m:sSubPr>
                        <m:ctrlPr>
                          <a:rPr lang="ru-RU" sz="1400" i="1">
                            <a:latin typeface="Cambria Math"/>
                          </a:rPr>
                        </m:ctrlPr>
                      </m:sSubPr>
                      <m:e>
                        <m:r>
                          <a:rPr lang="en-US" sz="1400" i="1">
                            <a:latin typeface="Cambria Math"/>
                          </a:rPr>
                          <m:t>𝑁</m:t>
                        </m:r>
                      </m:e>
                      <m:sub>
                        <m:r>
                          <a:rPr lang="ru-RU" sz="1400" i="1">
                            <a:latin typeface="Cambria Math"/>
                          </a:rPr>
                          <m:t>𝑏</m:t>
                        </m:r>
                      </m:sub>
                    </m:sSub>
                  </m:oMath>
                </a14:m>
                <a:r>
                  <a:rPr lang="en-US" sz="1400" dirty="0" smtClean="0"/>
                  <a:t>  on energy.</a:t>
                </a:r>
                <a:endParaRPr lang="ru-RU" sz="1400" dirty="0"/>
              </a:p>
              <a:p>
                <a:r>
                  <a:rPr lang="en-US" sz="1400" dirty="0" smtClean="0"/>
                  <a:t>For suppression of intrabeam scattering (IBS) momentum spread of the beam should satisfy condition of the thermodynamical equilibrium, i</a:t>
                </a:r>
                <a:r>
                  <a:rPr lang="en-US" sz="1400" dirty="0"/>
                  <a:t>.</a:t>
                </a:r>
                <a:r>
                  <a:rPr lang="en-US" sz="1400" dirty="0" smtClean="0"/>
                  <a:t>e. longitudinal beam temperature should be equal to the transverse ones. Then</a:t>
                </a:r>
              </a:p>
              <a:p>
                <a:pPr marL="0" indent="0" algn="ctr">
                  <a:buNone/>
                </a:pPr>
                <a:r>
                  <a:rPr lang="ru-RU" sz="1400" dirty="0" smtClean="0"/>
                  <a:t> </a:t>
                </a:r>
                <a14:m>
                  <m:oMath xmlns:m="http://schemas.openxmlformats.org/officeDocument/2006/math">
                    <m:sSub>
                      <m:sSubPr>
                        <m:ctrlPr>
                          <a:rPr lang="ru-RU" sz="1400" i="1">
                            <a:latin typeface="Cambria Math"/>
                          </a:rPr>
                        </m:ctrlPr>
                      </m:sSubPr>
                      <m:e>
                        <m:r>
                          <a:rPr lang="en-US" sz="1400" i="1">
                            <a:latin typeface="Cambria Math"/>
                          </a:rPr>
                          <m:t>𝜎</m:t>
                        </m:r>
                      </m:e>
                      <m:sub>
                        <m:r>
                          <a:rPr lang="en-US" sz="1400" i="1">
                            <a:latin typeface="Cambria Math"/>
                          </a:rPr>
                          <m:t>𝑝</m:t>
                        </m:r>
                      </m:sub>
                    </m:sSub>
                    <m:r>
                      <a:rPr lang="ru-RU" sz="1400" i="1">
                        <a:latin typeface="Cambria Math"/>
                      </a:rPr>
                      <m:t>(</m:t>
                    </m:r>
                    <m:r>
                      <a:rPr lang="en-US" sz="1400" i="1">
                        <a:latin typeface="Cambria Math"/>
                      </a:rPr>
                      <m:t>𝐸</m:t>
                    </m:r>
                    <m:r>
                      <a:rPr lang="ru-RU" sz="1400" i="1">
                        <a:latin typeface="Cambria Math"/>
                      </a:rPr>
                      <m:t>)/</m:t>
                    </m:r>
                    <m:r>
                      <a:rPr lang="en-US" sz="1400" i="1">
                        <a:latin typeface="Cambria Math"/>
                      </a:rPr>
                      <m:t>𝛾</m:t>
                    </m:r>
                    <m:r>
                      <a:rPr lang="ru-RU" sz="1400" i="1">
                        <a:latin typeface="Cambria Math"/>
                      </a:rPr>
                      <m:t>(</m:t>
                    </m:r>
                    <m:r>
                      <a:rPr lang="en-US" sz="1400" i="1">
                        <a:latin typeface="Cambria Math"/>
                      </a:rPr>
                      <m:t>𝐸</m:t>
                    </m:r>
                    <m:r>
                      <a:rPr lang="ru-RU" sz="1400" i="1">
                        <a:latin typeface="Cambria Math"/>
                      </a:rPr>
                      <m:t>)=</m:t>
                    </m:r>
                    <m:r>
                      <a:rPr lang="en-US" sz="1400" i="1">
                        <a:latin typeface="Cambria Math"/>
                      </a:rPr>
                      <m:t>𝐶</m:t>
                    </m:r>
                  </m:oMath>
                </a14:m>
                <a:r>
                  <a:rPr lang="ru-RU" sz="1400" dirty="0" smtClean="0"/>
                  <a:t>.</a:t>
                </a:r>
              </a:p>
              <a:p>
                <a:r>
                  <a:rPr lang="ru-RU" sz="1400" dirty="0" smtClean="0"/>
                  <a:t> </a:t>
                </a:r>
                <a:r>
                  <a:rPr lang="en-US" sz="1400" dirty="0" smtClean="0"/>
                  <a:t>Then a frequency of the longitudinal  oscillations (synchrotron tune) is defined by the following formula:</a:t>
                </a:r>
                <a:endParaRPr lang="ru-RU" sz="1400" dirty="0"/>
              </a:p>
              <a:p>
                <a:pPr marL="0" indent="0" algn="ctr">
                  <a:buNone/>
                </a:pPr>
                <a14:m>
                  <m:oMath xmlns:m="http://schemas.openxmlformats.org/officeDocument/2006/math">
                    <m:sSub>
                      <m:sSubPr>
                        <m:ctrlPr>
                          <a:rPr lang="ru-RU" sz="1400" i="1">
                            <a:latin typeface="Cambria Math"/>
                          </a:rPr>
                        </m:ctrlPr>
                      </m:sSubPr>
                      <m:e>
                        <m:r>
                          <a:rPr lang="en-US" sz="1400" i="1">
                            <a:latin typeface="Cambria Math"/>
                          </a:rPr>
                          <m:t>𝑄</m:t>
                        </m:r>
                      </m:e>
                      <m:sub>
                        <m:r>
                          <a:rPr lang="ru-RU" sz="1400" i="1">
                            <a:latin typeface="Cambria Math"/>
                          </a:rPr>
                          <m:t>𝑠</m:t>
                        </m:r>
                      </m:sub>
                    </m:sSub>
                    <m:r>
                      <a:rPr lang="ru-RU" sz="1400" i="1">
                        <a:latin typeface="Cambria Math"/>
                      </a:rPr>
                      <m:t>=</m:t>
                    </m:r>
                    <m:r>
                      <a:rPr lang="ru-RU" sz="1400" i="1">
                        <a:latin typeface="Cambria Math"/>
                      </a:rPr>
                      <m:t>𝐶</m:t>
                    </m:r>
                    <m:r>
                      <a:rPr lang="ru-RU" sz="1400" i="1">
                        <a:latin typeface="Cambria Math"/>
                      </a:rPr>
                      <m:t>𝛾</m:t>
                    </m:r>
                    <m:f>
                      <m:fPr>
                        <m:ctrlPr>
                          <a:rPr lang="ru-RU" sz="1400" i="1">
                            <a:latin typeface="Cambria Math"/>
                          </a:rPr>
                        </m:ctrlPr>
                      </m:fPr>
                      <m:num>
                        <m:r>
                          <a:rPr lang="ru-RU" sz="1400" i="1">
                            <a:latin typeface="Cambria Math"/>
                          </a:rPr>
                          <m:t>𝜂</m:t>
                        </m:r>
                        <m:sSub>
                          <m:sSubPr>
                            <m:ctrlPr>
                              <a:rPr lang="ru-RU" sz="1400" i="1">
                                <a:latin typeface="Cambria Math"/>
                              </a:rPr>
                            </m:ctrlPr>
                          </m:sSubPr>
                          <m:e>
                            <m:r>
                              <a:rPr lang="ru-RU" sz="1400" i="1">
                                <a:latin typeface="Cambria Math"/>
                              </a:rPr>
                              <m:t>𝑅</m:t>
                            </m:r>
                          </m:e>
                          <m:sub>
                            <m:r>
                              <a:rPr lang="ru-RU" sz="1400" i="1">
                                <a:latin typeface="Cambria Math"/>
                              </a:rPr>
                              <m:t>𝐶</m:t>
                            </m:r>
                          </m:sub>
                        </m:sSub>
                      </m:num>
                      <m:den>
                        <m:sSub>
                          <m:sSubPr>
                            <m:ctrlPr>
                              <a:rPr lang="ru-RU" sz="1400" i="1">
                                <a:latin typeface="Cambria Math"/>
                              </a:rPr>
                            </m:ctrlPr>
                          </m:sSubPr>
                          <m:e>
                            <m:r>
                              <a:rPr lang="ru-RU" sz="1400" i="1">
                                <a:latin typeface="Cambria Math"/>
                              </a:rPr>
                              <m:t>𝐿</m:t>
                            </m:r>
                          </m:e>
                          <m:sub>
                            <m:r>
                              <a:rPr lang="ru-RU" sz="1400" i="1">
                                <a:latin typeface="Cambria Math"/>
                              </a:rPr>
                              <m:t>𝑏</m:t>
                            </m:r>
                          </m:sub>
                        </m:sSub>
                      </m:den>
                    </m:f>
                  </m:oMath>
                </a14:m>
                <a:r>
                  <a:rPr lang="ru-RU" sz="1400" dirty="0"/>
                  <a:t>	</a:t>
                </a:r>
              </a:p>
              <a:p>
                <a:pPr marL="0" indent="0">
                  <a:buNone/>
                </a:pPr>
                <a:r>
                  <a:rPr lang="ru-RU" sz="1400" dirty="0"/>
                  <a:t> </a:t>
                </a:r>
                <a:r>
                  <a:rPr lang="ru-RU" sz="1400" dirty="0" smtClean="0"/>
                  <a:t>          </a:t>
                </a:r>
                <a:r>
                  <a:rPr lang="en-US" sz="1400" dirty="0"/>
                  <a:t>w</a:t>
                </a:r>
                <a:r>
                  <a:rPr lang="en-US" sz="1400" dirty="0" smtClean="0"/>
                  <a:t>here slipping factor</a:t>
                </a:r>
                <a:r>
                  <a:rPr lang="ru-RU" sz="1400" dirty="0" smtClean="0"/>
                  <a:t> </a:t>
                </a:r>
                <a14:m>
                  <m:oMath xmlns:m="http://schemas.openxmlformats.org/officeDocument/2006/math">
                    <m:r>
                      <a:rPr lang="ru-RU" sz="1400" i="1">
                        <a:latin typeface="Cambria Math"/>
                      </a:rPr>
                      <m:t>𝜂</m:t>
                    </m:r>
                    <m:r>
                      <a:rPr lang="ru-RU" sz="1400" i="1">
                        <a:latin typeface="Cambria Math"/>
                      </a:rPr>
                      <m:t>=</m:t>
                    </m:r>
                    <m:f>
                      <m:fPr>
                        <m:ctrlPr>
                          <a:rPr lang="ru-RU" sz="1400" i="1">
                            <a:latin typeface="Cambria Math"/>
                          </a:rPr>
                        </m:ctrlPr>
                      </m:fPr>
                      <m:num>
                        <m:r>
                          <a:rPr lang="ru-RU" sz="1400" i="1">
                            <a:latin typeface="Cambria Math"/>
                          </a:rPr>
                          <m:t>1</m:t>
                        </m:r>
                      </m:num>
                      <m:den>
                        <m:sSup>
                          <m:sSupPr>
                            <m:ctrlPr>
                              <a:rPr lang="ru-RU" sz="1400" i="1">
                                <a:latin typeface="Cambria Math"/>
                              </a:rPr>
                            </m:ctrlPr>
                          </m:sSupPr>
                          <m:e>
                            <m:r>
                              <a:rPr lang="ru-RU" sz="1400" i="1">
                                <a:latin typeface="Cambria Math"/>
                              </a:rPr>
                              <m:t>𝛾</m:t>
                            </m:r>
                          </m:e>
                          <m:sup>
                            <m:r>
                              <a:rPr lang="ru-RU" sz="1400" i="1">
                                <a:latin typeface="Cambria Math"/>
                              </a:rPr>
                              <m:t>2</m:t>
                            </m:r>
                          </m:sup>
                        </m:sSup>
                      </m:den>
                    </m:f>
                    <m:r>
                      <a:rPr lang="ru-RU" sz="1400" i="1">
                        <a:latin typeface="Cambria Math"/>
                      </a:rPr>
                      <m:t>−</m:t>
                    </m:r>
                    <m:f>
                      <m:fPr>
                        <m:ctrlPr>
                          <a:rPr lang="ru-RU" sz="1400" i="1">
                            <a:latin typeface="Cambria Math"/>
                          </a:rPr>
                        </m:ctrlPr>
                      </m:fPr>
                      <m:num>
                        <m:r>
                          <a:rPr lang="ru-RU" sz="1400" i="1">
                            <a:latin typeface="Cambria Math"/>
                          </a:rPr>
                          <m:t>1</m:t>
                        </m:r>
                      </m:num>
                      <m:den>
                        <m:sSup>
                          <m:sSupPr>
                            <m:ctrlPr>
                              <a:rPr lang="ru-RU" sz="1400" i="1">
                                <a:latin typeface="Cambria Math"/>
                              </a:rPr>
                            </m:ctrlPr>
                          </m:sSupPr>
                          <m:e>
                            <m:sSub>
                              <m:sSubPr>
                                <m:ctrlPr>
                                  <a:rPr lang="ru-RU" sz="1400" i="1">
                                    <a:latin typeface="Cambria Math"/>
                                  </a:rPr>
                                </m:ctrlPr>
                              </m:sSubPr>
                              <m:e>
                                <m:r>
                                  <a:rPr lang="ru-RU" sz="1400" i="1">
                                    <a:latin typeface="Cambria Math"/>
                                  </a:rPr>
                                  <m:t>𝛾</m:t>
                                </m:r>
                              </m:e>
                              <m:sub>
                                <m:r>
                                  <a:rPr lang="en-US" sz="1400" i="1">
                                    <a:latin typeface="Cambria Math"/>
                                  </a:rPr>
                                  <m:t>𝑐𝑟</m:t>
                                </m:r>
                              </m:sub>
                            </m:sSub>
                          </m:e>
                          <m:sup>
                            <m:r>
                              <a:rPr lang="ru-RU" sz="1400" i="1">
                                <a:latin typeface="Cambria Math"/>
                              </a:rPr>
                              <m:t>2</m:t>
                            </m:r>
                          </m:sup>
                        </m:sSup>
                      </m:den>
                    </m:f>
                  </m:oMath>
                </a14:m>
                <a:r>
                  <a:rPr lang="ru-RU" sz="1400" dirty="0"/>
                  <a:t>,  </a:t>
                </a:r>
                <a14:m>
                  <m:oMath xmlns:m="http://schemas.openxmlformats.org/officeDocument/2006/math">
                    <m:sSub>
                      <m:sSubPr>
                        <m:ctrlPr>
                          <a:rPr lang="ru-RU" sz="1400" i="1">
                            <a:latin typeface="Cambria Math"/>
                          </a:rPr>
                        </m:ctrlPr>
                      </m:sSubPr>
                      <m:e>
                        <m:r>
                          <a:rPr lang="ru-RU" sz="1400" i="1">
                            <a:latin typeface="Cambria Math"/>
                          </a:rPr>
                          <m:t>𝑅</m:t>
                        </m:r>
                      </m:e>
                      <m:sub>
                        <m:r>
                          <a:rPr lang="ru-RU" sz="1400" i="1">
                            <a:latin typeface="Cambria Math"/>
                          </a:rPr>
                          <m:t>𝐶</m:t>
                        </m:r>
                      </m:sub>
                    </m:sSub>
                  </m:oMath>
                </a14:m>
                <a:r>
                  <a:rPr lang="ru-RU" sz="1400" dirty="0"/>
                  <a:t> – </a:t>
                </a:r>
                <a:r>
                  <a:rPr lang="en-US" sz="1400" dirty="0" smtClean="0"/>
                  <a:t>is the machine radius, </a:t>
                </a:r>
                <a14:m>
                  <m:oMath xmlns:m="http://schemas.openxmlformats.org/officeDocument/2006/math">
                    <m:sSub>
                      <m:sSubPr>
                        <m:ctrlPr>
                          <a:rPr lang="ru-RU" sz="1400" i="1">
                            <a:latin typeface="Cambria Math"/>
                          </a:rPr>
                        </m:ctrlPr>
                      </m:sSubPr>
                      <m:e>
                        <m:r>
                          <a:rPr lang="ru-RU" sz="1400" i="1">
                            <a:latin typeface="Cambria Math"/>
                          </a:rPr>
                          <m:t>𝐿</m:t>
                        </m:r>
                      </m:e>
                      <m:sub>
                        <m:r>
                          <a:rPr lang="ru-RU" sz="1400" i="1">
                            <a:latin typeface="Cambria Math"/>
                          </a:rPr>
                          <m:t>𝑏</m:t>
                        </m:r>
                      </m:sub>
                    </m:sSub>
                  </m:oMath>
                </a14:m>
                <a:r>
                  <a:rPr lang="ru-RU" sz="1400" dirty="0"/>
                  <a:t> – </a:t>
                </a:r>
                <a:r>
                  <a:rPr lang="en-US" sz="1400" dirty="0" smtClean="0"/>
                  <a:t>bunch length </a:t>
                </a:r>
                <a:r>
                  <a:rPr lang="ru-RU" sz="1400" dirty="0" smtClean="0"/>
                  <a:t>(</a:t>
                </a:r>
                <a14:m>
                  <m:oMath xmlns:m="http://schemas.openxmlformats.org/officeDocument/2006/math">
                    <m:sSub>
                      <m:sSubPr>
                        <m:ctrlPr>
                          <a:rPr lang="ru-RU" sz="1400" i="1" smtClean="0">
                            <a:latin typeface="Cambria Math"/>
                          </a:rPr>
                        </m:ctrlPr>
                      </m:sSubPr>
                      <m:e>
                        <m:r>
                          <a:rPr lang="ru-RU" sz="1400" i="1">
                            <a:latin typeface="Cambria Math"/>
                          </a:rPr>
                          <m:t>𝐿</m:t>
                        </m:r>
                      </m:e>
                      <m:sub>
                        <m:r>
                          <a:rPr lang="ru-RU" sz="1400" i="1">
                            <a:latin typeface="Cambria Math"/>
                          </a:rPr>
                          <m:t>𝑏</m:t>
                        </m:r>
                      </m:sub>
                    </m:sSub>
                  </m:oMath>
                </a14:m>
                <a:r>
                  <a:rPr lang="ru-RU" sz="1400" dirty="0" smtClean="0"/>
                  <a:t>=0.6 </a:t>
                </a:r>
                <a:r>
                  <a:rPr lang="en-US" sz="1400" dirty="0"/>
                  <a:t>m</a:t>
                </a:r>
                <a:r>
                  <a:rPr lang="ru-RU" sz="1400" dirty="0" smtClean="0"/>
                  <a:t>). </a:t>
                </a:r>
              </a:p>
              <a:p>
                <a:pPr algn="just"/>
                <a:r>
                  <a:rPr lang="en-US" sz="1400" dirty="0" smtClean="0"/>
                  <a:t>We see that the beam parameters depend on energy, and therefore study of the coherent stability should be made in all energy range. </a:t>
                </a:r>
                <a:endParaRPr lang="ru-RU" sz="14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222" t="-135" r="-222"/>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210FDD32-2B23-4B37-A036-21290DEE73BF}"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5</a:t>
            </a:fld>
            <a:endParaRPr lang="ru-RU"/>
          </a:p>
        </p:txBody>
      </p:sp>
    </p:spTree>
    <p:extLst>
      <p:ext uri="{BB962C8B-B14F-4D97-AF65-F5344CB8AC3E}">
        <p14:creationId xmlns:p14="http://schemas.microsoft.com/office/powerpoint/2010/main" val="182040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Заголовок 1"/>
              <p:cNvSpPr>
                <a:spLocks noGrp="1"/>
              </p:cNvSpPr>
              <p:nvPr>
                <p:ph type="title"/>
              </p:nvPr>
            </p:nvSpPr>
            <p:spPr/>
            <p:txBody>
              <a:bodyPr>
                <a:normAutofit fontScale="90000"/>
              </a:bodyPr>
              <a:lstStyle/>
              <a:p>
                <a:r>
                  <a:rPr lang="ru-RU" sz="2000" dirty="0" smtClean="0"/>
                  <a:t/>
                </a:r>
                <a:br>
                  <a:rPr lang="ru-RU" sz="2000" dirty="0" smtClean="0"/>
                </a:br>
                <a:r>
                  <a:rPr lang="en-US" sz="1600" dirty="0" smtClean="0"/>
                  <a:t>Fig</a:t>
                </a:r>
                <a:r>
                  <a:rPr lang="ru-RU" sz="1600" dirty="0" smtClean="0"/>
                  <a:t>. </a:t>
                </a:r>
                <a:r>
                  <a:rPr lang="ru-RU" sz="1600" dirty="0"/>
                  <a:t>1. </a:t>
                </a:r>
                <a:r>
                  <a:rPr lang="en-US" sz="1600" dirty="0" smtClean="0"/>
                  <a:t>Dependence</a:t>
                </a:r>
                <a:r>
                  <a:rPr lang="ru-RU" sz="1600" dirty="0" smtClean="0"/>
                  <a:t> </a:t>
                </a:r>
                <a14:m>
                  <m:oMath xmlns:m="http://schemas.openxmlformats.org/officeDocument/2006/math">
                    <m:sSub>
                      <m:sSubPr>
                        <m:ctrlPr>
                          <a:rPr lang="ru-RU" sz="1600" i="1">
                            <a:latin typeface="Cambria Math"/>
                          </a:rPr>
                        </m:ctrlPr>
                      </m:sSubPr>
                      <m:e>
                        <m:r>
                          <a:rPr lang="ru-RU" sz="1600" i="1">
                            <a:latin typeface="Cambria Math"/>
                          </a:rPr>
                          <m:t>∆</m:t>
                        </m:r>
                        <m:r>
                          <a:rPr lang="en-US" sz="1600" i="1">
                            <a:latin typeface="Cambria Math"/>
                          </a:rPr>
                          <m:t>𝑄</m:t>
                        </m:r>
                      </m:e>
                      <m:sub>
                        <m:r>
                          <a:rPr lang="ru-RU" sz="1600" i="1">
                            <a:latin typeface="Cambria Math"/>
                          </a:rPr>
                          <m:t>𝑠𝑐</m:t>
                        </m:r>
                      </m:sub>
                    </m:sSub>
                  </m:oMath>
                </a14:m>
                <a:r>
                  <a:rPr lang="ru-RU" sz="1600" dirty="0"/>
                  <a:t> </a:t>
                </a:r>
                <a:r>
                  <a:rPr lang="en-US" sz="1600" dirty="0" smtClean="0"/>
                  <a:t>and</a:t>
                </a:r>
                <a:r>
                  <a:rPr lang="ru-RU" sz="1600" dirty="0" smtClean="0"/>
                  <a:t> </a:t>
                </a:r>
                <a14:m>
                  <m:oMath xmlns:m="http://schemas.openxmlformats.org/officeDocument/2006/math">
                    <m:r>
                      <a:rPr lang="ru-RU" sz="1600" i="1">
                        <a:latin typeface="Cambria Math"/>
                      </a:rPr>
                      <m:t>2</m:t>
                    </m:r>
                    <m:r>
                      <a:rPr lang="ru-RU" sz="1600" i="1">
                        <a:latin typeface="Cambria Math"/>
                      </a:rPr>
                      <m:t>𝜉</m:t>
                    </m:r>
                  </m:oMath>
                </a14:m>
                <a:r>
                  <a:rPr lang="ru-RU" sz="1600" dirty="0"/>
                  <a:t> </a:t>
                </a:r>
                <a:r>
                  <a:rPr lang="en-US" sz="1600" dirty="0"/>
                  <a:t>o</a:t>
                </a:r>
                <a:r>
                  <a:rPr lang="en-US" sz="1600" dirty="0" smtClean="0"/>
                  <a:t>n ion energy</a:t>
                </a:r>
                <a:r>
                  <a:rPr lang="ru-RU" sz="1600" dirty="0" smtClean="0"/>
                  <a:t> </a:t>
                </a:r>
                <a:r>
                  <a:rPr lang="ru-RU" sz="1600" i="1" dirty="0"/>
                  <a:t>Е</a:t>
                </a:r>
                <a:r>
                  <a:rPr lang="ru-RU" sz="1600" dirty="0"/>
                  <a:t> </a:t>
                </a:r>
                <a:r>
                  <a:rPr lang="ru-RU" sz="1600" dirty="0" smtClean="0"/>
                  <a:t>(</a:t>
                </a:r>
                <a:r>
                  <a:rPr lang="en-US" sz="1600" dirty="0" smtClean="0"/>
                  <a:t>GeV</a:t>
                </a:r>
                <a:r>
                  <a:rPr lang="ru-RU" sz="1600" dirty="0" smtClean="0"/>
                  <a:t>/</a:t>
                </a:r>
                <a:r>
                  <a:rPr lang="en-US" sz="1600" dirty="0" smtClean="0"/>
                  <a:t>u</a:t>
                </a:r>
                <a:r>
                  <a:rPr lang="ru-RU" sz="1600" dirty="0" smtClean="0"/>
                  <a:t>).</a:t>
                </a:r>
                <a:r>
                  <a:rPr lang="ru-RU" sz="1600" dirty="0"/>
                  <a:t/>
                </a:r>
                <a:br>
                  <a:rPr lang="ru-RU" sz="1600" dirty="0"/>
                </a:br>
                <a:r>
                  <a:rPr lang="en-US" sz="1600" dirty="0" smtClean="0"/>
                  <a:t>Fig</a:t>
                </a:r>
                <a:r>
                  <a:rPr lang="ru-RU" sz="1600" dirty="0" smtClean="0"/>
                  <a:t> .2.</a:t>
                </a:r>
                <a:r>
                  <a:rPr lang="en-US" sz="1600" dirty="0"/>
                  <a:t> Dependence </a:t>
                </a:r>
                <a:r>
                  <a:rPr lang="en-US" sz="1600" dirty="0" smtClean="0"/>
                  <a:t>of particle number </a:t>
                </a:r>
                <a14:m>
                  <m:oMath xmlns:m="http://schemas.openxmlformats.org/officeDocument/2006/math">
                    <m:sSub>
                      <m:sSubPr>
                        <m:ctrlPr>
                          <a:rPr lang="ru-RU" sz="1400" i="1">
                            <a:latin typeface="Cambria Math"/>
                          </a:rPr>
                        </m:ctrlPr>
                      </m:sSubPr>
                      <m:e>
                        <m:r>
                          <a:rPr lang="en-US" sz="1400" i="1">
                            <a:latin typeface="Cambria Math"/>
                          </a:rPr>
                          <m:t>𝑁</m:t>
                        </m:r>
                      </m:e>
                      <m:sub>
                        <m:r>
                          <a:rPr lang="ru-RU" sz="1400" i="1">
                            <a:latin typeface="Cambria Math"/>
                          </a:rPr>
                          <m:t>𝑏</m:t>
                        </m:r>
                      </m:sub>
                    </m:sSub>
                  </m:oMath>
                </a14:m>
                <a:r>
                  <a:rPr lang="en-US" sz="1600" dirty="0" smtClean="0"/>
                  <a:t> on </a:t>
                </a:r>
                <a:r>
                  <a:rPr lang="ru-RU" sz="1600" i="1" dirty="0" smtClean="0"/>
                  <a:t>Е</a:t>
                </a:r>
                <a:r>
                  <a:rPr lang="ru-RU" sz="1400" dirty="0" smtClean="0"/>
                  <a:t>.</a:t>
                </a:r>
                <a:r>
                  <a:rPr lang="en-US" sz="1400" dirty="0" smtClean="0"/>
                  <a:t> Fig</a:t>
                </a:r>
                <a:r>
                  <a:rPr lang="ru-RU" sz="1400" dirty="0" smtClean="0"/>
                  <a:t>.3. </a:t>
                </a:r>
                <a:r>
                  <a:rPr lang="en-US" sz="1400" dirty="0" smtClean="0"/>
                  <a:t>Dependence of  synchrotron tune </a:t>
                </a:r>
                <a:r>
                  <a:rPr lang="ru-RU" sz="1400" dirty="0" smtClean="0"/>
                  <a:t> </a:t>
                </a:r>
                <a14:m>
                  <m:oMath xmlns:m="http://schemas.openxmlformats.org/officeDocument/2006/math">
                    <m:sSub>
                      <m:sSubPr>
                        <m:ctrlPr>
                          <a:rPr lang="ru-RU" sz="1400" i="1">
                            <a:latin typeface="Cambria Math"/>
                          </a:rPr>
                        </m:ctrlPr>
                      </m:sSubPr>
                      <m:e>
                        <m:r>
                          <a:rPr lang="en-US" sz="1400" i="1">
                            <a:latin typeface="Cambria Math"/>
                          </a:rPr>
                          <m:t>𝑄</m:t>
                        </m:r>
                      </m:e>
                      <m:sub>
                        <m:r>
                          <a:rPr lang="ru-RU" sz="1400" i="1">
                            <a:latin typeface="Cambria Math"/>
                          </a:rPr>
                          <m:t>𝑠</m:t>
                        </m:r>
                      </m:sub>
                    </m:sSub>
                  </m:oMath>
                </a14:m>
                <a:r>
                  <a:rPr lang="ru-RU" dirty="0" smtClean="0"/>
                  <a:t> </a:t>
                </a:r>
                <a:r>
                  <a:rPr lang="en-US" sz="1600" dirty="0" smtClean="0"/>
                  <a:t>on the ion energy</a:t>
                </a:r>
                <a:r>
                  <a:rPr lang="en-US" sz="1600" dirty="0"/>
                  <a:t> </a:t>
                </a:r>
                <a:r>
                  <a:rPr lang="en-US" sz="1600" i="1" dirty="0" smtClean="0"/>
                  <a:t>E</a:t>
                </a:r>
                <a:r>
                  <a:rPr lang="ru-RU" sz="1600" dirty="0" smtClean="0"/>
                  <a:t> </a:t>
                </a:r>
                <a:r>
                  <a:rPr lang="en-US" sz="1600" i="1" dirty="0" smtClean="0"/>
                  <a:t> .</a:t>
                </a:r>
                <a:endParaRPr lang="ru-RU" sz="1600" i="1" dirty="0"/>
              </a:p>
            </p:txBody>
          </p:sp>
        </mc:Choice>
        <mc:Fallback xmlns="">
          <p:sp>
            <p:nvSpPr>
              <p:cNvPr id="2" name="Заголовок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ru-RU">
                    <a:noFill/>
                  </a:rPr>
                  <a:t> </a:t>
                </a:r>
              </a:p>
            </p:txBody>
          </p:sp>
        </mc:Fallback>
      </mc:AlternateContent>
      <p:sp>
        <p:nvSpPr>
          <p:cNvPr id="3" name="Rectangle 2"/>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419225"/>
            <a:ext cx="3390900" cy="1924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3812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8" name="Рисунок 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371" y="3789040"/>
            <a:ext cx="3084629" cy="18783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26955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73" name="Рисунок 14" descr="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540" y="3789040"/>
            <a:ext cx="3089820" cy="15841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280035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Дата 8"/>
          <p:cNvSpPr>
            <a:spLocks noGrp="1"/>
          </p:cNvSpPr>
          <p:nvPr>
            <p:ph type="dt" sz="half" idx="10"/>
          </p:nvPr>
        </p:nvSpPr>
        <p:spPr/>
        <p:txBody>
          <a:bodyPr/>
          <a:lstStyle/>
          <a:p>
            <a:fld id="{0ED63556-ED99-4F05-B77A-EED8024480CB}" type="datetime1">
              <a:rPr lang="ru-RU" smtClean="0"/>
              <a:t>21.05.2017</a:t>
            </a:fld>
            <a:endParaRPr lang="ru-RU"/>
          </a:p>
        </p:txBody>
      </p:sp>
      <p:sp>
        <p:nvSpPr>
          <p:cNvPr id="10" name="Номер слайда 9"/>
          <p:cNvSpPr>
            <a:spLocks noGrp="1"/>
          </p:cNvSpPr>
          <p:nvPr>
            <p:ph type="sldNum" sz="quarter" idx="12"/>
          </p:nvPr>
        </p:nvSpPr>
        <p:spPr/>
        <p:txBody>
          <a:bodyPr/>
          <a:lstStyle/>
          <a:p>
            <a:fld id="{D1236E6A-4E9B-44A9-9D56-EFBA6B7D776A}" type="slidenum">
              <a:rPr lang="ru-RU" smtClean="0"/>
              <a:t>6</a:t>
            </a:fld>
            <a:endParaRPr lang="ru-RU"/>
          </a:p>
        </p:txBody>
      </p:sp>
    </p:spTree>
    <p:extLst>
      <p:ext uri="{BB962C8B-B14F-4D97-AF65-F5344CB8AC3E}">
        <p14:creationId xmlns:p14="http://schemas.microsoft.com/office/powerpoint/2010/main" val="2905675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i="1" dirty="0" smtClean="0"/>
              <a:t>Transverse microwave instability</a:t>
            </a:r>
            <a:r>
              <a:rPr lang="ru-RU" sz="2000" i="1" dirty="0" smtClean="0"/>
              <a:t> 1. </a:t>
            </a: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pPr algn="just"/>
                <a:r>
                  <a:rPr lang="en-US" sz="1600" dirty="0" smtClean="0">
                    <a:latin typeface="Times New Roman" panose="02020603050405020304" pitchFamily="18" charset="0"/>
                    <a:cs typeface="Times New Roman" panose="02020603050405020304" pitchFamily="18" charset="0"/>
                  </a:rPr>
                  <a:t>This </a:t>
                </a:r>
                <a:r>
                  <a:rPr lang="en-US" sz="1600" i="1" dirty="0">
                    <a:latin typeface="Times New Roman" panose="02020603050405020304" pitchFamily="18" charset="0"/>
                    <a:cs typeface="Times New Roman" panose="02020603050405020304" pitchFamily="18" charset="0"/>
                  </a:rPr>
                  <a:t>instability</a:t>
                </a:r>
                <a:r>
                  <a:rPr lang="en-US" sz="1600" dirty="0" smtClean="0">
                    <a:latin typeface="Times New Roman" panose="02020603050405020304" pitchFamily="18" charset="0"/>
                    <a:cs typeface="Times New Roman" panose="02020603050405020304" pitchFamily="18" charset="0"/>
                  </a:rPr>
                  <a:t> appears in</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separate slice; it develops so fast</a:t>
                </a:r>
                <a:r>
                  <a:rPr lang="ru-RU"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that particles don’t  move from slice during its growth time.</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The instability theory is similar with theory of the dipole instability of the coasting beam. Conditions of its appearance</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1600" dirty="0" smtClean="0">
                    <a:latin typeface="Times New Roman" panose="02020603050405020304" pitchFamily="18" charset="0"/>
                    <a:cs typeface="Times New Roman" panose="02020603050405020304" pitchFamily="18" charset="0"/>
                  </a:rPr>
                  <a:t>Wavelength is much  less than length of the bunch</a:t>
                </a:r>
                <a:endParaRPr lang="ru-RU"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ru-RU" sz="1600" i="1">
                              <a:latin typeface="Cambria Math"/>
                            </a:rPr>
                          </m:ctrlPr>
                        </m:fPr>
                        <m:num>
                          <m:r>
                            <a:rPr lang="en-US" sz="1600" i="1">
                              <a:latin typeface="Cambria Math"/>
                            </a:rPr>
                            <m:t>𝑅</m:t>
                          </m:r>
                        </m:num>
                        <m:den>
                          <m:r>
                            <a:rPr lang="en-US" sz="1600" i="1">
                              <a:latin typeface="Cambria Math"/>
                            </a:rPr>
                            <m:t>𝑛</m:t>
                          </m:r>
                          <m:sSub>
                            <m:sSubPr>
                              <m:ctrlPr>
                                <a:rPr lang="ru-RU" sz="1600" i="1">
                                  <a:latin typeface="Cambria Math"/>
                                </a:rPr>
                              </m:ctrlPr>
                            </m:sSubPr>
                            <m:e>
                              <m:r>
                                <a:rPr lang="en-US" sz="1600" i="1">
                                  <a:latin typeface="Cambria Math"/>
                                </a:rPr>
                                <m:t>𝑙</m:t>
                              </m:r>
                            </m:e>
                            <m:sub>
                              <m:r>
                                <a:rPr lang="en-US" sz="1600" i="1">
                                  <a:latin typeface="Cambria Math"/>
                                </a:rPr>
                                <m:t>𝑏</m:t>
                              </m:r>
                            </m:sub>
                          </m:sSub>
                        </m:den>
                      </m:f>
                      <m:r>
                        <a:rPr lang="en-US" sz="1600" i="1">
                          <a:latin typeface="Cambria Math"/>
                        </a:rPr>
                        <m:t>≪1</m:t>
                      </m:r>
                    </m:oMath>
                  </m:oMathPara>
                </a14:m>
                <a:endParaRPr lang="ru-RU" sz="1600" dirty="0">
                  <a:latin typeface="Times New Roman" panose="02020603050405020304" pitchFamily="18" charset="0"/>
                  <a:cs typeface="Times New Roman" panose="02020603050405020304" pitchFamily="18" charset="0"/>
                </a:endParaRPr>
              </a:p>
              <a:p>
                <a:pPr marL="0" lvl="0" indent="0">
                  <a:buNone/>
                </a:pPr>
                <a:r>
                  <a:rPr lang="ru-RU" sz="1600" dirty="0" smtClean="0">
                    <a:latin typeface="Times New Roman" panose="02020603050405020304" pitchFamily="18" charset="0"/>
                    <a:cs typeface="Times New Roman" panose="02020603050405020304" pitchFamily="18" charset="0"/>
                  </a:rPr>
                  <a:t>2.    </a:t>
                </a:r>
                <a:r>
                  <a:rPr lang="en-US" sz="1600" dirty="0" smtClean="0">
                    <a:latin typeface="Times New Roman" panose="02020603050405020304" pitchFamily="18" charset="0"/>
                    <a:cs typeface="Times New Roman" panose="02020603050405020304" pitchFamily="18" charset="0"/>
                  </a:rPr>
                  <a:t>The instability growth time is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much less than the synchrotron period.</a:t>
                </a:r>
                <a:endParaRPr lang="ru-RU"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Traditional </a:t>
                </a:r>
                <a:r>
                  <a:rPr lang="en-US" sz="1600" i="1" dirty="0" smtClean="0">
                    <a:solidFill>
                      <a:srgbClr val="FF0000"/>
                    </a:solidFill>
                    <a:latin typeface="Times New Roman" panose="02020603050405020304" pitchFamily="18" charset="0"/>
                    <a:cs typeface="Times New Roman" panose="02020603050405020304" pitchFamily="18" charset="0"/>
                  </a:rPr>
                  <a:t>sufficient</a:t>
                </a:r>
                <a:r>
                  <a:rPr lang="en-US" sz="1600" dirty="0" smtClean="0">
                    <a:latin typeface="Times New Roman" panose="02020603050405020304" pitchFamily="18" charset="0"/>
                    <a:cs typeface="Times New Roman" panose="02020603050405020304" pitchFamily="18" charset="0"/>
                  </a:rPr>
                  <a:t> stability criterion (</a:t>
                </a:r>
                <a:r>
                  <a:rPr lang="en-US" sz="1600" dirty="0" err="1" smtClean="0">
                    <a:latin typeface="Times New Roman" panose="02020603050405020304" pitchFamily="18" charset="0"/>
                    <a:cs typeface="Times New Roman" panose="02020603050405020304" pitchFamily="18" charset="0"/>
                  </a:rPr>
                  <a:t>Zotter</a:t>
                </a:r>
                <a:r>
                  <a:rPr lang="en-US" sz="1600" dirty="0" smtClean="0">
                    <a:latin typeface="Times New Roman" panose="02020603050405020304" pitchFamily="18" charset="0"/>
                    <a:cs typeface="Times New Roman" panose="02020603050405020304" pitchFamily="18" charset="0"/>
                  </a:rPr>
                  <a:t> criterion) is</a:t>
                </a:r>
                <a:endParaRPr lang="ru-RU"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en-US" sz="1600" i="1">
                              <a:latin typeface="Cambria Math"/>
                            </a:rPr>
                            <m:t>𝐼</m:t>
                          </m:r>
                        </m:e>
                        <m:sub>
                          <m:r>
                            <a:rPr lang="ru-RU" sz="1600" i="1">
                              <a:latin typeface="Cambria Math"/>
                            </a:rPr>
                            <m:t>0</m:t>
                          </m:r>
                        </m:sub>
                      </m:sSub>
                      <m:r>
                        <a:rPr lang="ru-RU" sz="1600" i="1">
                          <a:latin typeface="Cambria Math"/>
                        </a:rPr>
                        <m:t>≤8</m:t>
                      </m:r>
                      <m:sSub>
                        <m:sSubPr>
                          <m:ctrlPr>
                            <a:rPr lang="ru-RU" sz="1600" i="1">
                              <a:latin typeface="Cambria Math"/>
                            </a:rPr>
                          </m:ctrlPr>
                        </m:sSubPr>
                        <m:e>
                          <m:r>
                            <a:rPr lang="en-US" sz="1600" i="1">
                              <a:latin typeface="Cambria Math"/>
                            </a:rPr>
                            <m:t>𝐹</m:t>
                          </m:r>
                        </m:e>
                        <m:sub>
                          <m:r>
                            <a:rPr lang="en-US" sz="1600" i="1">
                              <a:latin typeface="Cambria Math"/>
                            </a:rPr>
                            <m:t>𝑡</m:t>
                          </m:r>
                        </m:sub>
                      </m:sSub>
                      <m:f>
                        <m:fPr>
                          <m:ctrlPr>
                            <a:rPr lang="ru-RU" sz="1600" i="1">
                              <a:latin typeface="Cambria Math"/>
                            </a:rPr>
                          </m:ctrlPr>
                        </m:fPr>
                        <m:num>
                          <m:sSub>
                            <m:sSubPr>
                              <m:ctrlPr>
                                <a:rPr lang="ru-RU" sz="1600" i="1">
                                  <a:latin typeface="Cambria Math"/>
                                </a:rPr>
                              </m:ctrlPr>
                            </m:sSubPr>
                            <m:e>
                              <m:r>
                                <a:rPr lang="en-US" sz="1600" i="1">
                                  <a:latin typeface="Cambria Math"/>
                                </a:rPr>
                                <m:t>𝑈</m:t>
                              </m:r>
                            </m:e>
                            <m:sub>
                              <m:r>
                                <a:rPr lang="en-US" sz="1600" i="1">
                                  <a:latin typeface="Cambria Math"/>
                                </a:rPr>
                                <m:t>𝑝</m:t>
                              </m:r>
                            </m:sub>
                          </m:sSub>
                        </m:num>
                        <m:den>
                          <m:d>
                            <m:dPr>
                              <m:begChr m:val="|"/>
                              <m:endChr m:val="|"/>
                              <m:ctrlPr>
                                <a:rPr lang="ru-RU" sz="1600" i="1">
                                  <a:latin typeface="Cambria Math"/>
                                </a:rPr>
                              </m:ctrlPr>
                            </m:dPr>
                            <m:e>
                              <m:sSub>
                                <m:sSubPr>
                                  <m:ctrlPr>
                                    <a:rPr lang="ru-RU" sz="1600" i="1">
                                      <a:latin typeface="Cambria Math"/>
                                    </a:rPr>
                                  </m:ctrlPr>
                                </m:sSubPr>
                                <m:e>
                                  <m:r>
                                    <a:rPr lang="en-US" sz="1600" i="1">
                                      <a:latin typeface="Cambria Math"/>
                                    </a:rPr>
                                    <m:t>𝑍</m:t>
                                  </m:r>
                                </m:e>
                                <m:sub>
                                  <m:r>
                                    <a:rPr lang="en-US" sz="1600" i="1">
                                      <a:latin typeface="Cambria Math"/>
                                    </a:rPr>
                                    <m:t>𝑡</m:t>
                                  </m:r>
                                </m:sub>
                              </m:sSub>
                            </m:e>
                          </m:d>
                          <m:r>
                            <a:rPr lang="en-US" sz="1600" i="1">
                              <a:latin typeface="Cambria Math"/>
                            </a:rPr>
                            <m:t>𝑅</m:t>
                          </m:r>
                        </m:den>
                      </m:f>
                      <m:f>
                        <m:fPr>
                          <m:ctrlPr>
                            <a:rPr lang="ru-RU" sz="1600" i="1">
                              <a:latin typeface="Cambria Math"/>
                            </a:rPr>
                          </m:ctrlPr>
                        </m:fPr>
                        <m:num>
                          <m:sSub>
                            <m:sSubPr>
                              <m:ctrlPr>
                                <a:rPr lang="ru-RU" sz="1600" i="1">
                                  <a:latin typeface="Cambria Math"/>
                                </a:rPr>
                              </m:ctrlPr>
                            </m:sSubPr>
                            <m:e>
                              <m:r>
                                <a:rPr lang="en-US" sz="1600" i="1">
                                  <a:latin typeface="Cambria Math"/>
                                </a:rPr>
                                <m:t>𝐴</m:t>
                              </m:r>
                            </m:e>
                            <m:sub>
                              <m:r>
                                <a:rPr lang="en-US" sz="1600" i="1">
                                  <a:latin typeface="Cambria Math"/>
                                </a:rPr>
                                <m:t>𝑖</m:t>
                              </m:r>
                            </m:sub>
                          </m:sSub>
                        </m:num>
                        <m:den>
                          <m:sSub>
                            <m:sSubPr>
                              <m:ctrlPr>
                                <a:rPr lang="ru-RU" sz="1600" i="1">
                                  <a:latin typeface="Cambria Math"/>
                                </a:rPr>
                              </m:ctrlPr>
                            </m:sSubPr>
                            <m:e>
                              <m:r>
                                <a:rPr lang="en-US" sz="1600" i="1">
                                  <a:latin typeface="Cambria Math"/>
                                </a:rPr>
                                <m:t>𝑍</m:t>
                              </m:r>
                            </m:e>
                            <m:sub>
                              <m:r>
                                <a:rPr lang="en-US" sz="1600" i="1">
                                  <a:latin typeface="Cambria Math"/>
                                </a:rPr>
                                <m:t>𝑖</m:t>
                              </m:r>
                            </m:sub>
                          </m:sSub>
                        </m:den>
                      </m:f>
                      <m:r>
                        <a:rPr lang="en-US" sz="1600" i="1">
                          <a:latin typeface="Cambria Math"/>
                        </a:rPr>
                        <m:t>𝛽𝛾</m:t>
                      </m:r>
                      <m:r>
                        <a:rPr lang="en-US" sz="1600" i="1">
                          <a:latin typeface="Cambria Math"/>
                        </a:rPr>
                        <m:t>𝑄</m:t>
                      </m:r>
                      <m:r>
                        <a:rPr lang="ru-RU" sz="1600" i="1">
                          <a:latin typeface="Cambria Math"/>
                        </a:rPr>
                        <m:t>∙∆</m:t>
                      </m:r>
                      <m:sSub>
                        <m:sSubPr>
                          <m:ctrlPr>
                            <a:rPr lang="ru-RU" sz="1600" i="1">
                              <a:latin typeface="Cambria Math"/>
                            </a:rPr>
                          </m:ctrlPr>
                        </m:sSubPr>
                        <m:e>
                          <m:r>
                            <a:rPr lang="en-US" sz="1600" i="1">
                              <a:latin typeface="Cambria Math"/>
                            </a:rPr>
                            <m:t>𝑄</m:t>
                          </m:r>
                        </m:e>
                        <m:sub>
                          <m:r>
                            <a:rPr lang="en-US" sz="1600" i="1">
                              <a:latin typeface="Cambria Math"/>
                            </a:rPr>
                            <m:t>𝑛</m:t>
                          </m:r>
                        </m:sub>
                      </m:sSub>
                    </m:oMath>
                  </m:oMathPara>
                </a14:m>
                <a:endParaRPr lang="ru-RU"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Here </a:t>
                </a:r>
                <a14:m>
                  <m:oMath xmlns:m="http://schemas.openxmlformats.org/officeDocument/2006/math">
                    <m:sSub>
                      <m:sSubPr>
                        <m:ctrlPr>
                          <a:rPr lang="ru-RU" sz="1600" i="1">
                            <a:latin typeface="Cambria Math"/>
                          </a:rPr>
                        </m:ctrlPr>
                      </m:sSubPr>
                      <m:e>
                        <m:r>
                          <a:rPr lang="ru-RU" sz="1600" i="1">
                            <a:latin typeface="Cambria Math"/>
                          </a:rPr>
                          <m:t>𝐹</m:t>
                        </m:r>
                      </m:e>
                      <m:sub>
                        <m:r>
                          <a:rPr lang="ru-RU" sz="1600" i="1">
                            <a:latin typeface="Cambria Math"/>
                          </a:rPr>
                          <m:t>𝑡</m:t>
                        </m:r>
                      </m:sub>
                    </m:sSub>
                  </m:oMath>
                </a14:m>
                <a:r>
                  <a:rPr lang="en-US" sz="1600" dirty="0" smtClean="0">
                    <a:latin typeface="Times New Roman" panose="02020603050405020304" pitchFamily="18" charset="0"/>
                    <a:cs typeface="Times New Roman" panose="02020603050405020304" pitchFamily="18" charset="0"/>
                  </a:rPr>
                  <a:t> coefficient depends on the beam distribution functions. For Gaussian momentum distribution </a:t>
                </a:r>
                <a14:m>
                  <m:oMath xmlns:m="http://schemas.openxmlformats.org/officeDocument/2006/math">
                    <m:sSub>
                      <m:sSubPr>
                        <m:ctrlPr>
                          <a:rPr lang="ru-RU" sz="1600" i="1">
                            <a:latin typeface="Cambria Math"/>
                          </a:rPr>
                        </m:ctrlPr>
                      </m:sSubPr>
                      <m:e>
                        <m:r>
                          <a:rPr lang="ru-RU" sz="1600" i="1">
                            <a:latin typeface="Cambria Math"/>
                          </a:rPr>
                          <m:t>𝐹</m:t>
                        </m:r>
                      </m:e>
                      <m:sub>
                        <m:r>
                          <a:rPr lang="ru-RU" sz="1600" i="1">
                            <a:latin typeface="Cambria Math"/>
                          </a:rPr>
                          <m:t>𝑡</m:t>
                        </m:r>
                      </m:sub>
                    </m:sSub>
                    <m:r>
                      <a:rPr lang="ru-RU" sz="1600" i="1">
                        <a:latin typeface="Cambria Math"/>
                      </a:rPr>
                      <m:t>=1</m:t>
                    </m:r>
                  </m:oMath>
                </a14:m>
                <a:r>
                  <a:rPr lang="ru-RU"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Effective spread </a:t>
                </a:r>
                <a14:m>
                  <m:oMath xmlns:m="http://schemas.openxmlformats.org/officeDocument/2006/math">
                    <m:r>
                      <a:rPr lang="ru-RU" sz="1600" i="1">
                        <a:latin typeface="Cambria Math"/>
                      </a:rPr>
                      <m:t> ∆</m:t>
                    </m:r>
                    <m:sSub>
                      <m:sSubPr>
                        <m:ctrlPr>
                          <a:rPr lang="ru-RU" sz="1600" i="1">
                            <a:latin typeface="Cambria Math"/>
                          </a:rPr>
                        </m:ctrlPr>
                      </m:sSubPr>
                      <m:e>
                        <m:r>
                          <a:rPr lang="en-US" sz="1600" i="1">
                            <a:latin typeface="Cambria Math"/>
                          </a:rPr>
                          <m:t>𝑄</m:t>
                        </m:r>
                      </m:e>
                      <m:sub>
                        <m:r>
                          <a:rPr lang="en-US" sz="1600" i="1">
                            <a:latin typeface="Cambria Math"/>
                          </a:rPr>
                          <m:t>𝑛</m:t>
                        </m:r>
                      </m:sub>
                    </m:sSub>
                    <m:r>
                      <a:rPr lang="en-US" sz="1600" i="1">
                        <a:latin typeface="Cambria Math"/>
                      </a:rPr>
                      <m:t> </m:t>
                    </m:r>
                  </m:oMath>
                </a14:m>
                <a:r>
                  <a:rPr lang="en-US" sz="1600" dirty="0" smtClean="0">
                    <a:latin typeface="Times New Roman" panose="02020603050405020304" pitchFamily="18" charset="0"/>
                    <a:cs typeface="Times New Roman" panose="02020603050405020304" pitchFamily="18" charset="0"/>
                  </a:rPr>
                  <a:t> is defined by</a:t>
                </a:r>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ru-RU" sz="1600" i="1">
                          <a:latin typeface="Cambria Math"/>
                        </a:rPr>
                        <m:t>∆</m:t>
                      </m:r>
                      <m:sSub>
                        <m:sSubPr>
                          <m:ctrlPr>
                            <a:rPr lang="ru-RU" sz="1600" i="1">
                              <a:latin typeface="Cambria Math"/>
                            </a:rPr>
                          </m:ctrlPr>
                        </m:sSubPr>
                        <m:e>
                          <m:r>
                            <a:rPr lang="ru-RU" sz="1600" i="1">
                              <a:latin typeface="Cambria Math"/>
                            </a:rPr>
                            <m:t>𝑄</m:t>
                          </m:r>
                        </m:e>
                        <m:sub>
                          <m:r>
                            <a:rPr lang="ru-RU" sz="1600" i="1">
                              <a:latin typeface="Cambria Math"/>
                            </a:rPr>
                            <m:t>𝑛</m:t>
                          </m:r>
                        </m:sub>
                      </m:sSub>
                      <m:r>
                        <a:rPr lang="ru-RU" sz="1600" i="1">
                          <a:latin typeface="Cambria Math"/>
                        </a:rPr>
                        <m:t>≈</m:t>
                      </m:r>
                      <m:rad>
                        <m:radPr>
                          <m:degHide m:val="on"/>
                          <m:ctrlPr>
                            <a:rPr lang="ru-RU" sz="1600" i="1">
                              <a:latin typeface="Cambria Math"/>
                            </a:rPr>
                          </m:ctrlPr>
                        </m:radPr>
                        <m:deg/>
                        <m:e>
                          <m:sSup>
                            <m:sSupPr>
                              <m:ctrlPr>
                                <a:rPr lang="ru-RU" sz="1600" i="1">
                                  <a:latin typeface="Cambria Math"/>
                                </a:rPr>
                              </m:ctrlPr>
                            </m:sSupPr>
                            <m:e>
                              <m:r>
                                <a:rPr lang="ru-RU" sz="1600" i="1">
                                  <a:latin typeface="Cambria Math"/>
                                </a:rPr>
                                <m:t>[</m:t>
                              </m:r>
                              <m:d>
                                <m:dPr>
                                  <m:ctrlPr>
                                    <a:rPr lang="ru-RU" sz="1600" i="1">
                                      <a:latin typeface="Cambria Math"/>
                                    </a:rPr>
                                  </m:ctrlPr>
                                </m:dPr>
                                <m:e>
                                  <m:r>
                                    <a:rPr lang="ru-RU" sz="1600" i="1">
                                      <a:latin typeface="Cambria Math"/>
                                    </a:rPr>
                                    <m:t>𝑛</m:t>
                                  </m:r>
                                  <m:r>
                                    <a:rPr lang="ru-RU" sz="1600" i="1">
                                      <a:latin typeface="Cambria Math"/>
                                    </a:rPr>
                                    <m:t>−</m:t>
                                  </m:r>
                                  <m:r>
                                    <a:rPr lang="ru-RU" sz="1600" i="1">
                                      <a:latin typeface="Cambria Math"/>
                                    </a:rPr>
                                    <m:t>𝑄</m:t>
                                  </m:r>
                                </m:e>
                              </m:d>
                              <m:r>
                                <a:rPr lang="ru-RU" sz="1600" i="1">
                                  <a:latin typeface="Cambria Math"/>
                                </a:rPr>
                                <m:t>𝜂</m:t>
                              </m:r>
                              <m:r>
                                <a:rPr lang="ru-RU" sz="1600">
                                  <a:latin typeface="Cambria Math"/>
                                </a:rPr>
                                <m:t>+</m:t>
                              </m:r>
                              <m:r>
                                <m:rPr>
                                  <m:sty m:val="p"/>
                                </m:rPr>
                                <a:rPr lang="ru-RU" sz="1600">
                                  <a:latin typeface="Cambria Math"/>
                                </a:rPr>
                                <m:t>ξ</m:t>
                              </m:r>
                              <m:r>
                                <a:rPr lang="ru-RU" sz="1600">
                                  <a:latin typeface="Cambria Math"/>
                                </a:rPr>
                                <m:t>]</m:t>
                              </m:r>
                            </m:e>
                            <m:sup>
                              <m:r>
                                <a:rPr lang="ru-RU" sz="1600" i="1">
                                  <a:latin typeface="Cambria Math"/>
                                </a:rPr>
                                <m:t>2</m:t>
                              </m:r>
                            </m:sup>
                          </m:sSup>
                          <m:sSup>
                            <m:sSupPr>
                              <m:ctrlPr>
                                <a:rPr lang="ru-RU" sz="1600" i="1">
                                  <a:latin typeface="Cambria Math"/>
                                </a:rPr>
                              </m:ctrlPr>
                            </m:sSupPr>
                            <m:e>
                              <m:r>
                                <a:rPr lang="ru-RU" sz="1600">
                                  <a:latin typeface="Cambria Math"/>
                                </a:rPr>
                                <m:t>(</m:t>
                              </m:r>
                              <m:sSub>
                                <m:sSubPr>
                                  <m:ctrlPr>
                                    <a:rPr lang="ru-RU" sz="1600" i="1">
                                      <a:latin typeface="Cambria Math"/>
                                    </a:rPr>
                                  </m:ctrlPr>
                                </m:sSubPr>
                                <m:e>
                                  <m:r>
                                    <a:rPr lang="en-US" sz="1600" i="1">
                                      <a:latin typeface="Cambria Math"/>
                                    </a:rPr>
                                    <m:t>𝜎</m:t>
                                  </m:r>
                                </m:e>
                                <m:sub>
                                  <m:r>
                                    <a:rPr lang="en-US" sz="1600" i="1">
                                      <a:latin typeface="Cambria Math"/>
                                    </a:rPr>
                                    <m:t>𝑝</m:t>
                                  </m:r>
                                </m:sub>
                              </m:sSub>
                              <m:r>
                                <a:rPr lang="ru-RU" sz="1600">
                                  <a:latin typeface="Cambria Math"/>
                                </a:rPr>
                                <m:t>)</m:t>
                              </m:r>
                            </m:e>
                            <m:sup>
                              <m:r>
                                <a:rPr lang="ru-RU" sz="1600">
                                  <a:latin typeface="Cambria Math"/>
                                </a:rPr>
                                <m:t>2</m:t>
                              </m:r>
                            </m:sup>
                          </m:sSup>
                          <m:r>
                            <a:rPr lang="ru-RU" sz="1600">
                              <a:latin typeface="Cambria Math"/>
                            </a:rPr>
                            <m:t>+</m:t>
                          </m:r>
                          <m:sSup>
                            <m:sSupPr>
                              <m:ctrlPr>
                                <a:rPr lang="ru-RU" sz="1600" i="1">
                                  <a:latin typeface="Cambria Math"/>
                                </a:rPr>
                              </m:ctrlPr>
                            </m:sSupPr>
                            <m:e>
                              <m:r>
                                <a:rPr lang="ru-RU" sz="1600">
                                  <a:latin typeface="Cambria Math"/>
                                </a:rPr>
                                <m:t>(</m:t>
                              </m:r>
                              <m:sSub>
                                <m:sSubPr>
                                  <m:ctrlPr>
                                    <a:rPr lang="ru-RU" sz="1600" i="1">
                                      <a:latin typeface="Cambria Math"/>
                                    </a:rPr>
                                  </m:ctrlPr>
                                </m:sSubPr>
                                <m:e>
                                  <m:r>
                                    <a:rPr lang="ru-RU" sz="1600" i="1">
                                      <a:latin typeface="Cambria Math"/>
                                    </a:rPr>
                                    <m:t>∆</m:t>
                                  </m:r>
                                  <m:r>
                                    <a:rPr lang="ru-RU" sz="1600" i="1">
                                      <a:latin typeface="Cambria Math"/>
                                    </a:rPr>
                                    <m:t>𝑄</m:t>
                                  </m:r>
                                </m:e>
                                <m:sub>
                                  <m:r>
                                    <a:rPr lang="ru-RU" sz="1600" i="1">
                                      <a:latin typeface="Cambria Math"/>
                                    </a:rPr>
                                    <m:t>𝑛</m:t>
                                  </m:r>
                                  <m:r>
                                    <a:rPr lang="en-US" sz="1600" i="1">
                                      <a:latin typeface="Cambria Math"/>
                                    </a:rPr>
                                    <m:t>𝑙</m:t>
                                  </m:r>
                                </m:sub>
                              </m:sSub>
                              <m:r>
                                <a:rPr lang="ru-RU" sz="1600">
                                  <a:latin typeface="Cambria Math"/>
                                </a:rPr>
                                <m:t>)</m:t>
                              </m:r>
                            </m:e>
                            <m:sup>
                              <m:r>
                                <a:rPr lang="ru-RU" sz="1600">
                                  <a:latin typeface="Cambria Math"/>
                                </a:rPr>
                                <m:t>2</m:t>
                              </m:r>
                            </m:sup>
                          </m:sSup>
                        </m:e>
                      </m:rad>
                      <m:r>
                        <a:rPr lang="ru-RU" sz="1600">
                          <a:latin typeface="Cambria Math"/>
                        </a:rPr>
                        <m:t> </m:t>
                      </m:r>
                    </m:oMath>
                  </m:oMathPara>
                </a14:m>
                <a:endParaRPr lang="ru-RU"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Here </a:t>
                </a:r>
                <a14:m>
                  <m:oMath xmlns:m="http://schemas.openxmlformats.org/officeDocument/2006/math">
                    <m:r>
                      <a:rPr lang="en-US" sz="1600" b="0" i="0" smtClean="0">
                        <a:latin typeface="Cambria Math"/>
                      </a:rPr>
                      <m:t> </m:t>
                    </m:r>
                    <m:sSub>
                      <m:sSubPr>
                        <m:ctrlPr>
                          <a:rPr lang="ru-RU" sz="1600" i="1">
                            <a:latin typeface="Cambria Math"/>
                          </a:rPr>
                        </m:ctrlPr>
                      </m:sSubPr>
                      <m:e>
                        <m:r>
                          <a:rPr lang="ru-RU" sz="1600" i="1">
                            <a:latin typeface="Cambria Math"/>
                          </a:rPr>
                          <m:t>∆</m:t>
                        </m:r>
                        <m:r>
                          <a:rPr lang="ru-RU" sz="1600" i="1">
                            <a:latin typeface="Cambria Math"/>
                          </a:rPr>
                          <m:t>𝑄</m:t>
                        </m:r>
                      </m:e>
                      <m:sub>
                        <m:r>
                          <a:rPr lang="ru-RU" sz="1600" i="1">
                            <a:latin typeface="Cambria Math"/>
                          </a:rPr>
                          <m:t>𝑛𝑙</m:t>
                        </m:r>
                      </m:sub>
                    </m:sSub>
                  </m:oMath>
                </a14:m>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is a betatron tune spread due to the non-linearity of the transverse oscillations.</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We assume that collider will work with zero chromaticity</a:t>
                </a:r>
                <a:r>
                  <a:rPr lang="ru-RU" sz="1600" dirty="0" smtClean="0">
                    <a:latin typeface="Times New Roman" panose="02020603050405020304" pitchFamily="18" charset="0"/>
                    <a:cs typeface="Times New Roman" panose="02020603050405020304" pitchFamily="18" charset="0"/>
                  </a:rPr>
                  <a:t>  </a:t>
                </a:r>
                <a14:m>
                  <m:oMath xmlns:m="http://schemas.openxmlformats.org/officeDocument/2006/math">
                    <m:r>
                      <a:rPr lang="ru-RU" sz="1600" b="0" i="0" smtClean="0">
                        <a:latin typeface="Cambria Math"/>
                      </a:rPr>
                      <m:t>(</m:t>
                    </m:r>
                    <m:r>
                      <m:rPr>
                        <m:sty m:val="p"/>
                      </m:rPr>
                      <a:rPr lang="ru-RU" sz="1600">
                        <a:latin typeface="Cambria Math"/>
                      </a:rPr>
                      <m:t>ξ</m:t>
                    </m:r>
                  </m:oMath>
                </a14:m>
                <a:r>
                  <a:rPr lang="ru-RU" sz="1600" dirty="0" smtClean="0">
                    <a:latin typeface="Times New Roman" panose="02020603050405020304" pitchFamily="18" charset="0"/>
                    <a:cs typeface="Times New Roman" panose="02020603050405020304" pitchFamily="18" charset="0"/>
                  </a:rPr>
                  <a:t>=0). </a:t>
                </a:r>
                <a:endParaRPr lang="ru-RU" sz="1600" dirty="0">
                  <a:latin typeface="Times New Roman" panose="02020603050405020304" pitchFamily="18" charset="0"/>
                  <a:cs typeface="Times New Roman" panose="02020603050405020304" pitchFamily="18" charset="0"/>
                </a:endParaRPr>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370" t="-404" r="-370"/>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0380F0C3-EAA1-46D0-A4B3-6B035845BE3A}"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7</a:t>
            </a:fld>
            <a:endParaRPr lang="ru-RU"/>
          </a:p>
        </p:txBody>
      </p:sp>
    </p:spTree>
    <p:extLst>
      <p:ext uri="{BB962C8B-B14F-4D97-AF65-F5344CB8AC3E}">
        <p14:creationId xmlns:p14="http://schemas.microsoft.com/office/powerpoint/2010/main" val="228963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i="1" dirty="0" smtClean="0"/>
              <a:t>Transverse microwave  instability</a:t>
            </a:r>
            <a:r>
              <a:rPr lang="ru-RU" sz="2000" i="1" dirty="0" smtClean="0"/>
              <a:t> 2.</a:t>
            </a: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Autofit/>
              </a:bodyPr>
              <a:lstStyle/>
              <a:p>
                <a:r>
                  <a:rPr lang="en-US" sz="1400" dirty="0" smtClean="0"/>
                  <a:t>For high frequency region the transverse impedance can be </a:t>
                </a:r>
                <a:r>
                  <a:rPr lang="en-US" sz="1400" dirty="0"/>
                  <a:t>e</a:t>
                </a:r>
                <a:r>
                  <a:rPr lang="en-US" sz="1400" dirty="0" smtClean="0"/>
                  <a:t>stimated by use of wide band </a:t>
                </a:r>
                <a:r>
                  <a:rPr lang="en-US" sz="1400" dirty="0"/>
                  <a:t>cavity model. </a:t>
                </a:r>
                <a:r>
                  <a:rPr lang="en-US" sz="1400" dirty="0" smtClean="0"/>
                  <a:t>Its impedance</a:t>
                </a:r>
                <a:r>
                  <a:rPr lang="ru-RU" sz="1400" dirty="0"/>
                  <a:t> </a:t>
                </a:r>
                <a:endParaRPr lang="en-US" sz="1400" i="1" dirty="0" smtClean="0"/>
              </a:p>
              <a:p>
                <a:pPr marL="0" indent="0">
                  <a:buNone/>
                </a:pPr>
                <a14:m>
                  <m:oMathPara xmlns:m="http://schemas.openxmlformats.org/officeDocument/2006/math">
                    <m:oMathParaPr>
                      <m:jc m:val="centerGroup"/>
                    </m:oMathParaPr>
                    <m:oMath xmlns:m="http://schemas.openxmlformats.org/officeDocument/2006/math">
                      <m:r>
                        <a:rPr lang="en-US" sz="1400" i="1">
                          <a:latin typeface="Cambria Math"/>
                        </a:rPr>
                        <m:t>𝑍</m:t>
                      </m:r>
                      <m:d>
                        <m:dPr>
                          <m:ctrlPr>
                            <a:rPr lang="ru-RU" sz="1400" i="1">
                              <a:latin typeface="Cambria Math"/>
                            </a:rPr>
                          </m:ctrlPr>
                        </m:dPr>
                        <m:e>
                          <m:r>
                            <a:rPr lang="en-US" sz="1400" i="1">
                              <a:latin typeface="Cambria Math"/>
                            </a:rPr>
                            <m:t>𝜔</m:t>
                          </m:r>
                        </m:e>
                      </m:d>
                      <m:r>
                        <a:rPr lang="ru-RU" sz="1400" i="1">
                          <a:latin typeface="Cambria Math"/>
                        </a:rPr>
                        <m:t>=</m:t>
                      </m:r>
                      <m:f>
                        <m:fPr>
                          <m:ctrlPr>
                            <a:rPr lang="ru-RU" sz="1400" i="1">
                              <a:latin typeface="Cambria Math"/>
                            </a:rPr>
                          </m:ctrlPr>
                        </m:fPr>
                        <m:num>
                          <m:sSub>
                            <m:sSubPr>
                              <m:ctrlPr>
                                <a:rPr lang="ru-RU" sz="1400" i="1">
                                  <a:latin typeface="Cambria Math"/>
                                </a:rPr>
                              </m:ctrlPr>
                            </m:sSubPr>
                            <m:e>
                              <m:r>
                                <a:rPr lang="en-US" sz="1400" i="1">
                                  <a:latin typeface="Cambria Math"/>
                                </a:rPr>
                                <m:t>𝑅</m:t>
                              </m:r>
                            </m:e>
                            <m:sub>
                              <m:r>
                                <a:rPr lang="en-US" sz="1400" i="1">
                                  <a:latin typeface="Cambria Math"/>
                                </a:rPr>
                                <m:t>𝑠</m:t>
                              </m:r>
                            </m:sub>
                          </m:sSub>
                        </m:num>
                        <m:den>
                          <m:r>
                            <a:rPr lang="ru-RU" sz="1400" i="1">
                              <a:latin typeface="Cambria Math"/>
                            </a:rPr>
                            <m:t>1+</m:t>
                          </m:r>
                          <m:r>
                            <a:rPr lang="en-US" sz="1400" i="1">
                              <a:latin typeface="Cambria Math"/>
                            </a:rPr>
                            <m:t>𝑖𝑄</m:t>
                          </m:r>
                          <m:r>
                            <a:rPr lang="ru-RU" sz="1400" i="1">
                              <a:latin typeface="Cambria Math"/>
                            </a:rPr>
                            <m:t>(</m:t>
                          </m:r>
                          <m:f>
                            <m:fPr>
                              <m:ctrlPr>
                                <a:rPr lang="ru-RU" sz="1400" i="1">
                                  <a:latin typeface="Cambria Math"/>
                                </a:rPr>
                              </m:ctrlPr>
                            </m:fPr>
                            <m:num>
                              <m:r>
                                <a:rPr lang="en-US" sz="1400" i="1">
                                  <a:latin typeface="Cambria Math"/>
                                </a:rPr>
                                <m:t>𝜔</m:t>
                              </m:r>
                            </m:num>
                            <m:den>
                              <m:sSub>
                                <m:sSubPr>
                                  <m:ctrlPr>
                                    <a:rPr lang="ru-RU" sz="1400" i="1">
                                      <a:latin typeface="Cambria Math"/>
                                    </a:rPr>
                                  </m:ctrlPr>
                                </m:sSubPr>
                                <m:e>
                                  <m:r>
                                    <a:rPr lang="en-US" sz="1400" i="1">
                                      <a:latin typeface="Cambria Math"/>
                                    </a:rPr>
                                    <m:t>𝜔</m:t>
                                  </m:r>
                                </m:e>
                                <m:sub>
                                  <m:r>
                                    <a:rPr lang="en-US" sz="1400" i="1">
                                      <a:latin typeface="Cambria Math"/>
                                    </a:rPr>
                                    <m:t>𝑟</m:t>
                                  </m:r>
                                </m:sub>
                              </m:sSub>
                            </m:den>
                          </m:f>
                          <m:r>
                            <a:rPr lang="ru-RU" sz="1400" i="1">
                              <a:latin typeface="Cambria Math"/>
                            </a:rPr>
                            <m:t>−</m:t>
                          </m:r>
                          <m:f>
                            <m:fPr>
                              <m:ctrlPr>
                                <a:rPr lang="ru-RU" sz="1400" i="1">
                                  <a:latin typeface="Cambria Math"/>
                                </a:rPr>
                              </m:ctrlPr>
                            </m:fPr>
                            <m:num>
                              <m:sSub>
                                <m:sSubPr>
                                  <m:ctrlPr>
                                    <a:rPr lang="ru-RU" sz="1400" i="1">
                                      <a:latin typeface="Cambria Math"/>
                                    </a:rPr>
                                  </m:ctrlPr>
                                </m:sSubPr>
                                <m:e>
                                  <m:r>
                                    <a:rPr lang="en-US" sz="1400" i="1">
                                      <a:latin typeface="Cambria Math"/>
                                    </a:rPr>
                                    <m:t>𝜔</m:t>
                                  </m:r>
                                </m:e>
                                <m:sub>
                                  <m:r>
                                    <a:rPr lang="en-US" sz="1400" i="1">
                                      <a:latin typeface="Cambria Math"/>
                                    </a:rPr>
                                    <m:t>𝑟</m:t>
                                  </m:r>
                                </m:sub>
                              </m:sSub>
                            </m:num>
                            <m:den>
                              <m:r>
                                <a:rPr lang="en-US" sz="1400" i="1">
                                  <a:latin typeface="Cambria Math"/>
                                </a:rPr>
                                <m:t>𝜔</m:t>
                              </m:r>
                            </m:den>
                          </m:f>
                          <m:r>
                            <a:rPr lang="ru-RU" sz="1400" i="1">
                              <a:latin typeface="Cambria Math"/>
                            </a:rPr>
                            <m:t>)</m:t>
                          </m:r>
                        </m:den>
                      </m:f>
                    </m:oMath>
                  </m:oMathPara>
                </a14:m>
                <a:endParaRPr lang="ru-RU" sz="1400" dirty="0"/>
              </a:p>
              <a:p>
                <a:pPr algn="just"/>
                <a:r>
                  <a:rPr lang="en-US" sz="1400" dirty="0" smtClean="0"/>
                  <a:t>Here</a:t>
                </a:r>
                <a14:m>
                  <m:oMath xmlns:m="http://schemas.openxmlformats.org/officeDocument/2006/math">
                    <m:sSub>
                      <m:sSubPr>
                        <m:ctrlPr>
                          <a:rPr lang="ru-RU" sz="1400" i="1">
                            <a:latin typeface="Cambria Math"/>
                          </a:rPr>
                        </m:ctrlPr>
                      </m:sSubPr>
                      <m:e>
                        <m:r>
                          <a:rPr lang="en-US" sz="1400" i="1">
                            <a:latin typeface="Cambria Math"/>
                          </a:rPr>
                          <m:t>𝑅</m:t>
                        </m:r>
                      </m:e>
                      <m:sub>
                        <m:r>
                          <a:rPr lang="en-US" sz="1400" i="1">
                            <a:latin typeface="Cambria Math"/>
                          </a:rPr>
                          <m:t>𝑠</m:t>
                        </m:r>
                      </m:sub>
                    </m:sSub>
                  </m:oMath>
                </a14:m>
                <a:r>
                  <a:rPr lang="ru-RU" sz="1400" dirty="0"/>
                  <a:t> - </a:t>
                </a:r>
                <a:r>
                  <a:rPr lang="en-US" sz="1400" dirty="0" smtClean="0"/>
                  <a:t>is resonance impedance </a:t>
                </a:r>
                <a:r>
                  <a:rPr lang="ru-RU" sz="1400" dirty="0" smtClean="0"/>
                  <a:t>импеданс </a:t>
                </a:r>
                <a:r>
                  <a:rPr lang="en-US" sz="1400" dirty="0" smtClean="0"/>
                  <a:t>in </a:t>
                </a:r>
                <a14:m>
                  <m:oMath xmlns:m="http://schemas.openxmlformats.org/officeDocument/2006/math">
                    <m:r>
                      <m:rPr>
                        <m:sty m:val="p"/>
                      </m:rPr>
                      <a:rPr lang="en-US" sz="1400">
                        <a:latin typeface="Cambria Math"/>
                      </a:rPr>
                      <m:t>Ω</m:t>
                    </m:r>
                  </m:oMath>
                </a14:m>
                <a:r>
                  <a:rPr lang="en-US" sz="1400" dirty="0" smtClean="0"/>
                  <a:t> (for longitudinal oscillations</a:t>
                </a:r>
                <a:r>
                  <a:rPr lang="ru-RU" sz="1400" dirty="0" smtClean="0"/>
                  <a:t>) </a:t>
                </a:r>
                <a:r>
                  <a:rPr lang="en-US" sz="1400" dirty="0" smtClean="0"/>
                  <a:t> or </a:t>
                </a:r>
                <a14:m>
                  <m:oMath xmlns:m="http://schemas.openxmlformats.org/officeDocument/2006/math">
                    <m:r>
                      <m:rPr>
                        <m:sty m:val="p"/>
                      </m:rPr>
                      <a:rPr lang="en-US" sz="1400" b="0" i="0" smtClean="0">
                        <a:latin typeface="Cambria Math"/>
                      </a:rPr>
                      <m:t>M</m:t>
                    </m:r>
                    <m:r>
                      <m:rPr>
                        <m:sty m:val="p"/>
                      </m:rPr>
                      <a:rPr lang="en-US" sz="1400">
                        <a:latin typeface="Cambria Math"/>
                      </a:rPr>
                      <m:t>Ω</m:t>
                    </m:r>
                    <m:r>
                      <a:rPr lang="en-US" sz="1400" b="0" i="0" smtClean="0">
                        <a:latin typeface="Cambria Math"/>
                      </a:rPr>
                      <m:t>/</m:t>
                    </m:r>
                    <m:r>
                      <m:rPr>
                        <m:sty m:val="p"/>
                      </m:rPr>
                      <a:rPr lang="en-US" sz="1400" b="0" i="0" smtClean="0">
                        <a:latin typeface="Cambria Math"/>
                      </a:rPr>
                      <m:t>m</m:t>
                    </m:r>
                    <m:r>
                      <a:rPr lang="en-US" sz="1400" i="1">
                        <a:latin typeface="Cambria Math"/>
                      </a:rPr>
                      <m:t> </m:t>
                    </m:r>
                  </m:oMath>
                </a14:m>
                <a:r>
                  <a:rPr lang="en-US" sz="1400" dirty="0" smtClean="0"/>
                  <a:t> (for transverse oscillations)</a:t>
                </a:r>
                <a:r>
                  <a:rPr lang="ru-RU" sz="1400" dirty="0" smtClean="0"/>
                  <a:t> </a:t>
                </a:r>
                <a14:m>
                  <m:oMath xmlns:m="http://schemas.openxmlformats.org/officeDocument/2006/math">
                    <m:sSub>
                      <m:sSubPr>
                        <m:ctrlPr>
                          <a:rPr lang="ru-RU" sz="1400" i="1">
                            <a:latin typeface="Cambria Math"/>
                          </a:rPr>
                        </m:ctrlPr>
                      </m:sSubPr>
                      <m:e>
                        <m:r>
                          <a:rPr lang="en-US" sz="1400" i="1">
                            <a:latin typeface="Cambria Math"/>
                          </a:rPr>
                          <m:t>𝜔</m:t>
                        </m:r>
                      </m:e>
                      <m:sub>
                        <m:r>
                          <a:rPr lang="en-US" sz="1400" i="1">
                            <a:latin typeface="Cambria Math"/>
                          </a:rPr>
                          <m:t>𝑟</m:t>
                        </m:r>
                      </m:sub>
                    </m:sSub>
                  </m:oMath>
                </a14:m>
                <a:r>
                  <a:rPr lang="ru-RU" sz="1400" dirty="0"/>
                  <a:t> </a:t>
                </a:r>
                <a:r>
                  <a:rPr lang="ru-RU" sz="1400" dirty="0" smtClean="0"/>
                  <a:t>-</a:t>
                </a:r>
                <a:r>
                  <a:rPr lang="en-US" sz="1400" dirty="0" smtClean="0"/>
                  <a:t>is the resonant frequency,</a:t>
                </a:r>
                <a14:m>
                  <m:oMath xmlns:m="http://schemas.openxmlformats.org/officeDocument/2006/math">
                    <m:r>
                      <a:rPr lang="en-US" sz="1400" b="0" i="0" smtClean="0">
                        <a:latin typeface="Cambria Math"/>
                      </a:rPr>
                      <m:t> </m:t>
                    </m:r>
                    <m:r>
                      <a:rPr lang="en-US" sz="1400" i="1">
                        <a:latin typeface="Cambria Math"/>
                      </a:rPr>
                      <m:t>𝑄</m:t>
                    </m:r>
                  </m:oMath>
                </a14:m>
                <a:r>
                  <a:rPr lang="ru-RU" sz="1400" dirty="0"/>
                  <a:t> </a:t>
                </a:r>
                <a:r>
                  <a:rPr lang="ru-RU" sz="1400" dirty="0" smtClean="0"/>
                  <a:t>– </a:t>
                </a:r>
                <a:r>
                  <a:rPr lang="en-US" sz="1400" dirty="0" smtClean="0"/>
                  <a:t>is the quality factor. Usually it is supposed that</a:t>
                </a:r>
                <a14:m>
                  <m:oMath xmlns:m="http://schemas.openxmlformats.org/officeDocument/2006/math">
                    <m:r>
                      <a:rPr lang="en-US" sz="1400" b="0" i="0" smtClean="0">
                        <a:latin typeface="Cambria Math"/>
                      </a:rPr>
                      <m:t> </m:t>
                    </m:r>
                    <m:r>
                      <m:rPr>
                        <m:sty m:val="p"/>
                      </m:rPr>
                      <a:rPr lang="en-US" sz="1400" b="0" i="0" smtClean="0">
                        <a:latin typeface="Cambria Math"/>
                      </a:rPr>
                      <m:t>for</m:t>
                    </m:r>
                    <m:r>
                      <a:rPr lang="en-US" sz="1400" b="0" i="0" smtClean="0">
                        <a:latin typeface="Cambria Math"/>
                      </a:rPr>
                      <m:t> </m:t>
                    </m:r>
                    <m:r>
                      <m:rPr>
                        <m:sty m:val="p"/>
                      </m:rPr>
                      <a:rPr lang="en-US" sz="1400" b="0" i="0" smtClean="0">
                        <a:latin typeface="Cambria Math"/>
                      </a:rPr>
                      <m:t>this</m:t>
                    </m:r>
                    <m:r>
                      <a:rPr lang="en-US" sz="1400" b="0" i="0" smtClean="0">
                        <a:latin typeface="Cambria Math"/>
                      </a:rPr>
                      <m:t> </m:t>
                    </m:r>
                    <m:r>
                      <m:rPr>
                        <m:sty m:val="p"/>
                      </m:rPr>
                      <a:rPr lang="en-US" sz="1400" b="0" i="0" smtClean="0">
                        <a:latin typeface="Cambria Math"/>
                      </a:rPr>
                      <m:t>cavity</m:t>
                    </m:r>
                    <m:r>
                      <a:rPr lang="en-US" sz="1400" i="1">
                        <a:latin typeface="Cambria Math"/>
                      </a:rPr>
                      <m:t>𝑄</m:t>
                    </m:r>
                    <m:r>
                      <a:rPr lang="ru-RU" sz="1400" i="1">
                        <a:latin typeface="Cambria Math"/>
                      </a:rPr>
                      <m:t>=1</m:t>
                    </m:r>
                  </m:oMath>
                </a14:m>
                <a:r>
                  <a:rPr lang="ru-RU" sz="1400" dirty="0"/>
                  <a:t> </a:t>
                </a:r>
                <a:r>
                  <a:rPr lang="en-US" sz="1400" dirty="0" smtClean="0"/>
                  <a:t>and</a:t>
                </a:r>
                <a:r>
                  <a:rPr lang="ru-RU" sz="1400" dirty="0" smtClean="0"/>
                  <a:t> </a:t>
                </a:r>
                <a14:m>
                  <m:oMath xmlns:m="http://schemas.openxmlformats.org/officeDocument/2006/math">
                    <m:sSub>
                      <m:sSubPr>
                        <m:ctrlPr>
                          <a:rPr lang="ru-RU" sz="1400" i="1">
                            <a:latin typeface="Cambria Math"/>
                          </a:rPr>
                        </m:ctrlPr>
                      </m:sSubPr>
                      <m:e>
                        <m:r>
                          <a:rPr lang="en-US" sz="1400" i="1">
                            <a:latin typeface="Cambria Math"/>
                          </a:rPr>
                          <m:t>𝜔</m:t>
                        </m:r>
                      </m:e>
                      <m:sub>
                        <m:r>
                          <a:rPr lang="en-US" sz="1400" i="1">
                            <a:latin typeface="Cambria Math"/>
                          </a:rPr>
                          <m:t>𝑟</m:t>
                        </m:r>
                      </m:sub>
                    </m:sSub>
                    <m:r>
                      <a:rPr lang="ru-RU" sz="1400" i="1">
                        <a:latin typeface="Cambria Math"/>
                      </a:rPr>
                      <m:t>=</m:t>
                    </m:r>
                    <m:sSub>
                      <m:sSubPr>
                        <m:ctrlPr>
                          <a:rPr lang="ru-RU" sz="1400" i="1">
                            <a:latin typeface="Cambria Math"/>
                          </a:rPr>
                        </m:ctrlPr>
                      </m:sSubPr>
                      <m:e>
                        <m:r>
                          <a:rPr lang="en-US" sz="1400" i="1">
                            <a:latin typeface="Cambria Math"/>
                          </a:rPr>
                          <m:t>𝜔</m:t>
                        </m:r>
                      </m:e>
                      <m:sub>
                        <m:r>
                          <a:rPr lang="en-US" sz="1400" i="1">
                            <a:latin typeface="Cambria Math"/>
                          </a:rPr>
                          <m:t>𝑐</m:t>
                        </m:r>
                      </m:sub>
                    </m:sSub>
                  </m:oMath>
                </a14:m>
                <a:r>
                  <a:rPr lang="ru-RU" sz="1400" dirty="0"/>
                  <a:t>, </a:t>
                </a:r>
                <a:r>
                  <a:rPr lang="en-US" sz="1400" dirty="0" smtClean="0"/>
                  <a:t>where cut-off frequency</a:t>
                </a:r>
                <a:r>
                  <a:rPr lang="ru-RU" sz="1400" dirty="0" smtClean="0"/>
                  <a:t> </a:t>
                </a:r>
                <a14:m>
                  <m:oMath xmlns:m="http://schemas.openxmlformats.org/officeDocument/2006/math">
                    <m:sSub>
                      <m:sSubPr>
                        <m:ctrlPr>
                          <a:rPr lang="ru-RU" sz="1400" i="1">
                            <a:latin typeface="Cambria Math"/>
                          </a:rPr>
                        </m:ctrlPr>
                      </m:sSubPr>
                      <m:e>
                        <m:r>
                          <a:rPr lang="en-US" sz="1400" i="1">
                            <a:latin typeface="Cambria Math"/>
                          </a:rPr>
                          <m:t>𝜔</m:t>
                        </m:r>
                      </m:e>
                      <m:sub>
                        <m:r>
                          <a:rPr lang="en-US" sz="1400" i="1">
                            <a:latin typeface="Cambria Math"/>
                          </a:rPr>
                          <m:t>𝑐</m:t>
                        </m:r>
                      </m:sub>
                    </m:sSub>
                    <m:r>
                      <a:rPr lang="ru-RU" sz="1400" i="1">
                        <a:latin typeface="Cambria Math"/>
                      </a:rPr>
                      <m:t>=</m:t>
                    </m:r>
                    <m:r>
                      <a:rPr lang="ru-RU" sz="1400" i="1">
                        <a:latin typeface="Cambria Math"/>
                      </a:rPr>
                      <m:t>𝛽</m:t>
                    </m:r>
                    <m:r>
                      <a:rPr lang="en-US" sz="1400" i="1">
                        <a:latin typeface="Cambria Math"/>
                      </a:rPr>
                      <m:t>𝑐</m:t>
                    </m:r>
                    <m:r>
                      <a:rPr lang="ru-RU" sz="1400" i="1">
                        <a:latin typeface="Cambria Math"/>
                      </a:rPr>
                      <m:t>/</m:t>
                    </m:r>
                    <m:r>
                      <a:rPr lang="en-US" sz="1400" i="1">
                        <a:latin typeface="Cambria Math"/>
                      </a:rPr>
                      <m:t>𝑏</m:t>
                    </m:r>
                  </m:oMath>
                </a14:m>
                <a:r>
                  <a:rPr lang="ru-RU" sz="1400" dirty="0"/>
                  <a:t>. </a:t>
                </a:r>
                <a14:m>
                  <m:oMath xmlns:m="http://schemas.openxmlformats.org/officeDocument/2006/math">
                    <m:sSub>
                      <m:sSubPr>
                        <m:ctrlPr>
                          <a:rPr lang="ru-RU" sz="1400" i="1">
                            <a:latin typeface="Cambria Math"/>
                          </a:rPr>
                        </m:ctrlPr>
                      </m:sSubPr>
                      <m:e>
                        <m:r>
                          <a:rPr lang="en-US" sz="1400" i="1">
                            <a:latin typeface="Cambria Math"/>
                          </a:rPr>
                          <m:t>𝑅</m:t>
                        </m:r>
                      </m:e>
                      <m:sub>
                        <m:r>
                          <a:rPr lang="en-US" sz="1400" i="1">
                            <a:latin typeface="Cambria Math"/>
                          </a:rPr>
                          <m:t>𝑠</m:t>
                        </m:r>
                      </m:sub>
                    </m:sSub>
                  </m:oMath>
                </a14:m>
                <a:r>
                  <a:rPr lang="en-US" sz="1400" dirty="0" smtClean="0"/>
                  <a:t> is changed from one machine to another. As example, for CERN SPS </a:t>
                </a:r>
                <a14:m>
                  <m:oMath xmlns:m="http://schemas.openxmlformats.org/officeDocument/2006/math">
                    <m:sSub>
                      <m:sSubPr>
                        <m:ctrlPr>
                          <a:rPr lang="ru-RU" sz="1400" i="1">
                            <a:latin typeface="Cambria Math"/>
                          </a:rPr>
                        </m:ctrlPr>
                      </m:sSubPr>
                      <m:e>
                        <m:r>
                          <a:rPr lang="en-US" sz="1400" i="1">
                            <a:latin typeface="Cambria Math"/>
                          </a:rPr>
                          <m:t>𝑅</m:t>
                        </m:r>
                      </m:e>
                      <m:sub>
                        <m:r>
                          <a:rPr lang="en-US" sz="1400" i="1">
                            <a:latin typeface="Cambria Math"/>
                          </a:rPr>
                          <m:t>𝑠</m:t>
                        </m:r>
                      </m:sub>
                    </m:sSub>
                    <m:r>
                      <a:rPr lang="ru-RU" sz="1400" i="1">
                        <a:latin typeface="Cambria Math"/>
                      </a:rPr>
                      <m:t>=3</m:t>
                    </m:r>
                  </m:oMath>
                </a14:m>
                <a:r>
                  <a:rPr lang="ru-RU" sz="1400" dirty="0"/>
                  <a:t> </a:t>
                </a:r>
                <a14:m>
                  <m:oMath xmlns:m="http://schemas.openxmlformats.org/officeDocument/2006/math">
                    <m:r>
                      <m:rPr>
                        <m:sty m:val="p"/>
                      </m:rPr>
                      <a:rPr lang="en-US" sz="1400">
                        <a:latin typeface="Cambria Math"/>
                      </a:rPr>
                      <m:t>MΩ</m:t>
                    </m:r>
                    <m:r>
                      <a:rPr lang="en-US" sz="1400">
                        <a:latin typeface="Cambria Math"/>
                      </a:rPr>
                      <m:t>/</m:t>
                    </m:r>
                    <m:r>
                      <m:rPr>
                        <m:sty m:val="p"/>
                      </m:rPr>
                      <a:rPr lang="en-US" sz="1400">
                        <a:latin typeface="Cambria Math"/>
                      </a:rPr>
                      <m:t>m</m:t>
                    </m:r>
                  </m:oMath>
                </a14:m>
                <a:r>
                  <a:rPr lang="en-US" sz="1400" dirty="0" smtClean="0"/>
                  <a:t>.</a:t>
                </a:r>
                <a:r>
                  <a:rPr lang="ru-RU" sz="1400" dirty="0" smtClean="0"/>
                  <a:t> </a:t>
                </a:r>
                <a:r>
                  <a:rPr lang="en-US" sz="1400" dirty="0" smtClean="0"/>
                  <a:t>At this synchrotron it was observed microwave instability </a:t>
                </a:r>
                <a:r>
                  <a:rPr lang="ru-RU" sz="1400" dirty="0" smtClean="0"/>
                  <a:t>(</a:t>
                </a:r>
                <a:r>
                  <a:rPr lang="en-US" sz="1400" dirty="0"/>
                  <a:t>beam break up </a:t>
                </a:r>
                <a:r>
                  <a:rPr lang="en-US" sz="1400" dirty="0" smtClean="0"/>
                  <a:t>instability</a:t>
                </a:r>
                <a:r>
                  <a:rPr lang="ru-RU" sz="1400" dirty="0"/>
                  <a:t>), </a:t>
                </a:r>
                <a:r>
                  <a:rPr lang="en-US" sz="1400" dirty="0" smtClean="0"/>
                  <a:t>excited by this impedance</a:t>
                </a:r>
                <a:r>
                  <a:rPr lang="ru-RU" sz="1400" dirty="0" smtClean="0"/>
                  <a:t>.</a:t>
                </a:r>
                <a:endParaRPr lang="en-US" sz="1400" dirty="0" smtClean="0"/>
              </a:p>
              <a:p>
                <a:pPr algn="just"/>
                <a:r>
                  <a:rPr lang="en-US" sz="1400" dirty="0" smtClean="0"/>
                  <a:t>The instability is excited at the cut-off frequency</a:t>
                </a:r>
                <a14:m>
                  <m:oMath xmlns:m="http://schemas.openxmlformats.org/officeDocument/2006/math">
                    <m:r>
                      <a:rPr lang="en-US" sz="1400" b="0" i="0" smtClean="0">
                        <a:latin typeface="Cambria Math"/>
                      </a:rPr>
                      <m:t> </m:t>
                    </m:r>
                    <m:sSub>
                      <m:sSubPr>
                        <m:ctrlPr>
                          <a:rPr lang="ru-RU" sz="1400" i="1">
                            <a:latin typeface="Cambria Math"/>
                          </a:rPr>
                        </m:ctrlPr>
                      </m:sSubPr>
                      <m:e>
                        <m:r>
                          <a:rPr lang="ru-RU" sz="1400" i="1">
                            <a:latin typeface="Cambria Math"/>
                          </a:rPr>
                          <m:t>𝜔</m:t>
                        </m:r>
                      </m:e>
                      <m:sub>
                        <m:r>
                          <a:rPr lang="ru-RU" sz="1400" i="1">
                            <a:latin typeface="Cambria Math"/>
                          </a:rPr>
                          <m:t>с</m:t>
                        </m:r>
                      </m:sub>
                    </m:sSub>
                    <m:r>
                      <a:rPr lang="ru-RU" sz="1400" i="1">
                        <a:latin typeface="Cambria Math"/>
                      </a:rPr>
                      <m:t>=</m:t>
                    </m:r>
                    <m:r>
                      <a:rPr lang="en-US" sz="1400" i="1">
                        <a:latin typeface="Cambria Math"/>
                      </a:rPr>
                      <m:t>𝛽</m:t>
                    </m:r>
                    <m:r>
                      <a:rPr lang="ru-RU" sz="1400" i="1">
                        <a:latin typeface="Cambria Math"/>
                      </a:rPr>
                      <m:t>с/</m:t>
                    </m:r>
                    <m:r>
                      <a:rPr lang="en-US" sz="1400" i="1">
                        <a:latin typeface="Cambria Math"/>
                      </a:rPr>
                      <m:t>𝑏</m:t>
                    </m:r>
                  </m:oMath>
                </a14:m>
                <a:r>
                  <a:rPr lang="ru-RU" sz="1400" dirty="0"/>
                  <a:t> </a:t>
                </a:r>
                <a:r>
                  <a:rPr lang="ru-RU" sz="1400" dirty="0" smtClean="0"/>
                  <a:t>(</a:t>
                </a:r>
                <a:r>
                  <a:rPr lang="en-US" sz="1400" dirty="0" smtClean="0"/>
                  <a:t>the  corresponding mode number </a:t>
                </a:r>
                <a14:m>
                  <m:oMath xmlns:m="http://schemas.openxmlformats.org/officeDocument/2006/math">
                    <m:sSub>
                      <m:sSubPr>
                        <m:ctrlPr>
                          <a:rPr lang="ru-RU" sz="1400" i="1">
                            <a:latin typeface="Cambria Math"/>
                          </a:rPr>
                        </m:ctrlPr>
                      </m:sSubPr>
                      <m:e>
                        <m:r>
                          <a:rPr lang="en-US" sz="1400" i="1">
                            <a:latin typeface="Cambria Math"/>
                          </a:rPr>
                          <m:t>𝑛</m:t>
                        </m:r>
                      </m:e>
                      <m:sub>
                        <m:r>
                          <a:rPr lang="ru-RU" sz="1400" i="1">
                            <a:latin typeface="Cambria Math"/>
                          </a:rPr>
                          <m:t>𝑐</m:t>
                        </m:r>
                      </m:sub>
                    </m:sSub>
                    <m:r>
                      <a:rPr lang="ru-RU" sz="1400" i="1">
                        <a:latin typeface="Cambria Math"/>
                      </a:rPr>
                      <m:t>=</m:t>
                    </m:r>
                    <m:f>
                      <m:fPr>
                        <m:ctrlPr>
                          <a:rPr lang="ru-RU" sz="1400" i="1">
                            <a:latin typeface="Cambria Math"/>
                          </a:rPr>
                        </m:ctrlPr>
                      </m:fPr>
                      <m:num>
                        <m:sSub>
                          <m:sSubPr>
                            <m:ctrlPr>
                              <a:rPr lang="ru-RU" sz="1400" i="1">
                                <a:latin typeface="Cambria Math"/>
                              </a:rPr>
                            </m:ctrlPr>
                          </m:sSubPr>
                          <m:e>
                            <m:r>
                              <a:rPr lang="ru-RU" sz="1400" i="1">
                                <a:latin typeface="Cambria Math"/>
                              </a:rPr>
                              <m:t>𝜔</m:t>
                            </m:r>
                          </m:e>
                          <m:sub>
                            <m:r>
                              <a:rPr lang="ru-RU" sz="1400" i="1">
                                <a:latin typeface="Cambria Math"/>
                              </a:rPr>
                              <m:t>с</m:t>
                            </m:r>
                          </m:sub>
                        </m:sSub>
                      </m:num>
                      <m:den>
                        <m:sSub>
                          <m:sSubPr>
                            <m:ctrlPr>
                              <a:rPr lang="ru-RU" sz="1400" i="1">
                                <a:latin typeface="Cambria Math"/>
                              </a:rPr>
                            </m:ctrlPr>
                          </m:sSubPr>
                          <m:e>
                            <m:r>
                              <m:rPr>
                                <m:sty m:val="p"/>
                              </m:rPr>
                              <a:rPr lang="ru-RU" sz="1400">
                                <a:latin typeface="Cambria Math"/>
                              </a:rPr>
                              <m:t>Ω</m:t>
                            </m:r>
                          </m:e>
                          <m:sub>
                            <m:r>
                              <a:rPr lang="ru-RU" sz="1400">
                                <a:latin typeface="Cambria Math"/>
                              </a:rPr>
                              <m:t>0</m:t>
                            </m:r>
                          </m:sub>
                        </m:sSub>
                      </m:den>
                    </m:f>
                    <m:r>
                      <a:rPr lang="ru-RU" sz="1400" i="1">
                        <a:latin typeface="Cambria Math"/>
                      </a:rPr>
                      <m:t>=</m:t>
                    </m:r>
                    <m:f>
                      <m:fPr>
                        <m:ctrlPr>
                          <a:rPr lang="ru-RU" sz="1400" i="1">
                            <a:latin typeface="Cambria Math"/>
                          </a:rPr>
                        </m:ctrlPr>
                      </m:fPr>
                      <m:num>
                        <m:r>
                          <a:rPr lang="ru-RU" sz="1400" i="1">
                            <a:latin typeface="Cambria Math"/>
                          </a:rPr>
                          <m:t>𝑅</m:t>
                        </m:r>
                      </m:num>
                      <m:den>
                        <m:r>
                          <a:rPr lang="ru-RU" sz="1400" i="1">
                            <a:latin typeface="Cambria Math"/>
                          </a:rPr>
                          <m:t>𝑐</m:t>
                        </m:r>
                        <m:r>
                          <a:rPr lang="ru-RU" sz="1400" i="1">
                            <a:latin typeface="Cambria Math"/>
                          </a:rPr>
                          <m:t>𝛽</m:t>
                        </m:r>
                      </m:den>
                    </m:f>
                  </m:oMath>
                </a14:m>
                <a:r>
                  <a:rPr lang="ru-RU" sz="1400" dirty="0"/>
                  <a:t>). </a:t>
                </a:r>
                <a:r>
                  <a:rPr lang="en-US" sz="1400" dirty="0" smtClean="0"/>
                  <a:t>Condition of the instability excitement gives</a:t>
                </a:r>
                <a:r>
                  <a:rPr lang="ru-RU" sz="1400" dirty="0" smtClean="0"/>
                  <a:t>  </a:t>
                </a:r>
                <a14:m>
                  <m:oMath xmlns:m="http://schemas.openxmlformats.org/officeDocument/2006/math">
                    <m:f>
                      <m:fPr>
                        <m:ctrlPr>
                          <a:rPr lang="ru-RU" sz="1400" i="1">
                            <a:latin typeface="Cambria Math"/>
                          </a:rPr>
                        </m:ctrlPr>
                      </m:fPr>
                      <m:num>
                        <m:r>
                          <a:rPr lang="ru-RU" sz="1400" i="1">
                            <a:latin typeface="Cambria Math"/>
                          </a:rPr>
                          <m:t>𝛽</m:t>
                        </m:r>
                        <m:r>
                          <a:rPr lang="en-US" sz="1400" i="1">
                            <a:latin typeface="Cambria Math"/>
                          </a:rPr>
                          <m:t>𝑏</m:t>
                        </m:r>
                      </m:num>
                      <m:den>
                        <m:sSub>
                          <m:sSubPr>
                            <m:ctrlPr>
                              <a:rPr lang="ru-RU" sz="1400" i="1">
                                <a:latin typeface="Cambria Math"/>
                              </a:rPr>
                            </m:ctrlPr>
                          </m:sSubPr>
                          <m:e>
                            <m:r>
                              <a:rPr lang="ru-RU" sz="1400" i="1">
                                <a:latin typeface="Cambria Math"/>
                              </a:rPr>
                              <m:t>𝑙</m:t>
                            </m:r>
                          </m:e>
                          <m:sub>
                            <m:r>
                              <a:rPr lang="ru-RU" sz="1400" i="1">
                                <a:latin typeface="Cambria Math"/>
                              </a:rPr>
                              <m:t>𝑏</m:t>
                            </m:r>
                          </m:sub>
                        </m:sSub>
                      </m:den>
                    </m:f>
                    <m:r>
                      <a:rPr lang="ru-RU" sz="1400" i="1">
                        <a:latin typeface="Cambria Math"/>
                      </a:rPr>
                      <m:t>≪1</m:t>
                    </m:r>
                  </m:oMath>
                </a14:m>
                <a:r>
                  <a:rPr lang="en-US" sz="1400" dirty="0" smtClean="0"/>
                  <a:t> . In our case 	</a:t>
                </a:r>
                <a14:m>
                  <m:oMath xmlns:m="http://schemas.openxmlformats.org/officeDocument/2006/math">
                    <m:f>
                      <m:fPr>
                        <m:ctrlPr>
                          <a:rPr lang="ru-RU" sz="1400" i="1">
                            <a:latin typeface="Cambria Math"/>
                          </a:rPr>
                        </m:ctrlPr>
                      </m:fPr>
                      <m:num>
                        <m:r>
                          <a:rPr lang="ru-RU" sz="1400" i="1">
                            <a:latin typeface="Cambria Math"/>
                          </a:rPr>
                          <m:t>𝛽</m:t>
                        </m:r>
                        <m:r>
                          <a:rPr lang="en-US" sz="1400" i="1">
                            <a:latin typeface="Cambria Math"/>
                          </a:rPr>
                          <m:t>𝑏</m:t>
                        </m:r>
                      </m:num>
                      <m:den>
                        <m:sSub>
                          <m:sSubPr>
                            <m:ctrlPr>
                              <a:rPr lang="ru-RU" sz="1400" i="1">
                                <a:latin typeface="Cambria Math"/>
                              </a:rPr>
                            </m:ctrlPr>
                          </m:sSubPr>
                          <m:e>
                            <m:r>
                              <a:rPr lang="ru-RU" sz="1400" i="1">
                                <a:latin typeface="Cambria Math"/>
                              </a:rPr>
                              <m:t>𝑙</m:t>
                            </m:r>
                          </m:e>
                          <m:sub>
                            <m:r>
                              <a:rPr lang="ru-RU" sz="1400" i="1">
                                <a:latin typeface="Cambria Math"/>
                              </a:rPr>
                              <m:t>𝑏</m:t>
                            </m:r>
                          </m:sub>
                        </m:sSub>
                      </m:den>
                    </m:f>
                    <m:r>
                      <a:rPr lang="ru-RU" sz="1400" i="1">
                        <a:latin typeface="Cambria Math"/>
                      </a:rPr>
                      <m:t>~</m:t>
                    </m:r>
                    <m:f>
                      <m:fPr>
                        <m:ctrlPr>
                          <a:rPr lang="ru-RU" sz="1400" i="1">
                            <a:latin typeface="Cambria Math"/>
                          </a:rPr>
                        </m:ctrlPr>
                      </m:fPr>
                      <m:num>
                        <m:r>
                          <a:rPr lang="ru-RU" sz="1400" i="1">
                            <a:latin typeface="Cambria Math"/>
                          </a:rPr>
                          <m:t>1</m:t>
                        </m:r>
                      </m:num>
                      <m:den>
                        <m:r>
                          <a:rPr lang="ru-RU" sz="1400" i="1">
                            <a:latin typeface="Cambria Math"/>
                          </a:rPr>
                          <m:t>15</m:t>
                        </m:r>
                      </m:den>
                    </m:f>
                  </m:oMath>
                </a14:m>
                <a:r>
                  <a:rPr lang="ru-RU" sz="1400" dirty="0"/>
                  <a:t>, </a:t>
                </a:r>
                <a:r>
                  <a:rPr lang="en-US" sz="1400" dirty="0" smtClean="0"/>
                  <a:t>that means that the instability can </a:t>
                </a:r>
                <a:r>
                  <a:rPr lang="en-US" sz="1400" dirty="0"/>
                  <a:t>o</a:t>
                </a:r>
                <a:r>
                  <a:rPr lang="en-US" sz="1400" dirty="0" smtClean="0"/>
                  <a:t>ccur. </a:t>
                </a:r>
                <a:endParaRPr lang="ru-RU" sz="1400" dirty="0" smtClean="0"/>
              </a:p>
              <a:p>
                <a:r>
                  <a:rPr lang="en-US" sz="1400" dirty="0" smtClean="0"/>
                  <a:t>For so high mode number the instability criterion </a:t>
                </a:r>
                <a:r>
                  <a:rPr lang="en-US" sz="1400" dirty="0"/>
                  <a:t>m</a:t>
                </a:r>
                <a:r>
                  <a:rPr lang="en-US" sz="1400" dirty="0" smtClean="0"/>
                  <a:t>ay </a:t>
                </a:r>
                <a:r>
                  <a:rPr lang="ru-RU" sz="1400" dirty="0" smtClean="0"/>
                  <a:t> </a:t>
                </a:r>
                <a:r>
                  <a:rPr lang="en-US" sz="1400" dirty="0" smtClean="0"/>
                  <a:t>be written as follows</a:t>
                </a:r>
                <a:endParaRPr lang="ru-RU" sz="1400" dirty="0"/>
              </a:p>
              <a:p>
                <a:pPr marL="0" indent="0" algn="ctr">
                  <a:buNone/>
                </a:pPr>
                <a14:m>
                  <m:oMath xmlns:m="http://schemas.openxmlformats.org/officeDocument/2006/math">
                    <m:sSubSup>
                      <m:sSubSupPr>
                        <m:ctrlPr>
                          <a:rPr lang="ru-RU" sz="1400" i="1">
                            <a:latin typeface="Cambria Math"/>
                          </a:rPr>
                        </m:ctrlPr>
                      </m:sSubSupPr>
                      <m:e>
                        <m:r>
                          <a:rPr lang="en-US" sz="1400" i="1">
                            <a:latin typeface="Cambria Math"/>
                          </a:rPr>
                          <m:t>𝜎</m:t>
                        </m:r>
                      </m:e>
                      <m:sub>
                        <m:r>
                          <a:rPr lang="en-US" sz="1400" i="1">
                            <a:latin typeface="Cambria Math"/>
                          </a:rPr>
                          <m:t>𝑝</m:t>
                        </m:r>
                      </m:sub>
                      <m:sup>
                        <m:r>
                          <a:rPr lang="en-US" sz="1400" i="1">
                            <a:latin typeface="Cambria Math"/>
                          </a:rPr>
                          <m:t>𝑡</m:t>
                        </m:r>
                        <m:r>
                          <a:rPr lang="ru-RU" sz="1400" i="1">
                            <a:latin typeface="Cambria Math"/>
                          </a:rPr>
                          <m:t>h</m:t>
                        </m:r>
                        <m:r>
                          <a:rPr lang="en-US" sz="1400" i="1">
                            <a:latin typeface="Cambria Math"/>
                          </a:rPr>
                          <m:t>𝑟</m:t>
                        </m:r>
                      </m:sup>
                    </m:sSubSup>
                    <m:r>
                      <a:rPr lang="ru-RU" sz="1400" i="1">
                        <a:latin typeface="Cambria Math"/>
                      </a:rPr>
                      <m:t>≥</m:t>
                    </m:r>
                    <m:sSub>
                      <m:sSubPr>
                        <m:ctrlPr>
                          <a:rPr lang="ru-RU" sz="1400" i="1">
                            <a:latin typeface="Cambria Math"/>
                          </a:rPr>
                        </m:ctrlPr>
                      </m:sSubPr>
                      <m:e>
                        <m:r>
                          <a:rPr lang="ru-RU" sz="1400" i="1">
                            <a:latin typeface="Cambria Math"/>
                          </a:rPr>
                          <m:t>𝐹</m:t>
                        </m:r>
                      </m:e>
                      <m:sub>
                        <m:r>
                          <a:rPr lang="en-US" sz="1400" i="1">
                            <a:latin typeface="Cambria Math"/>
                          </a:rPr>
                          <m:t>𝑇</m:t>
                        </m:r>
                      </m:sub>
                    </m:sSub>
                    <m:f>
                      <m:fPr>
                        <m:ctrlPr>
                          <a:rPr lang="ru-RU" sz="1400" i="1">
                            <a:latin typeface="Cambria Math"/>
                          </a:rPr>
                        </m:ctrlPr>
                      </m:fPr>
                      <m:num>
                        <m:r>
                          <a:rPr lang="ru-RU" sz="1400" i="1">
                            <a:latin typeface="Cambria Math"/>
                          </a:rPr>
                          <m:t>∆</m:t>
                        </m:r>
                        <m:sSub>
                          <m:sSubPr>
                            <m:ctrlPr>
                              <a:rPr lang="ru-RU" sz="1400" i="1">
                                <a:latin typeface="Cambria Math"/>
                              </a:rPr>
                            </m:ctrlPr>
                          </m:sSubPr>
                          <m:e>
                            <m:r>
                              <a:rPr lang="en-US" sz="1400" i="1">
                                <a:latin typeface="Cambria Math"/>
                              </a:rPr>
                              <m:t>𝑄</m:t>
                            </m:r>
                          </m:e>
                          <m:sub>
                            <m:r>
                              <a:rPr lang="en-US" sz="1400" i="1">
                                <a:latin typeface="Cambria Math"/>
                              </a:rPr>
                              <m:t>𝑠𝑐</m:t>
                            </m:r>
                          </m:sub>
                        </m:sSub>
                      </m:num>
                      <m:den>
                        <m:sSub>
                          <m:sSubPr>
                            <m:ctrlPr>
                              <a:rPr lang="ru-RU" sz="1400" i="1">
                                <a:latin typeface="Cambria Math"/>
                              </a:rPr>
                            </m:ctrlPr>
                          </m:sSubPr>
                          <m:e>
                            <m:r>
                              <a:rPr lang="en-US" sz="1400" i="1">
                                <a:latin typeface="Cambria Math"/>
                              </a:rPr>
                              <m:t>𝑛</m:t>
                            </m:r>
                          </m:e>
                          <m:sub>
                            <m:r>
                              <a:rPr lang="en-US" sz="1400" i="1">
                                <a:latin typeface="Cambria Math"/>
                              </a:rPr>
                              <m:t>𝑐</m:t>
                            </m:r>
                          </m:sub>
                        </m:sSub>
                        <m:d>
                          <m:dPr>
                            <m:begChr m:val="|"/>
                            <m:endChr m:val="|"/>
                            <m:ctrlPr>
                              <a:rPr lang="ru-RU" sz="1400" i="1">
                                <a:latin typeface="Cambria Math"/>
                              </a:rPr>
                            </m:ctrlPr>
                          </m:dPr>
                          <m:e>
                            <m:r>
                              <a:rPr lang="en-US" sz="1400" i="1">
                                <a:latin typeface="Cambria Math"/>
                              </a:rPr>
                              <m:t>𝜂</m:t>
                            </m:r>
                          </m:e>
                        </m:d>
                      </m:den>
                    </m:f>
                  </m:oMath>
                </a14:m>
                <a:r>
                  <a:rPr lang="ru-RU" sz="1400" dirty="0"/>
                  <a:t>	</a:t>
                </a:r>
              </a:p>
              <a:p>
                <a:r>
                  <a:rPr lang="en-US" sz="1400" dirty="0" smtClean="0"/>
                  <a:t>Coefficient</a:t>
                </a:r>
                <a14:m>
                  <m:oMath xmlns:m="http://schemas.openxmlformats.org/officeDocument/2006/math">
                    <m:r>
                      <a:rPr lang="en-US" sz="1400" b="0" i="0" smtClean="0">
                        <a:latin typeface="Cambria Math"/>
                      </a:rPr>
                      <m:t> </m:t>
                    </m:r>
                    <m:sSub>
                      <m:sSubPr>
                        <m:ctrlPr>
                          <a:rPr lang="ru-RU" sz="1400" i="1">
                            <a:latin typeface="Cambria Math"/>
                          </a:rPr>
                        </m:ctrlPr>
                      </m:sSubPr>
                      <m:e>
                        <m:r>
                          <a:rPr lang="ru-RU" sz="1400" i="1">
                            <a:latin typeface="Cambria Math"/>
                          </a:rPr>
                          <m:t>𝐹</m:t>
                        </m:r>
                      </m:e>
                      <m:sub>
                        <m:r>
                          <a:rPr lang="ru-RU" sz="1400" i="1">
                            <a:latin typeface="Cambria Math"/>
                          </a:rPr>
                          <m:t>𝑇</m:t>
                        </m:r>
                      </m:sub>
                    </m:sSub>
                  </m:oMath>
                </a14:m>
                <a:r>
                  <a:rPr lang="ru-RU" sz="1400" dirty="0"/>
                  <a:t> </a:t>
                </a:r>
                <a:r>
                  <a:rPr lang="en-US" sz="1400" dirty="0" smtClean="0"/>
                  <a:t>depends on the momentum distribution, transverse impedance as well as on the chosen model.</a:t>
                </a:r>
                <a:endParaRPr lang="ru-RU" sz="1400" dirty="0"/>
              </a:p>
              <a:p>
                <a:pPr marL="0" indent="0">
                  <a:buNone/>
                </a:pPr>
                <a:endParaRPr lang="ru-RU" sz="1200"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74" t="-135" r="-222"/>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F5BB5193-C02B-4584-B819-587DD444D38D}"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8</a:t>
            </a:fld>
            <a:endParaRPr lang="ru-RU"/>
          </a:p>
        </p:txBody>
      </p:sp>
    </p:spTree>
    <p:extLst>
      <p:ext uri="{BB962C8B-B14F-4D97-AF65-F5344CB8AC3E}">
        <p14:creationId xmlns:p14="http://schemas.microsoft.com/office/powerpoint/2010/main" val="345328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000" i="1" dirty="0"/>
              <a:t>Transverse microwave  instability</a:t>
            </a:r>
            <a:r>
              <a:rPr lang="ru-RU" sz="2000" i="1" dirty="0"/>
              <a:t> </a:t>
            </a:r>
            <a:r>
              <a:rPr lang="en-US" sz="2000" i="1" dirty="0" smtClean="0"/>
              <a:t>3.</a:t>
            </a:r>
            <a:endParaRPr lang="ru-RU" sz="2000"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62500" lnSpcReduction="20000"/>
              </a:bodyPr>
              <a:lstStyle/>
              <a:p>
                <a:r>
                  <a:rPr lang="en-US" dirty="0" smtClean="0"/>
                  <a:t>Le</a:t>
                </a:r>
                <a:r>
                  <a:rPr lang="en-US" dirty="0"/>
                  <a:t>t</a:t>
                </a:r>
                <a:r>
                  <a:rPr lang="en-US" dirty="0" smtClean="0"/>
                  <a:t> us consider two models</a:t>
                </a:r>
                <a:r>
                  <a:rPr lang="ru-RU" dirty="0" smtClean="0"/>
                  <a:t>:</a:t>
                </a:r>
                <a:endParaRPr lang="ru-RU" dirty="0"/>
              </a:p>
              <a:p>
                <a:pPr marL="514350" lvl="0" indent="-514350">
                  <a:buFont typeface="+mj-lt"/>
                  <a:buAutoNum type="arabicPeriod"/>
                </a:pPr>
                <a:r>
                  <a:rPr lang="en-US" dirty="0" smtClean="0"/>
                  <a:t>Model with</a:t>
                </a:r>
                <a:r>
                  <a:rPr lang="ru-RU" dirty="0" smtClean="0"/>
                  <a:t> К-</a:t>
                </a:r>
                <a:r>
                  <a:rPr lang="en-US" dirty="0" smtClean="0"/>
                  <a:t>V</a:t>
                </a:r>
                <a:r>
                  <a:rPr lang="ru-RU" dirty="0" smtClean="0"/>
                  <a:t> </a:t>
                </a:r>
                <a:r>
                  <a:rPr lang="en-US" dirty="0" smtClean="0"/>
                  <a:t>distribution </a:t>
                </a:r>
                <a:r>
                  <a:rPr lang="ru-RU" dirty="0" smtClean="0"/>
                  <a:t>(</a:t>
                </a:r>
                <a:r>
                  <a:rPr lang="en-US" dirty="0" err="1" smtClean="0"/>
                  <a:t>Kapchinsky-Vladimirsky</a:t>
                </a:r>
                <a:r>
                  <a:rPr lang="en-US" dirty="0" smtClean="0"/>
                  <a:t>) in the transverse space and Gaussian distribution in momentum space</a:t>
                </a:r>
                <a:r>
                  <a:rPr lang="ru-RU" dirty="0" smtClean="0"/>
                  <a:t>  (</a:t>
                </a:r>
                <a:r>
                  <a:rPr lang="en-US" dirty="0" smtClean="0"/>
                  <a:t>shortly </a:t>
                </a:r>
                <a:r>
                  <a:rPr lang="ru-RU" dirty="0" smtClean="0"/>
                  <a:t>К-</a:t>
                </a:r>
                <a:r>
                  <a:rPr lang="en-US" dirty="0"/>
                  <a:t>V </a:t>
                </a:r>
                <a:r>
                  <a:rPr lang="en-US" dirty="0" smtClean="0"/>
                  <a:t>model</a:t>
                </a:r>
                <a:r>
                  <a:rPr lang="ru-RU" dirty="0" smtClean="0"/>
                  <a:t>)</a:t>
                </a:r>
                <a:r>
                  <a:rPr lang="en-US" dirty="0"/>
                  <a:t>:</a:t>
                </a:r>
                <a:endParaRPr lang="ru-RU" dirty="0"/>
              </a:p>
              <a:p>
                <a:pPr marL="0" indent="0" algn="ctr">
                  <a:buNone/>
                </a:pPr>
                <a:r>
                  <a:rPr lang="en-US" dirty="0" smtClean="0"/>
                  <a:t>The </a:t>
                </a:r>
                <a:r>
                  <a:rPr lang="en-US" dirty="0" err="1" smtClean="0"/>
                  <a:t>stabilty</a:t>
                </a:r>
                <a:r>
                  <a:rPr lang="en-US" dirty="0" smtClean="0"/>
                  <a:t> is found by analysis of the stability diagram.</a:t>
                </a:r>
                <a:r>
                  <a:rPr lang="ru-RU" dirty="0"/>
                  <a:t>	</a:t>
                </a:r>
              </a:p>
              <a:p>
                <a:pPr marL="742950" indent="-742950" algn="just">
                  <a:buAutoNum type="arabicPeriod" startAt="2"/>
                </a:pPr>
                <a:r>
                  <a:rPr lang="en-US" dirty="0" err="1" smtClean="0"/>
                  <a:t>Burov-Lebedev</a:t>
                </a:r>
                <a:r>
                  <a:rPr lang="en-US" dirty="0" smtClean="0"/>
                  <a:t> model (B-L </a:t>
                </a:r>
                <a:r>
                  <a:rPr lang="en-US" dirty="0"/>
                  <a:t>m</a:t>
                </a:r>
                <a:r>
                  <a:rPr lang="en-US" dirty="0" smtClean="0"/>
                  <a:t>odel). In </a:t>
                </a:r>
                <a:r>
                  <a:rPr lang="en-US" dirty="0"/>
                  <a:t>B-L model </a:t>
                </a:r>
                <a:r>
                  <a:rPr lang="en-US" dirty="0" smtClean="0"/>
                  <a:t>it is considered stability of the beam with Gaussian distribution in the transverse space. Model takes into account stabilizing action of the Coulomb tune spread. According this theory</a:t>
                </a:r>
              </a:p>
              <a:p>
                <a:pPr marL="0" indent="0" algn="ctr">
                  <a:buNone/>
                </a:pPr>
                <a:r>
                  <a:rPr lang="ru-RU" dirty="0" smtClean="0"/>
                  <a:t> </a:t>
                </a:r>
                <a14:m>
                  <m:oMath xmlns:m="http://schemas.openxmlformats.org/officeDocument/2006/math">
                    <m:sSub>
                      <m:sSubPr>
                        <m:ctrlPr>
                          <a:rPr lang="ru-RU" i="1">
                            <a:latin typeface="Cambria Math"/>
                          </a:rPr>
                        </m:ctrlPr>
                      </m:sSubPr>
                      <m:e>
                        <m:r>
                          <a:rPr lang="en-US" i="1">
                            <a:latin typeface="Cambria Math"/>
                          </a:rPr>
                          <m:t>𝐹</m:t>
                        </m:r>
                      </m:e>
                      <m:sub>
                        <m:r>
                          <a:rPr lang="en-US" i="1">
                            <a:latin typeface="Cambria Math"/>
                          </a:rPr>
                          <m:t>𝑇</m:t>
                        </m:r>
                      </m:sub>
                    </m:sSub>
                    <m:r>
                      <a:rPr lang="ru-RU" i="1">
                        <a:latin typeface="Cambria Math"/>
                      </a:rPr>
                      <m:t>=</m:t>
                    </m:r>
                    <m:f>
                      <m:fPr>
                        <m:ctrlPr>
                          <a:rPr lang="ru-RU" i="1">
                            <a:latin typeface="Cambria Math"/>
                          </a:rPr>
                        </m:ctrlPr>
                      </m:fPr>
                      <m:num>
                        <m:r>
                          <a:rPr lang="ru-RU" i="1">
                            <a:latin typeface="Cambria Math"/>
                          </a:rPr>
                          <m:t>1.7</m:t>
                        </m:r>
                      </m:num>
                      <m:den>
                        <m:r>
                          <m:rPr>
                            <m:sty m:val="p"/>
                          </m:rPr>
                          <a:rPr lang="en-US">
                            <a:latin typeface="Cambria Math"/>
                          </a:rPr>
                          <m:t>ln</m:t>
                        </m:r>
                        <m:r>
                          <a:rPr lang="ru-RU" i="1">
                            <a:latin typeface="Cambria Math"/>
                          </a:rPr>
                          <m:t>(</m:t>
                        </m:r>
                        <m:f>
                          <m:fPr>
                            <m:ctrlPr>
                              <a:rPr lang="ru-RU" i="1">
                                <a:latin typeface="Cambria Math"/>
                              </a:rPr>
                            </m:ctrlPr>
                          </m:fPr>
                          <m:num>
                            <m:r>
                              <a:rPr lang="en-US" i="1">
                                <a:latin typeface="Cambria Math"/>
                              </a:rPr>
                              <m:t>𝐼𝑚</m:t>
                            </m:r>
                            <m:sSub>
                              <m:sSubPr>
                                <m:ctrlPr>
                                  <a:rPr lang="ru-RU" i="1">
                                    <a:latin typeface="Cambria Math"/>
                                  </a:rPr>
                                </m:ctrlPr>
                              </m:sSubPr>
                              <m:e>
                                <m:r>
                                  <a:rPr lang="ru-RU" i="1">
                                    <a:latin typeface="Cambria Math"/>
                                  </a:rPr>
                                  <m:t>𝑍</m:t>
                                </m:r>
                              </m:e>
                              <m:sub>
                                <m:r>
                                  <a:rPr lang="ru-RU" i="1">
                                    <a:latin typeface="Cambria Math"/>
                                  </a:rPr>
                                  <m:t>𝑇</m:t>
                                </m:r>
                              </m:sub>
                            </m:sSub>
                          </m:num>
                          <m:den>
                            <m:sSubSup>
                              <m:sSubSupPr>
                                <m:ctrlPr>
                                  <a:rPr lang="ru-RU" i="1">
                                    <a:latin typeface="Cambria Math"/>
                                  </a:rPr>
                                </m:ctrlPr>
                              </m:sSubSupPr>
                              <m:e>
                                <m:r>
                                  <a:rPr lang="ru-RU" i="1">
                                    <a:latin typeface="Cambria Math"/>
                                  </a:rPr>
                                  <m:t>𝑅</m:t>
                                </m:r>
                              </m:e>
                              <m:sub>
                                <m:r>
                                  <a:rPr lang="ru-RU" i="1">
                                    <a:latin typeface="Cambria Math"/>
                                  </a:rPr>
                                  <m:t>⊥</m:t>
                                </m:r>
                              </m:sub>
                              <m:sup>
                                <m:r>
                                  <a:rPr lang="ru-RU" i="1">
                                    <a:latin typeface="Cambria Math"/>
                                  </a:rPr>
                                  <m:t>𝑠</m:t>
                                </m:r>
                              </m:sup>
                            </m:sSubSup>
                          </m:den>
                        </m:f>
                        <m:r>
                          <a:rPr lang="ru-RU" i="1">
                            <a:latin typeface="Cambria Math"/>
                          </a:rPr>
                          <m:t>)</m:t>
                        </m:r>
                      </m:den>
                    </m:f>
                  </m:oMath>
                </a14:m>
                <a:endParaRPr lang="en-US" dirty="0" smtClean="0"/>
              </a:p>
              <a:p>
                <a:pPr algn="just"/>
                <a:r>
                  <a:rPr lang="en-US" dirty="0" smtClean="0"/>
                  <a:t>The plots of the corresponding threshold momentum (as well as plot of designed momentum spread) are given at Fig. 3 (</a:t>
                </a:r>
                <a14:m>
                  <m:oMath xmlns:m="http://schemas.openxmlformats.org/officeDocument/2006/math">
                    <m:sSub>
                      <m:sSubPr>
                        <m:ctrlPr>
                          <a:rPr lang="ru-RU" i="1">
                            <a:latin typeface="Cambria Math"/>
                          </a:rPr>
                        </m:ctrlPr>
                      </m:sSubPr>
                      <m:e>
                        <m:r>
                          <a:rPr lang="en-US" i="1">
                            <a:latin typeface="Cambria Math"/>
                          </a:rPr>
                          <m:t>𝑅</m:t>
                        </m:r>
                      </m:e>
                      <m:sub>
                        <m:r>
                          <a:rPr lang="en-US" i="1">
                            <a:latin typeface="Cambria Math"/>
                          </a:rPr>
                          <m:t>𝑠</m:t>
                        </m:r>
                      </m:sub>
                    </m:sSub>
                  </m:oMath>
                </a14:m>
                <a:r>
                  <a:rPr lang="ru-RU" dirty="0"/>
                  <a:t>=1 </a:t>
                </a:r>
                <a14:m>
                  <m:oMath xmlns:m="http://schemas.openxmlformats.org/officeDocument/2006/math">
                    <m:r>
                      <m:rPr>
                        <m:sty m:val="p"/>
                      </m:rPr>
                      <a:rPr lang="en-US">
                        <a:latin typeface="Cambria Math"/>
                      </a:rPr>
                      <m:t>MΩ</m:t>
                    </m:r>
                    <m:r>
                      <a:rPr lang="en-US">
                        <a:latin typeface="Cambria Math"/>
                      </a:rPr>
                      <m:t>/</m:t>
                    </m:r>
                    <m:r>
                      <m:rPr>
                        <m:sty m:val="p"/>
                      </m:rPr>
                      <a:rPr lang="en-US">
                        <a:latin typeface="Cambria Math"/>
                      </a:rPr>
                      <m:t>m</m:t>
                    </m:r>
                    <m:r>
                      <a:rPr lang="en-US" i="1">
                        <a:latin typeface="Cambria Math"/>
                      </a:rPr>
                      <m:t> </m:t>
                    </m:r>
                  </m:oMath>
                </a14:m>
                <a:r>
                  <a:rPr lang="en-US" dirty="0" smtClean="0"/>
                  <a:t>). At fig.4 it is plotted dependence </a:t>
                </a:r>
                <a:r>
                  <a:rPr lang="ru-RU" dirty="0" smtClean="0"/>
                  <a:t> </a:t>
                </a:r>
                <a:r>
                  <a:rPr lang="en-US" dirty="0" smtClean="0"/>
                  <a:t>of the </a:t>
                </a:r>
                <a14:m>
                  <m:oMath xmlns:m="http://schemas.openxmlformats.org/officeDocument/2006/math">
                    <m:sSub>
                      <m:sSubPr>
                        <m:ctrlPr>
                          <a:rPr lang="ru-RU" i="1">
                            <a:latin typeface="Cambria Math"/>
                          </a:rPr>
                        </m:ctrlPr>
                      </m:sSubPr>
                      <m:e>
                        <m:r>
                          <a:rPr lang="en-US" i="1">
                            <a:latin typeface="Cambria Math"/>
                          </a:rPr>
                          <m:t>𝐹</m:t>
                        </m:r>
                      </m:e>
                      <m:sub>
                        <m:r>
                          <a:rPr lang="en-US" i="1">
                            <a:latin typeface="Cambria Math"/>
                          </a:rPr>
                          <m:t>𝑇</m:t>
                        </m:r>
                      </m:sub>
                    </m:sSub>
                  </m:oMath>
                </a14:m>
                <a:r>
                  <a:rPr lang="en-US" dirty="0" smtClean="0"/>
                  <a:t> coefficient on</a:t>
                </a:r>
                <a:r>
                  <a:rPr lang="ru-RU" dirty="0" smtClean="0"/>
                  <a:t>  </a:t>
                </a:r>
                <a14:m>
                  <m:oMath xmlns:m="http://schemas.openxmlformats.org/officeDocument/2006/math">
                    <m:sSubSup>
                      <m:sSubSupPr>
                        <m:ctrlPr>
                          <a:rPr lang="ru-RU" i="1">
                            <a:latin typeface="Cambria Math"/>
                          </a:rPr>
                        </m:ctrlPr>
                      </m:sSubSupPr>
                      <m:e>
                        <m:r>
                          <a:rPr lang="en-US" i="1">
                            <a:latin typeface="Cambria Math"/>
                          </a:rPr>
                          <m:t>𝑅</m:t>
                        </m:r>
                      </m:e>
                      <m:sub>
                        <m:r>
                          <a:rPr lang="ru-RU" i="1">
                            <a:latin typeface="Cambria Math"/>
                          </a:rPr>
                          <m:t>⊥</m:t>
                        </m:r>
                      </m:sub>
                      <m:sup>
                        <m:r>
                          <a:rPr lang="en-US" i="1">
                            <a:latin typeface="Cambria Math"/>
                          </a:rPr>
                          <m:t>𝑠</m:t>
                        </m:r>
                      </m:sup>
                    </m:sSubSup>
                  </m:oMath>
                </a14:m>
                <a:r>
                  <a:rPr lang="ru-RU" dirty="0"/>
                  <a:t> </a:t>
                </a:r>
                <a:r>
                  <a:rPr lang="en-US" dirty="0" smtClean="0"/>
                  <a:t> for </a:t>
                </a:r>
                <a:r>
                  <a:rPr lang="ru-RU" dirty="0" smtClean="0"/>
                  <a:t> </a:t>
                </a:r>
                <a:r>
                  <a:rPr lang="en-US" i="1" dirty="0"/>
                  <a:t>E</a:t>
                </a:r>
                <a:r>
                  <a:rPr lang="ru-RU" i="1" dirty="0"/>
                  <a:t>=</a:t>
                </a:r>
                <a:r>
                  <a:rPr lang="ru-RU" dirty="0"/>
                  <a:t>3.2 </a:t>
                </a:r>
                <a:r>
                  <a:rPr lang="en-US" dirty="0" smtClean="0"/>
                  <a:t>GeV</a:t>
                </a:r>
                <a:r>
                  <a:rPr lang="ru-RU" dirty="0" smtClean="0"/>
                  <a:t> (</a:t>
                </a:r>
                <a:r>
                  <a:rPr lang="en-US" dirty="0" smtClean="0"/>
                  <a:t>K-V model)</a:t>
                </a:r>
                <a:r>
                  <a:rPr lang="ru-RU" dirty="0" smtClean="0"/>
                  <a:t>.</a:t>
                </a:r>
                <a:r>
                  <a:rPr lang="en-US" dirty="0" smtClean="0"/>
                  <a:t> We see that we have a freedom in the chamber smoothing.</a:t>
                </a:r>
              </a:p>
              <a:p>
                <a:pPr algn="just"/>
                <a:endParaRPr lang="ru-RU" dirty="0"/>
              </a:p>
              <a:p>
                <a:pPr marL="0" indent="0" algn="ctr">
                  <a:buNone/>
                </a:pPr>
                <a:endParaRPr lang="en-US" dirty="0" smtClean="0"/>
              </a:p>
              <a:p>
                <a:pPr marL="742950" indent="-742950">
                  <a:buAutoNum type="arabicPeriod" startAt="2"/>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741" t="-1887" r="-741"/>
                </a:stretch>
              </a:blipFill>
            </p:spPr>
            <p:txBody>
              <a:bodyPr/>
              <a:lstStyle/>
              <a:p>
                <a:r>
                  <a:rPr lang="ru-RU">
                    <a:noFill/>
                  </a:rPr>
                  <a:t> </a:t>
                </a:r>
              </a:p>
            </p:txBody>
          </p:sp>
        </mc:Fallback>
      </mc:AlternateContent>
      <p:sp>
        <p:nvSpPr>
          <p:cNvPr id="4" name="Дата 3"/>
          <p:cNvSpPr>
            <a:spLocks noGrp="1"/>
          </p:cNvSpPr>
          <p:nvPr>
            <p:ph type="dt" sz="half" idx="10"/>
          </p:nvPr>
        </p:nvSpPr>
        <p:spPr/>
        <p:txBody>
          <a:bodyPr/>
          <a:lstStyle/>
          <a:p>
            <a:fld id="{D1B8D882-3F37-488C-BE05-3E370D1E605D}" type="datetime1">
              <a:rPr lang="ru-RU" smtClean="0"/>
              <a:t>21.05.2017</a:t>
            </a:fld>
            <a:endParaRPr lang="ru-RU"/>
          </a:p>
        </p:txBody>
      </p:sp>
      <p:sp>
        <p:nvSpPr>
          <p:cNvPr id="5" name="Номер слайда 4"/>
          <p:cNvSpPr>
            <a:spLocks noGrp="1"/>
          </p:cNvSpPr>
          <p:nvPr>
            <p:ph type="sldNum" sz="quarter" idx="12"/>
          </p:nvPr>
        </p:nvSpPr>
        <p:spPr/>
        <p:txBody>
          <a:bodyPr/>
          <a:lstStyle/>
          <a:p>
            <a:fld id="{D1236E6A-4E9B-44A9-9D56-EFBA6B7D776A}" type="slidenum">
              <a:rPr lang="ru-RU" smtClean="0"/>
              <a:t>9</a:t>
            </a:fld>
            <a:endParaRPr lang="ru-RU"/>
          </a:p>
        </p:txBody>
      </p:sp>
    </p:spTree>
    <p:extLst>
      <p:ext uri="{BB962C8B-B14F-4D97-AF65-F5344CB8AC3E}">
        <p14:creationId xmlns:p14="http://schemas.microsoft.com/office/powerpoint/2010/main" val="2198284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7792</TotalTime>
  <Words>3172</Words>
  <Application>Microsoft Office PowerPoint</Application>
  <PresentationFormat>Экран (4:3)</PresentationFormat>
  <Paragraphs>367</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P.R. Zenkevich, A.Ye.Bolshakov, А.А. Kolomiets</vt:lpstr>
      <vt:lpstr>Contents</vt:lpstr>
      <vt:lpstr>Introduction</vt:lpstr>
      <vt:lpstr>Table 1. Collider parameters.</vt:lpstr>
      <vt:lpstr>Beam parameters.</vt:lpstr>
      <vt:lpstr> Fig. 1. Dependence 〖∆Q〗_sc and 2ξ on ion energy Е (GeV/u). Fig .2. Dependence of particle number N_b on Е. Fig.3. Dependence of  synchrotron tune  Q_s on the ion energy E  .</vt:lpstr>
      <vt:lpstr>Transverse microwave instability 1. </vt:lpstr>
      <vt:lpstr>Transverse microwave  instability 2.</vt:lpstr>
      <vt:lpstr>Transverse microwave  instability 3.</vt:lpstr>
      <vt:lpstr>Fig. 4. Solid line-designed momentum spread; red line –dependence  of the threshold momentum spread on  energy  E (in GeV/u) (K-V model);  the third curve dependence  of the threshold momentum spread on E (B-L  model), impedance R_⊥^s= 1 Мом/м.  Fig.5. Dependence of  the F_T coefficient от  R_⊥^s  on E=GeV GeV.Solid  curve -  K-V model),  the second one- B-L model.  </vt:lpstr>
      <vt:lpstr>Transverse dipole oscillations . </vt:lpstr>
      <vt:lpstr> Transverse dipole oscillations 2. </vt:lpstr>
      <vt:lpstr>Decay of free dipole oscillations in coasting beam. </vt:lpstr>
      <vt:lpstr>Damping of free dipole oscillations 2. Fig. 7. Fringed fields are swithed off.  τ_dec=590 T.   We see that the main source of decay is fringed field non-linearity.</vt:lpstr>
      <vt:lpstr>Coulomb shift of synchrotron tune. </vt:lpstr>
      <vt:lpstr>Coulomb shift of the synchrotron tune 2. </vt:lpstr>
      <vt:lpstr>Dependence of the longitudinal Coulomb shift on the ion energy for Gaussian longitudinal density distribution</vt:lpstr>
      <vt:lpstr>  Longitudinal microwave instability. </vt:lpstr>
      <vt:lpstr>Longitudinal microwave instability 2. </vt:lpstr>
      <vt:lpstr>Upper Figure. Dependence of threshold momentum spread for mkw longitudinal instability on energy for Z_R=1 Ω.  Bottom Figure. Dependence of coefficient F_L on l active component of the longitudina impedance Z_R for energy E=4.5 GeV.</vt:lpstr>
      <vt:lpstr>Longitudinal Robinson instability</vt:lpstr>
      <vt:lpstr>Longitudinal Robinson instability on HOM.</vt:lpstr>
      <vt:lpstr>Multi-bunch transverse dipole instability 1.</vt:lpstr>
      <vt:lpstr>Transverse multi-bunch dipole oscillations 2.</vt:lpstr>
      <vt:lpstr>Transverse form-factor for multi-bunch oscillations (sinusoidal modes)</vt:lpstr>
      <vt:lpstr>Longitudinal multi bunch instability</vt:lpstr>
      <vt:lpstr>Longitudinal multi-bunch instabilities 2.</vt:lpstr>
      <vt:lpstr>Computer simulation of coupling impedances in NICA collider</vt:lpstr>
      <vt:lpstr>NICA Layout</vt:lpstr>
      <vt:lpstr>The Collider Structure Elements</vt:lpstr>
      <vt:lpstr>Regular Arch Period.</vt:lpstr>
      <vt:lpstr>Regular Arch Period</vt:lpstr>
      <vt:lpstr>Dipole magnet vacuum chamber</vt:lpstr>
      <vt:lpstr>Instability Table. Sign + means that the instability is stable; sign ±means that the further study is necessary; sign – means that process is not studied yet.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П.Р.Зенкевич, А.Е.Большаков, А.А. Коломиец</dc:title>
  <dc:creator>Павел</dc:creator>
  <cp:lastModifiedBy>Павел</cp:lastModifiedBy>
  <cp:revision>162</cp:revision>
  <cp:lastPrinted>2017-05-04T13:25:49Z</cp:lastPrinted>
  <dcterms:created xsi:type="dcterms:W3CDTF">2017-04-20T04:13:04Z</dcterms:created>
  <dcterms:modified xsi:type="dcterms:W3CDTF">2017-05-21T07:19:14Z</dcterms:modified>
</cp:coreProperties>
</file>