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  <p:sldMasterId id="2147483690" r:id="rId2"/>
  </p:sldMasterIdLst>
  <p:notesMasterIdLst>
    <p:notesMasterId r:id="rId32"/>
  </p:notesMasterIdLst>
  <p:sldIdLst>
    <p:sldId id="302" r:id="rId3"/>
    <p:sldId id="305" r:id="rId4"/>
    <p:sldId id="306" r:id="rId5"/>
    <p:sldId id="307" r:id="rId6"/>
    <p:sldId id="311" r:id="rId7"/>
    <p:sldId id="313" r:id="rId8"/>
    <p:sldId id="309" r:id="rId9"/>
    <p:sldId id="314" r:id="rId10"/>
    <p:sldId id="315" r:id="rId11"/>
    <p:sldId id="317" r:id="rId12"/>
    <p:sldId id="343" r:id="rId13"/>
    <p:sldId id="363" r:id="rId14"/>
    <p:sldId id="320" r:id="rId15"/>
    <p:sldId id="344" r:id="rId16"/>
    <p:sldId id="345" r:id="rId17"/>
    <p:sldId id="346" r:id="rId18"/>
    <p:sldId id="347" r:id="rId19"/>
    <p:sldId id="325" r:id="rId20"/>
    <p:sldId id="327" r:id="rId21"/>
    <p:sldId id="354" r:id="rId22"/>
    <p:sldId id="355" r:id="rId23"/>
    <p:sldId id="368" r:id="rId24"/>
    <p:sldId id="356" r:id="rId25"/>
    <p:sldId id="364" r:id="rId26"/>
    <p:sldId id="361" r:id="rId27"/>
    <p:sldId id="362" r:id="rId28"/>
    <p:sldId id="322" r:id="rId29"/>
    <p:sldId id="366" r:id="rId30"/>
    <p:sldId id="3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F38"/>
    <a:srgbClr val="F5B283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7"/>
    <p:restoredTop sz="94622"/>
  </p:normalViewPr>
  <p:slideViewPr>
    <p:cSldViewPr snapToGrid="0" snapToObjects="1">
      <p:cViewPr>
        <p:scale>
          <a:sx n="90" d="100"/>
          <a:sy n="90" d="100"/>
        </p:scale>
        <p:origin x="146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09F8-F132-5848-9736-D728D95361D9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55F2-5A72-AD4A-8A2D-44A9E49C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5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0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7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4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CCB6-7983-B54C-B688-9EEF5527F04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5BC6-4222-5F49-BECB-F69FF463F670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453B-4D6C-D847-A6D7-EEC8C51E1449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1D83-1085-D746-A591-5C291245E23C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9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7672-2BAC-FE4A-B120-BE211422D04B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6" y="6356352"/>
            <a:ext cx="668565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C377B">
                    <a:tint val="75000"/>
                  </a:srgbClr>
                </a:solidFill>
              </a:rPr>
              <a:t>markus.schulz@cern.ch</a:t>
            </a:r>
            <a:endParaRPr lang="en-US" altLang="en-US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9831-C620-4AD3-9AD2-037EA858B450}" type="slidenum">
              <a:rPr lang="en-US">
                <a:solidFill>
                  <a:srgbClr val="0C377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377B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BA8CF55-71F0-434E-AB2B-51A06A86073F}" type="datetime1">
              <a:rPr lang="en-US" altLang="en-US" smtClean="0">
                <a:solidFill>
                  <a:srgbClr val="0C377B">
                    <a:tint val="75000"/>
                  </a:srgbClr>
                </a:solidFill>
              </a:rPr>
              <a:t>9/27/17</a:t>
            </a:fld>
            <a:r>
              <a:rPr lang="en-US" altLang="en-US" smtClean="0">
                <a:solidFill>
                  <a:srgbClr val="0C377B">
                    <a:tint val="75000"/>
                  </a:srgbClr>
                </a:solidFill>
              </a:rPr>
              <a:t>Date</a:t>
            </a:r>
            <a:endParaRPr lang="en-US" altLang="en-US">
              <a:solidFill>
                <a:srgbClr val="0C377B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911-7BFF-BF42-A3AD-D0D960538ECE}" type="datetime1">
              <a:rPr lang="en-US" smtClean="0"/>
              <a:t>9/27/17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markus.schulz@cern.ch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088-DEEA-0A4A-9295-FA685181C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5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3AAF-1513-B142-9F97-04350A062C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5D54-A489-7246-87E4-4AD9895414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E073-03A0-7C4F-B37B-1B8106D890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6DA1-36D0-7541-9692-9C1BBA236D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455D-6212-DA4F-8088-BDB0F8070C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4A27-8036-4B45-A290-7793AF42F4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66D4-B6DC-E142-97E6-7DF426E31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E070-C1D8-1B4C-8AB6-96960CC33B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F40D-0338-E746-ADD8-5BBFAB1B8D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DE7F-FBF7-D04E-A048-43278BD3B3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FE6B-6090-2348-B038-53ADF57AD3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7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DF40-18FC-C742-A8D6-CE5CB2EDE171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8947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48081"/>
            <a:ext cx="10972800" cy="482599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3DE1-BE52-D94A-A84E-40B399496A77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2B72-1B77-A744-8A35-390A5C0D408F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132C-4ABB-CC40-B29E-924FB5C39F68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2121-B155-854E-9F84-6D158C74240D}" type="datetime1">
              <a:rPr lang="en-US" smtClean="0">
                <a:solidFill>
                  <a:srgbClr val="0055A0">
                    <a:tint val="75000"/>
                  </a:srgbClr>
                </a:solidFill>
              </a:rPr>
              <a:t>9/27/17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markus.schulz@cern.ch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1" name="Image 10" descr="bande-02.eps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2"/>
          <a:stretch/>
        </p:blipFill>
        <p:spPr>
          <a:xfrm>
            <a:off x="8865" y="6036733"/>
            <a:ext cx="2105664" cy="82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81" y="6036733"/>
            <a:ext cx="1106548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charset="2"/>
        <a:buChar char="q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 charset="2"/>
        <a:buChar char="§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rgbClr val="00B050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1EA5-1E66-6C4A-B227-00163D47A0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9/27/17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markus.schulz@cern.ch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5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"/>
              <a:cs typeface=""/>
            </a:endParaRPr>
          </a:p>
        </p:txBody>
      </p:sp>
      <p:sp>
        <p:nvSpPr>
          <p:cNvPr id="39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13.01.17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0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DRAFT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1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7B1088-DEEA-0A4A-9295-FA685181C0A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0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8" y="279467"/>
            <a:ext cx="10307212" cy="6442008"/>
          </a:xfrm>
          <a:prstGeom prst="rect">
            <a:avLst/>
          </a:prstGeom>
        </p:spPr>
      </p:pic>
      <p:sp>
        <p:nvSpPr>
          <p:cNvPr id="43" name="Content Placeholder 8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80828" y="1717154"/>
            <a:ext cx="8651932" cy="3154710"/>
            <a:chOff x="1580828" y="1717154"/>
            <a:chExt cx="8651932" cy="3154710"/>
          </a:xfrm>
        </p:grpSpPr>
        <p:sp>
          <p:nvSpPr>
            <p:cNvPr id="45" name="TextBox 44"/>
            <p:cNvSpPr txBox="1"/>
            <p:nvPr/>
          </p:nvSpPr>
          <p:spPr>
            <a:xfrm>
              <a:off x="1580828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 dirty="0" smtClean="0">
                  <a:solidFill>
                    <a:prstClr val="black"/>
                  </a:solidFill>
                  <a:latin typeface="Calibri" panose="020F0502020204030204"/>
                </a:rPr>
                <a:t>B</a:t>
              </a:r>
              <a:endParaRPr lang="en-GB" sz="19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32171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endParaRPr lang="en-GB" sz="19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06499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>
                  <a:solidFill>
                    <a:prstClr val="white"/>
                  </a:solidFill>
                  <a:latin typeface="Calibri" panose="020F0502020204030204"/>
                </a:rPr>
                <a:t>E</a:t>
              </a:r>
              <a:endParaRPr lang="en-GB" sz="19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862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 dirty="0" smtClean="0">
                  <a:solidFill>
                    <a:prstClr val="white"/>
                  </a:solidFill>
                  <a:latin typeface="Calibri" panose="020F0502020204030204"/>
                </a:rPr>
                <a:t>R</a:t>
              </a:r>
              <a:endParaRPr lang="en-GB" sz="19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Corner case: 100% I/O saturation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54" y="1271710"/>
            <a:ext cx="2800902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Used Hybrid Testbed v1</a:t>
            </a:r>
          </a:p>
          <a:p>
            <a:r>
              <a:rPr lang="en-GB" dirty="0" smtClean="0"/>
              <a:t>Generated </a:t>
            </a:r>
            <a:r>
              <a:rPr lang="en-GB" b="1" i="1" dirty="0" smtClean="0">
                <a:solidFill>
                  <a:srgbClr val="C00000"/>
                </a:solidFill>
              </a:rPr>
              <a:t>local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load on disks</a:t>
            </a:r>
          </a:p>
          <a:p>
            <a:r>
              <a:rPr lang="en-GB" dirty="0" smtClean="0"/>
              <a:t>Almost no impact on I/O or memory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 ~40% CPU used by </a:t>
            </a:r>
            <a:r>
              <a:rPr lang="en-GB" dirty="0" err="1" smtClean="0">
                <a:solidFill>
                  <a:srgbClr val="C00000"/>
                </a:solidFill>
              </a:rPr>
              <a:t>vLHC@home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54315" y="1063868"/>
            <a:ext cx="7757746" cy="5139827"/>
            <a:chOff x="1524000" y="707887"/>
            <a:chExt cx="9144000" cy="6269532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707887"/>
              <a:ext cx="9144000" cy="28717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98157" y="1865454"/>
              <a:ext cx="1388962" cy="37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Condor OFF</a:t>
              </a:r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48936" y="1865454"/>
              <a:ext cx="1236562" cy="37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Condor ON</a:t>
              </a:r>
              <a:endParaRPr lang="ru-RU" sz="1400">
                <a:solidFill>
                  <a:prstClr val="black"/>
                </a:solidFill>
              </a:endParaRPr>
            </a:p>
          </p:txBody>
        </p:sp>
        <p:pic>
          <p:nvPicPr>
            <p:cNvPr id="8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452306"/>
              <a:ext cx="9144000" cy="35251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87120" y="5367265"/>
              <a:ext cx="3528349" cy="37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</a:rPr>
                <a:t>No I/O performance degradation</a:t>
              </a:r>
              <a:endParaRPr lang="ru-RU" sz="1400">
                <a:solidFill>
                  <a:prstClr val="black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Corner Case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1052736"/>
            <a:ext cx="720080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81371" y="3663500"/>
            <a:ext cx="720080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47920" y="991355"/>
            <a:ext cx="720080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04312" y="3482767"/>
            <a:ext cx="1763662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649382"/>
            <a:ext cx="4593650" cy="36055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0590"/>
            <a:ext cx="4583480" cy="360551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943110" y="2649382"/>
            <a:ext cx="11575" cy="36055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36758" y="2649382"/>
            <a:ext cx="0" cy="36055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90587" y="3366684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75548" y="2713802"/>
            <a:ext cx="1220453" cy="23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47522" y="2701007"/>
            <a:ext cx="1220453" cy="23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420790" y="4510777"/>
            <a:ext cx="1220453" cy="23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75548" y="4498331"/>
            <a:ext cx="1220453" cy="23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923205" y="3366684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93218" y="2645704"/>
            <a:ext cx="11575" cy="36055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0134" y="5229200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90587" y="467462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22436" y="285293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0955" y="285293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0514" y="5229200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59900" y="466217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86762" y="1179709"/>
            <a:ext cx="779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almost no visible impact from extra compute payload: neither disk performance nor memory utilization suffer from background low-priority tasks.</a:t>
            </a:r>
          </a:p>
        </p:txBody>
      </p:sp>
    </p:spTree>
    <p:extLst>
      <p:ext uri="{BB962C8B-B14F-4D97-AF65-F5344CB8AC3E}">
        <p14:creationId xmlns:p14="http://schemas.microsoft.com/office/powerpoint/2010/main" val="11511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208"/>
            <a:ext cx="10515600" cy="1325563"/>
          </a:xfrm>
        </p:spPr>
        <p:txBody>
          <a:bodyPr/>
          <a:lstStyle/>
          <a:p>
            <a:r>
              <a:rPr lang="en-GB" dirty="0" smtClean="0"/>
              <a:t>Testbed 2 to increase the I/O load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Hybrid Test Bed vs 2 </a:t>
            </a:r>
          </a:p>
          <a:p>
            <a:r>
              <a:rPr lang="en-GB" smtClean="0"/>
              <a:t>10 </a:t>
            </a:r>
            <a:r>
              <a:rPr lang="en-GB" err="1" smtClean="0"/>
              <a:t>Gbps</a:t>
            </a:r>
            <a:r>
              <a:rPr lang="en-GB" smtClean="0"/>
              <a:t> link for data access </a:t>
            </a:r>
          </a:p>
          <a:p>
            <a:pPr lvl="1"/>
            <a:r>
              <a:rPr lang="en-GB" smtClean="0"/>
              <a:t>But only 4 disks </a:t>
            </a:r>
            <a:endParaRPr lang="en-GB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528729" y="1027908"/>
            <a:ext cx="5697304" cy="2448000"/>
            <a:chOff x="2273900" y="1309987"/>
            <a:chExt cx="7866563" cy="3182863"/>
          </a:xfrm>
        </p:grpSpPr>
        <p:sp>
          <p:nvSpPr>
            <p:cNvPr id="20" name="Прямоугольник 6"/>
            <p:cNvSpPr/>
            <p:nvPr/>
          </p:nvSpPr>
          <p:spPr>
            <a:xfrm>
              <a:off x="2449745" y="2013368"/>
              <a:ext cx="1237786" cy="12712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4"/>
            <p:cNvSpPr/>
            <p:nvPr/>
          </p:nvSpPr>
          <p:spPr>
            <a:xfrm>
              <a:off x="2273900" y="1849246"/>
              <a:ext cx="1237786" cy="12712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prstClr val="black"/>
                  </a:solidFill>
                </a:rPr>
                <a:t>I/O load</a:t>
              </a:r>
            </a:p>
            <a:p>
              <a:pPr algn="ctr"/>
              <a:r>
                <a:rPr lang="en-US" sz="1000">
                  <a:solidFill>
                    <a:prstClr val="black"/>
                  </a:solidFill>
                </a:rPr>
                <a:t>generators</a:t>
              </a:r>
            </a:p>
            <a:p>
              <a:pPr algn="ctr"/>
              <a:r>
                <a:rPr lang="en-US" sz="1000">
                  <a:solidFill>
                    <a:prstClr val="black"/>
                  </a:solidFill>
                </a:rPr>
                <a:t>(13 hosts)</a:t>
              </a: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22" name="Скругленный прямоугольник 7"/>
            <p:cNvSpPr/>
            <p:nvPr/>
          </p:nvSpPr>
          <p:spPr>
            <a:xfrm>
              <a:off x="7537940" y="1309987"/>
              <a:ext cx="2602523" cy="8329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prstClr val="white"/>
                  </a:solidFill>
                </a:rPr>
                <a:t>EOS head</a:t>
              </a:r>
            </a:p>
            <a:p>
              <a:pPr algn="ctr"/>
              <a:r>
                <a:rPr lang="en-US" sz="1000">
                  <a:solidFill>
                    <a:prstClr val="white"/>
                  </a:solidFill>
                </a:rPr>
                <a:t>(namespace in memory)</a:t>
              </a:r>
              <a:endParaRPr lang="ru-RU" sz="1000">
                <a:solidFill>
                  <a:prstClr val="white"/>
                </a:solidFill>
              </a:endParaRPr>
            </a:p>
          </p:txBody>
        </p:sp>
        <p:cxnSp>
          <p:nvCxnSpPr>
            <p:cNvPr id="23" name="Прямая со стрелкой 13"/>
            <p:cNvCxnSpPr>
              <a:stCxn id="24" idx="3"/>
              <a:endCxn id="26" idx="1"/>
            </p:cNvCxnSpPr>
            <p:nvPr/>
          </p:nvCxnSpPr>
          <p:spPr>
            <a:xfrm>
              <a:off x="3687531" y="2648987"/>
              <a:ext cx="3950772" cy="1427408"/>
            </a:xfrm>
            <a:prstGeom prst="straightConnector1">
              <a:avLst/>
            </a:prstGeom>
            <a:ln w="127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18"/>
            <p:cNvCxnSpPr>
              <a:stCxn id="24" idx="3"/>
              <a:endCxn id="25" idx="1"/>
            </p:cNvCxnSpPr>
            <p:nvPr/>
          </p:nvCxnSpPr>
          <p:spPr>
            <a:xfrm flipV="1">
              <a:off x="3687531" y="1726443"/>
              <a:ext cx="3850408" cy="922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0786267">
              <a:off x="5032988" y="1691682"/>
              <a:ext cx="1919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prstClr val="black"/>
                  </a:solidFill>
                </a:rPr>
                <a:t>metadata  1Gbps</a:t>
              </a:r>
              <a:endParaRPr lang="ru-RU" sz="1000">
                <a:solidFill>
                  <a:prstClr val="black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rot="1196320">
              <a:off x="5070836" y="3039273"/>
              <a:ext cx="2078532" cy="465674"/>
              <a:chOff x="4512042" y="2306719"/>
              <a:chExt cx="2078532" cy="46567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547644" y="2332208"/>
                <a:ext cx="1042930" cy="440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prstClr val="black"/>
                    </a:solidFill>
                  </a:rPr>
                  <a:t>file I/O</a:t>
                </a:r>
                <a:endParaRPr lang="ru-RU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12042" y="2306719"/>
                <a:ext cx="1128100" cy="440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>
                    <a:solidFill>
                      <a:prstClr val="black"/>
                    </a:solidFill>
                  </a:rPr>
                  <a:t>10Gbps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38303" y="3659940"/>
              <a:ext cx="2401794" cy="832910"/>
              <a:chOff x="6214668" y="2247828"/>
              <a:chExt cx="2401794" cy="832910"/>
            </a:xfrm>
          </p:grpSpPr>
          <p:sp>
            <p:nvSpPr>
              <p:cNvPr id="28" name="Скругленный прямоугольник 8"/>
              <p:cNvSpPr/>
              <p:nvPr/>
            </p:nvSpPr>
            <p:spPr>
              <a:xfrm>
                <a:off x="6214668" y="2247828"/>
                <a:ext cx="2401794" cy="83291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prstClr val="white"/>
                    </a:solidFill>
                  </a:rPr>
                  <a:t>EOS disk server 1</a:t>
                </a:r>
              </a:p>
              <a:p>
                <a:pPr algn="ctr"/>
                <a:r>
                  <a:rPr lang="en-US" sz="1200">
                    <a:solidFill>
                      <a:prstClr val="white"/>
                    </a:solidFill>
                  </a:rPr>
                  <a:t>+</a:t>
                </a:r>
              </a:p>
              <a:p>
                <a:pPr algn="ctr"/>
                <a:r>
                  <a:rPr lang="en-US" sz="1200">
                    <a:solidFill>
                      <a:prstClr val="white"/>
                    </a:solidFill>
                  </a:rPr>
                  <a:t>Condor (</a:t>
                </a:r>
                <a:r>
                  <a:rPr lang="en-US" sz="1200" err="1">
                    <a:solidFill>
                      <a:prstClr val="white"/>
                    </a:solidFill>
                  </a:rPr>
                  <a:t>vLHC@Home</a:t>
                </a:r>
                <a:r>
                  <a:rPr lang="en-US" sz="1200">
                    <a:solidFill>
                      <a:prstClr val="white"/>
                    </a:solidFill>
                  </a:rPr>
                  <a:t>)</a:t>
                </a:r>
                <a:endParaRPr lang="ru-RU" sz="1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7941421" y="2479617"/>
                <a:ext cx="618935" cy="440185"/>
                <a:chOff x="3013023" y="1152248"/>
                <a:chExt cx="618935" cy="440185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013023" y="1152248"/>
                  <a:ext cx="609114" cy="440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>
                      <a:solidFill>
                        <a:prstClr val="white"/>
                      </a:solidFill>
                    </a:rPr>
                    <a:t>4X</a:t>
                  </a:r>
                  <a:r>
                    <a:rPr lang="en-GB" sz="160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31" name="Can 30"/>
                <p:cNvSpPr/>
                <p:nvPr/>
              </p:nvSpPr>
              <p:spPr>
                <a:xfrm>
                  <a:off x="3480813" y="1219838"/>
                  <a:ext cx="151145" cy="226263"/>
                </a:xfrm>
                <a:prstGeom prst="can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35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74" y="3135294"/>
            <a:ext cx="5608240" cy="358242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53728" y="3582029"/>
            <a:ext cx="274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>
                <a:solidFill>
                  <a:prstClr val="black"/>
                </a:solidFill>
              </a:rPr>
              <a:t>161</a:t>
            </a:r>
            <a:r>
              <a:rPr lang="ru-RU" sz="2400">
                <a:solidFill>
                  <a:prstClr val="black"/>
                </a:solidFill>
              </a:rPr>
              <a:t> </a:t>
            </a:r>
            <a:r>
              <a:rPr lang="en-US" sz="2400">
                <a:solidFill>
                  <a:prstClr val="black"/>
                </a:solidFill>
              </a:rPr>
              <a:t>MB/s read</a:t>
            </a:r>
            <a:br>
              <a:rPr lang="en-US" sz="2400">
                <a:solidFill>
                  <a:prstClr val="black"/>
                </a:solidFill>
              </a:rPr>
            </a:br>
            <a:r>
              <a:rPr lang="en-US" sz="2400">
                <a:solidFill>
                  <a:prstClr val="black"/>
                </a:solidFill>
              </a:rPr>
              <a:t>93 MB/s write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9838471" y="3997527"/>
            <a:ext cx="1164772" cy="744540"/>
          </a:xfrm>
          <a:prstGeom prst="wedgeRoundRectCallout">
            <a:avLst>
              <a:gd name="adj1" fmla="val -250558"/>
              <a:gd name="adj2" fmla="val -28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prstClr val="white"/>
                </a:solidFill>
              </a:rPr>
              <a:t>EOS only</a:t>
            </a:r>
            <a:endParaRPr lang="en-GB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b="49128"/>
          <a:stretch/>
        </p:blipFill>
        <p:spPr>
          <a:xfrm>
            <a:off x="3718209" y="4948565"/>
            <a:ext cx="5590706" cy="181706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926433" y="5480901"/>
            <a:ext cx="261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>
                <a:solidFill>
                  <a:prstClr val="black"/>
                </a:solidFill>
              </a:rPr>
              <a:t>156 MB/s read</a:t>
            </a:r>
            <a:br>
              <a:rPr lang="en-US" sz="2400">
                <a:solidFill>
                  <a:prstClr val="black"/>
                </a:solidFill>
              </a:rPr>
            </a:br>
            <a:r>
              <a:rPr lang="en-US" sz="2400">
                <a:solidFill>
                  <a:prstClr val="black"/>
                </a:solidFill>
              </a:rPr>
              <a:t>93 MB/s write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9934751" y="5494312"/>
            <a:ext cx="1565587" cy="860923"/>
          </a:xfrm>
          <a:prstGeom prst="wedgeRoundRectCallout">
            <a:avLst>
              <a:gd name="adj1" fmla="val -200014"/>
              <a:gd name="adj2" fmla="val -2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prstClr val="white"/>
                </a:solidFill>
              </a:rPr>
              <a:t>EOS + </a:t>
            </a:r>
            <a:r>
              <a:rPr lang="en-GB" err="1" smtClean="0">
                <a:solidFill>
                  <a:prstClr val="white"/>
                </a:solidFill>
              </a:rPr>
              <a:t>vLHC@home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3238" y="3763108"/>
            <a:ext cx="328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mtClean="0">
                <a:solidFill>
                  <a:prstClr val="black"/>
                </a:solidFill>
              </a:rPr>
              <a:t>Very little impact on I/O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mtClean="0">
                <a:solidFill>
                  <a:prstClr val="black"/>
                </a:solidFill>
              </a:rPr>
              <a:t>Limited by disks ....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smtClean="0">
                <a:solidFill>
                  <a:srgbClr val="C00000"/>
                </a:solidFill>
              </a:rPr>
              <a:t>&gt; 60% CPU for </a:t>
            </a:r>
            <a:r>
              <a:rPr lang="en-GB" b="1" err="1" smtClean="0">
                <a:solidFill>
                  <a:srgbClr val="C00000"/>
                </a:solidFill>
              </a:rPr>
              <a:t>vLHC@home</a:t>
            </a:r>
            <a:endParaRPr lang="en-GB" b="1" smtClean="0">
              <a:solidFill>
                <a:srgbClr val="C00000"/>
              </a:solidFill>
            </a:endParaRPr>
          </a:p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did we learn so far?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With a simple setup Storage and Computing can be run without much interference </a:t>
            </a:r>
          </a:p>
          <a:p>
            <a:pPr lvl="1"/>
            <a:r>
              <a:rPr lang="en-GB" dirty="0" err="1" smtClean="0"/>
              <a:t>HTCondor</a:t>
            </a:r>
            <a:r>
              <a:rPr lang="en-GB" dirty="0" smtClean="0"/>
              <a:t> + </a:t>
            </a:r>
            <a:r>
              <a:rPr lang="en-GB" b="1" i="1" dirty="0" smtClean="0"/>
              <a:t>nice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This can be improved significantly </a:t>
            </a:r>
          </a:p>
          <a:p>
            <a:r>
              <a:rPr lang="en-GB" dirty="0" smtClean="0"/>
              <a:t>For typical I/O loads in production we can expect to use </a:t>
            </a:r>
            <a:r>
              <a:rPr lang="en-GB" dirty="0" smtClean="0">
                <a:solidFill>
                  <a:srgbClr val="FF0000"/>
                </a:solidFill>
              </a:rPr>
              <a:t>&gt;80% </a:t>
            </a:r>
            <a:r>
              <a:rPr lang="en-GB" dirty="0" smtClean="0"/>
              <a:t>of the CPU for non storage tasks </a:t>
            </a:r>
          </a:p>
          <a:p>
            <a:pPr lvl="1"/>
            <a:r>
              <a:rPr lang="en-GB" dirty="0" smtClean="0"/>
              <a:t>Worst case would be about 50% </a:t>
            </a:r>
          </a:p>
          <a:p>
            <a:endParaRPr lang="en-GB" dirty="0" smtClean="0"/>
          </a:p>
          <a:p>
            <a:r>
              <a:rPr lang="en-GB" dirty="0" smtClean="0"/>
              <a:t>This looks interesting......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12" y="215808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testbed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639181" y="3933056"/>
            <a:ext cx="805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New disk server with decent hardware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Dual E5-2630 v3 @ 2.40GHz (32 </a:t>
            </a:r>
            <a:r>
              <a:rPr lang="en-US" sz="2400" dirty="0" err="1"/>
              <a:t>vcores</a:t>
            </a:r>
            <a:r>
              <a:rPr lang="en-US" sz="2400" dirty="0"/>
              <a:t> with HT)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64 GB RAM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48 spinning disks 6TB each + 2 SSD (OS + swap)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10 </a:t>
            </a:r>
            <a:r>
              <a:rPr lang="en-US" sz="2400" dirty="0" err="1"/>
              <a:t>Gbps</a:t>
            </a:r>
            <a:r>
              <a:rPr lang="en-US" sz="2400" dirty="0"/>
              <a:t> network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9181" y="1640554"/>
            <a:ext cx="7866562" cy="2026021"/>
            <a:chOff x="749900" y="1309987"/>
            <a:chExt cx="7866562" cy="2026021"/>
          </a:xfrm>
        </p:grpSpPr>
        <p:sp>
          <p:nvSpPr>
            <p:cNvPr id="31" name="Прямоугольник 43"/>
            <p:cNvSpPr/>
            <p:nvPr/>
          </p:nvSpPr>
          <p:spPr>
            <a:xfrm>
              <a:off x="925745" y="1653705"/>
              <a:ext cx="1237786" cy="1271239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32" name="Прямоугольник 44"/>
            <p:cNvSpPr/>
            <p:nvPr/>
          </p:nvSpPr>
          <p:spPr>
            <a:xfrm>
              <a:off x="749900" y="1489583"/>
              <a:ext cx="1237786" cy="1271239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I/O load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generators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(7 hosts)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33" name="Скругленный прямоугольник 45"/>
            <p:cNvSpPr/>
            <p:nvPr/>
          </p:nvSpPr>
          <p:spPr>
            <a:xfrm>
              <a:off x="6013939" y="1309987"/>
              <a:ext cx="2602523" cy="83291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EOS head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(namespace in memory)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cxnSp>
          <p:nvCxnSpPr>
            <p:cNvPr id="34" name="Прямая со стрелкой 46"/>
            <p:cNvCxnSpPr/>
            <p:nvPr/>
          </p:nvCxnSpPr>
          <p:spPr>
            <a:xfrm>
              <a:off x="2163531" y="2289325"/>
              <a:ext cx="3850408" cy="630228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35" name="Прямая со стрелкой 47"/>
            <p:cNvCxnSpPr/>
            <p:nvPr/>
          </p:nvCxnSpPr>
          <p:spPr>
            <a:xfrm flipV="1">
              <a:off x="2163531" y="1726442"/>
              <a:ext cx="3850408" cy="56288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 rot="21065092">
              <a:off x="3223833" y="1635771"/>
              <a:ext cx="2042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10Gbps metadata</a:t>
              </a: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585325">
              <a:off x="3357135" y="2654572"/>
              <a:ext cx="159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10Gbps file I/O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" name="Group 27"/>
            <p:cNvGrpSpPr/>
            <p:nvPr/>
          </p:nvGrpSpPr>
          <p:grpSpPr>
            <a:xfrm>
              <a:off x="6013939" y="2503098"/>
              <a:ext cx="2602523" cy="832910"/>
              <a:chOff x="6214668" y="2247828"/>
              <a:chExt cx="2401794" cy="832910"/>
            </a:xfrm>
          </p:grpSpPr>
          <p:sp>
            <p:nvSpPr>
              <p:cNvPr id="39" name="Скругленный прямоугольник 53"/>
              <p:cNvSpPr/>
              <p:nvPr/>
            </p:nvSpPr>
            <p:spPr>
              <a:xfrm>
                <a:off x="6214668" y="2247828"/>
                <a:ext cx="2401794" cy="832910"/>
              </a:xfrm>
              <a:prstGeom prst="round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EOS disk server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+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Condor (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vLHC@Home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)</a:t>
                </a: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40" name="Group 12"/>
              <p:cNvGrpSpPr/>
              <p:nvPr/>
            </p:nvGrpSpPr>
            <p:grpSpPr>
              <a:xfrm>
                <a:off x="7920295" y="2479617"/>
                <a:ext cx="640061" cy="369332"/>
                <a:chOff x="2991897" y="1152248"/>
                <a:chExt cx="640061" cy="369332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2991897" y="1152248"/>
                  <a:ext cx="5684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48X</a:t>
                  </a:r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42" name="Can 5"/>
                <p:cNvSpPr/>
                <p:nvPr/>
              </p:nvSpPr>
              <p:spPr>
                <a:xfrm>
                  <a:off x="3480813" y="1219838"/>
                  <a:ext cx="151145" cy="226263"/>
                </a:xfrm>
                <a:prstGeom prst="can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83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with compute payload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2050"/>
            <a:ext cx="9144000" cy="49952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696401" y="3844230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96400" y="1340768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52618" y="2428643"/>
            <a:ext cx="756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&gt;80% of CPU resources </a:t>
            </a:r>
            <a:r>
              <a:rPr lang="en-GB" sz="2400" b="1" dirty="0" smtClean="0"/>
              <a:t>used for </a:t>
            </a:r>
            <a:r>
              <a:rPr lang="en-GB" sz="2400" b="1" dirty="0"/>
              <a:t>compute payload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7928" y="40062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5Gbps write followed by 8Gbps read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6896"/>
            <a:ext cx="9144000" cy="5008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with no payload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9696401" y="3844230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96400" y="1340768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079777" y="2428643"/>
            <a:ext cx="532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&gt;80% of CPU resources are wasted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9042" y="4012009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 I/O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5095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consumption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DA23336-5C51-4AB1-BEE6-DB5BC4505B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9696401" y="3844230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96400" y="1340768"/>
            <a:ext cx="881831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2837"/>
            <a:ext cx="5148064" cy="5237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1864" y="1686617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864" y="362688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1864" y="5301208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568" y="1686617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7568" y="3626882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7568" y="530120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01" y="3562239"/>
            <a:ext cx="4032384" cy="1350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31" y="4912249"/>
            <a:ext cx="3995936" cy="133780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84232" y="4237244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  <a:r>
              <a:rPr lang="en-GB" sz="1600" b="1" dirty="0" err="1"/>
              <a:t>yload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C00000"/>
                </a:solidFill>
              </a:rPr>
              <a:t>OFF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80666" y="5581153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Payload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2064" y="1012836"/>
            <a:ext cx="3981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payload doubles the interrupt rate, but modern CPUs cope easily with it.</a:t>
            </a:r>
          </a:p>
          <a:p>
            <a:r>
              <a:rPr lang="en-US" sz="2400" dirty="0"/>
              <a:t>The number of used sockets is also doubled, but stays constant over time.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769885" y="3603152"/>
            <a:ext cx="881831" cy="19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709912" y="4935495"/>
            <a:ext cx="881831" cy="19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Potential Model emerged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918"/>
            <a:ext cx="10515600" cy="514704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“Partition” the resources </a:t>
            </a:r>
          </a:p>
          <a:p>
            <a:pPr lvl="1"/>
            <a:r>
              <a:rPr lang="en-GB" dirty="0" smtClean="0"/>
              <a:t>To guarantee that storage performance is not crippled </a:t>
            </a:r>
          </a:p>
          <a:p>
            <a:pPr lvl="1"/>
            <a:r>
              <a:rPr lang="en-GB" dirty="0" smtClean="0"/>
              <a:t>To provide accountable resources (not like </a:t>
            </a:r>
            <a:r>
              <a:rPr lang="en-GB" dirty="0" err="1" smtClean="0"/>
              <a:t>lhc@home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Control groups (</a:t>
            </a:r>
            <a:r>
              <a:rPr lang="en-GB" b="1" i="1" dirty="0" err="1" smtClean="0"/>
              <a:t>Cgroups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Run Condor jobs in Containers</a:t>
            </a:r>
          </a:p>
          <a:p>
            <a:pPr lvl="2"/>
            <a:r>
              <a:rPr lang="en-GB" dirty="0" smtClean="0"/>
              <a:t>Using </a:t>
            </a:r>
            <a:r>
              <a:rPr lang="en-GB" dirty="0" err="1" smtClean="0"/>
              <a:t>Cgroups</a:t>
            </a:r>
            <a:r>
              <a:rPr lang="en-GB" dirty="0" smtClean="0"/>
              <a:t> to limit resource usage </a:t>
            </a:r>
          </a:p>
          <a:p>
            <a:pPr lvl="1"/>
            <a:r>
              <a:rPr lang="en-GB" dirty="0" smtClean="0"/>
              <a:t>One puppet configuration for the node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Integrate resources in CERN’s Condor batch system </a:t>
            </a:r>
          </a:p>
          <a:p>
            <a:pPr lvl="1"/>
            <a:r>
              <a:rPr lang="en-GB" dirty="0" smtClean="0"/>
              <a:t>Queues for suitable workloads </a:t>
            </a:r>
          </a:p>
          <a:p>
            <a:pPr lvl="2"/>
            <a:r>
              <a:rPr lang="en-GB" dirty="0" smtClean="0"/>
              <a:t>To be defined what suitable means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BEER Pilot to explore this approach</a:t>
            </a:r>
          </a:p>
          <a:p>
            <a:pPr lvl="2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6688"/>
          <a:stretch/>
        </p:blipFill>
        <p:spPr>
          <a:xfrm>
            <a:off x="8631280" y="4449578"/>
            <a:ext cx="3388531" cy="133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5720557"/>
            <a:ext cx="31242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9" y="2589007"/>
            <a:ext cx="4060222" cy="970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362" y="251848"/>
            <a:ext cx="1977816" cy="19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Condor + Containers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18</a:t>
            </a:fld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35129" y="1411866"/>
            <a:ext cx="4402015" cy="36839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23647" y="1545772"/>
            <a:ext cx="1142999" cy="89681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EOS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772507" y="3139309"/>
            <a:ext cx="1107830" cy="45299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Condor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1928150" y="3592304"/>
            <a:ext cx="398273" cy="462905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>
            <a:off x="2326422" y="3592304"/>
            <a:ext cx="296933" cy="480576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>
            <a:off x="2326422" y="3592304"/>
            <a:ext cx="1064520" cy="494123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2356910" y="3587419"/>
            <a:ext cx="1432888" cy="143296"/>
          </a:xfrm>
          <a:prstGeom prst="straightConnector1">
            <a:avLst/>
          </a:prstGeom>
          <a:noFill/>
          <a:ln w="63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1195146" y="2651527"/>
            <a:ext cx="3376246" cy="2277208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66165" y="2648447"/>
            <a:ext cx="93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 smtClean="0">
                <a:solidFill>
                  <a:srgbClr val="FF0000"/>
                </a:solidFill>
                <a:latin typeface="Calibri" panose="020F0502020204030204"/>
              </a:rPr>
              <a:t>cgroups</a:t>
            </a:r>
            <a:endParaRPr lang="en-GB" b="1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88532" y="2059593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alibri" panose="020F0502020204030204"/>
              </a:rPr>
              <a:t>Monitored by:</a:t>
            </a:r>
          </a:p>
          <a:p>
            <a:r>
              <a:rPr lang="en-GB" sz="1200" dirty="0" err="1" smtClean="0">
                <a:solidFill>
                  <a:srgbClr val="FF0000"/>
                </a:solidFill>
                <a:latin typeface="Calibri" panose="020F0502020204030204"/>
              </a:rPr>
              <a:t>cadvisor</a:t>
            </a:r>
            <a:r>
              <a:rPr lang="en-GB" sz="1200" dirty="0" smtClean="0">
                <a:solidFill>
                  <a:srgbClr val="FF0000"/>
                </a:solidFill>
                <a:latin typeface="Calibri" panose="020F0502020204030204"/>
              </a:rPr>
              <a:t>/</a:t>
            </a:r>
            <a:r>
              <a:rPr lang="en-GB" sz="1200" dirty="0" err="1" smtClean="0">
                <a:solidFill>
                  <a:srgbClr val="FF0000"/>
                </a:solidFill>
                <a:latin typeface="Calibri" panose="020F0502020204030204"/>
              </a:rPr>
              <a:t>collectd</a:t>
            </a:r>
            <a:endParaRPr lang="en-GB" sz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277973" y="4072880"/>
            <a:ext cx="690764" cy="557580"/>
            <a:chOff x="8119695" y="5982881"/>
            <a:chExt cx="690764" cy="557580"/>
          </a:xfrm>
        </p:grpSpPr>
        <p:sp>
          <p:nvSpPr>
            <p:cNvPr id="109" name="Rectangle 108"/>
            <p:cNvSpPr/>
            <p:nvPr/>
          </p:nvSpPr>
          <p:spPr>
            <a:xfrm>
              <a:off x="8119695" y="5982881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196518" y="6053313"/>
              <a:ext cx="536330" cy="395654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045560" y="4086427"/>
            <a:ext cx="690764" cy="557580"/>
            <a:chOff x="9636818" y="5890826"/>
            <a:chExt cx="690764" cy="557580"/>
          </a:xfrm>
        </p:grpSpPr>
        <p:sp>
          <p:nvSpPr>
            <p:cNvPr id="112" name="Rectangle 111"/>
            <p:cNvSpPr/>
            <p:nvPr/>
          </p:nvSpPr>
          <p:spPr>
            <a:xfrm>
              <a:off x="9636818" y="5890826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717302" y="5960696"/>
              <a:ext cx="536330" cy="39565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89798" y="3451925"/>
            <a:ext cx="690764" cy="557580"/>
            <a:chOff x="9026538" y="4017738"/>
            <a:chExt cx="690764" cy="557580"/>
          </a:xfrm>
        </p:grpSpPr>
        <p:sp>
          <p:nvSpPr>
            <p:cNvPr id="115" name="Rectangle 114"/>
            <p:cNvSpPr/>
            <p:nvPr/>
          </p:nvSpPr>
          <p:spPr>
            <a:xfrm>
              <a:off x="9026538" y="4017738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103755" y="4100934"/>
              <a:ext cx="536330" cy="395654"/>
            </a:xfrm>
            <a:prstGeom prst="rect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22375" y="4068756"/>
            <a:ext cx="690764" cy="557580"/>
            <a:chOff x="7523566" y="4699076"/>
            <a:chExt cx="690764" cy="557580"/>
          </a:xfrm>
        </p:grpSpPr>
        <p:sp>
          <p:nvSpPr>
            <p:cNvPr id="118" name="Rectangle 117"/>
            <p:cNvSpPr/>
            <p:nvPr/>
          </p:nvSpPr>
          <p:spPr>
            <a:xfrm>
              <a:off x="7523566" y="4699076"/>
              <a:ext cx="690764" cy="557580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597853" y="4763505"/>
              <a:ext cx="536330" cy="39565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job</a:t>
              </a: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1086123" y="5284846"/>
            <a:ext cx="690764" cy="5575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66646" y="5387628"/>
            <a:ext cx="107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  <a:latin typeface="Calibri" panose="020F0502020204030204"/>
              </a:rPr>
              <a:t>container</a:t>
            </a: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753908" y="3443133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999812" y="4050935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253757" y="4050935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88749" y="4050935"/>
            <a:ext cx="785894" cy="55758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41355" y="1411866"/>
            <a:ext cx="6950645" cy="4944484"/>
            <a:chOff x="461661" y="964561"/>
            <a:chExt cx="7301936" cy="5295590"/>
          </a:xfrm>
        </p:grpSpPr>
        <p:grpSp>
          <p:nvGrpSpPr>
            <p:cNvPr id="195" name="Group 194"/>
            <p:cNvGrpSpPr/>
            <p:nvPr/>
          </p:nvGrpSpPr>
          <p:grpSpPr>
            <a:xfrm>
              <a:off x="911057" y="1837408"/>
              <a:ext cx="1888941" cy="3561003"/>
              <a:chOff x="1887003" y="2751808"/>
              <a:chExt cx="1888941" cy="3561003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1887003" y="2751808"/>
                <a:ext cx="1888941" cy="329027"/>
                <a:chOff x="1541570" y="2751808"/>
                <a:chExt cx="1888941" cy="329027"/>
              </a:xfrm>
            </p:grpSpPr>
            <p:sp>
              <p:nvSpPr>
                <p:cNvPr id="232" name="Rectangle 231"/>
                <p:cNvSpPr>
                  <a:spLocks noChangeAspect="1"/>
                </p:cNvSpPr>
                <p:nvPr/>
              </p:nvSpPr>
              <p:spPr>
                <a:xfrm>
                  <a:off x="1541570" y="2775603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3" name="Rectangle 232"/>
                <p:cNvSpPr>
                  <a:spLocks noChangeAspect="1"/>
                </p:cNvSpPr>
                <p:nvPr/>
              </p:nvSpPr>
              <p:spPr>
                <a:xfrm>
                  <a:off x="2069473" y="2775603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4" name="Rectangle 233"/>
                <p:cNvSpPr>
                  <a:spLocks noChangeAspect="1"/>
                </p:cNvSpPr>
                <p:nvPr/>
              </p:nvSpPr>
              <p:spPr>
                <a:xfrm>
                  <a:off x="3125279" y="275180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5" name="Rectangle 234"/>
                <p:cNvSpPr>
                  <a:spLocks noChangeAspect="1"/>
                </p:cNvSpPr>
                <p:nvPr/>
              </p:nvSpPr>
              <p:spPr>
                <a:xfrm>
                  <a:off x="2597376" y="2775603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1887003" y="4133560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28" name="Rectangle 227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9" name="Rectangle 228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0" name="Rectangle 229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31" name="Rectangle 230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1887003" y="3196552"/>
                <a:ext cx="1888941" cy="328992"/>
                <a:chOff x="1541570" y="2728048"/>
                <a:chExt cx="1888941" cy="328992"/>
              </a:xfrm>
            </p:grpSpPr>
            <p:sp>
              <p:nvSpPr>
                <p:cNvPr id="224" name="Rectangle 223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5" name="Rectangle 224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6" name="Rectangle 225"/>
                <p:cNvSpPr>
                  <a:spLocks noChangeAspect="1"/>
                </p:cNvSpPr>
                <p:nvPr/>
              </p:nvSpPr>
              <p:spPr>
                <a:xfrm>
                  <a:off x="3125279" y="275180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7" name="Rectangle 226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70AD47">
                    <a:lumMod val="75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1887003" y="3665056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20" name="Rectangle 219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1" name="Rectangle 220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2" name="Rectangle 221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23" name="Rectangle 222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1887003" y="4602064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16" name="Rectangle 215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7" name="Rectangle 216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8" name="Rectangle 217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9" name="Rectangle 218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1" name="Group 200"/>
              <p:cNvGrpSpPr/>
              <p:nvPr/>
            </p:nvGrpSpPr>
            <p:grpSpPr>
              <a:xfrm>
                <a:off x="1887003" y="5070568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12" name="Rectangle 211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3" name="Rectangle 212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4" name="Rectangle 213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5" name="Rectangle 214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>
                <a:off x="1887003" y="5539072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08" name="Rectangle 207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9" name="Rectangle 208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0" name="Rectangle 209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11" name="Rectangle 210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1887003" y="6007579"/>
                <a:ext cx="1888941" cy="305232"/>
                <a:chOff x="1541570" y="2728048"/>
                <a:chExt cx="1888941" cy="305232"/>
              </a:xfrm>
            </p:grpSpPr>
            <p:sp>
              <p:nvSpPr>
                <p:cNvPr id="204" name="Rectangle 203"/>
                <p:cNvSpPr>
                  <a:spLocks noChangeAspect="1"/>
                </p:cNvSpPr>
                <p:nvPr/>
              </p:nvSpPr>
              <p:spPr>
                <a:xfrm>
                  <a:off x="1541570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5" name="Rectangle 204"/>
                <p:cNvSpPr>
                  <a:spLocks noChangeAspect="1"/>
                </p:cNvSpPr>
                <p:nvPr/>
              </p:nvSpPr>
              <p:spPr>
                <a:xfrm>
                  <a:off x="2069473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6" name="Rectangle 205"/>
                <p:cNvSpPr>
                  <a:spLocks noChangeAspect="1"/>
                </p:cNvSpPr>
                <p:nvPr/>
              </p:nvSpPr>
              <p:spPr>
                <a:xfrm>
                  <a:off x="3125279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  <p:sp>
              <p:nvSpPr>
                <p:cNvPr id="207" name="Rectangle 206"/>
                <p:cNvSpPr>
                  <a:spLocks noChangeAspect="1"/>
                </p:cNvSpPr>
                <p:nvPr/>
              </p:nvSpPr>
              <p:spPr>
                <a:xfrm>
                  <a:off x="2597376" y="2728048"/>
                  <a:ext cx="305232" cy="305232"/>
                </a:xfrm>
                <a:prstGeom prst="rect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"/>
                    <a:cs typeface=""/>
                  </a:endParaRPr>
                </a:p>
              </p:txBody>
            </p:sp>
          </p:grpSp>
        </p:grpSp>
        <p:sp>
          <p:nvSpPr>
            <p:cNvPr id="236" name="Rectangle 235"/>
            <p:cNvSpPr/>
            <p:nvPr/>
          </p:nvSpPr>
          <p:spPr>
            <a:xfrm>
              <a:off x="3508131" y="1883602"/>
              <a:ext cx="1784838" cy="3584763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56138" y="2715488"/>
              <a:ext cx="2215662" cy="2753329"/>
            </a:xfrm>
            <a:prstGeom prst="rect">
              <a:avLst/>
            </a:prstGeom>
            <a:noFill/>
            <a:ln w="34925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38200" y="1316212"/>
              <a:ext cx="684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>
                  <a:solidFill>
                    <a:prstClr val="black"/>
                  </a:solidFill>
                  <a:latin typeface="Calibri" panose="020F0502020204030204"/>
                </a:rPr>
                <a:t>cores</a:t>
              </a:r>
              <a:endParaRPr lang="en-GB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522779" y="1874151"/>
              <a:ext cx="97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 panose="020F0502020204030204"/>
                </a:rPr>
                <a:t>memory</a:t>
              </a:r>
              <a:endParaRPr lang="en-GB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522779" y="3055888"/>
              <a:ext cx="1770190" cy="234252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 flipV="1">
              <a:off x="2971800" y="4092152"/>
              <a:ext cx="536331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42" name="Can 241"/>
            <p:cNvSpPr/>
            <p:nvPr/>
          </p:nvSpPr>
          <p:spPr>
            <a:xfrm>
              <a:off x="1216289" y="5596921"/>
              <a:ext cx="963652" cy="478564"/>
            </a:xfrm>
            <a:prstGeom prst="can">
              <a:avLst>
                <a:gd name="adj" fmla="val 28887"/>
              </a:avLst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272095" y="5890819"/>
              <a:ext cx="1085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  <a:latin typeface="Calibri" panose="020F0502020204030204"/>
                </a:rPr>
                <a:t>Local disk</a:t>
              </a:r>
              <a:endParaRPr lang="en-GB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Can 243"/>
            <p:cNvSpPr/>
            <p:nvPr/>
          </p:nvSpPr>
          <p:spPr>
            <a:xfrm>
              <a:off x="1215737" y="5846884"/>
              <a:ext cx="964203" cy="325316"/>
            </a:xfrm>
            <a:prstGeom prst="can">
              <a:avLst>
                <a:gd name="adj" fmla="val 50000"/>
              </a:avLst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461661" y="964561"/>
              <a:ext cx="4066209" cy="369332"/>
              <a:chOff x="7016943" y="1204002"/>
              <a:chExt cx="4066209" cy="369332"/>
            </a:xfrm>
          </p:grpSpPr>
          <p:sp>
            <p:nvSpPr>
              <p:cNvPr id="246" name="Rectangle 245"/>
              <p:cNvSpPr>
                <a:spLocks noChangeAspect="1"/>
              </p:cNvSpPr>
              <p:nvPr/>
            </p:nvSpPr>
            <p:spPr>
              <a:xfrm>
                <a:off x="7016943" y="1236052"/>
                <a:ext cx="305232" cy="305232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7526216" y="1204002"/>
                <a:ext cx="35569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Cores </a:t>
                </a:r>
                <a:r>
                  <a:rPr kumimoji="0" lang="en-GB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reserved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for EOS 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3569542" y="964659"/>
              <a:ext cx="4194055" cy="923330"/>
              <a:chOff x="5858618" y="1746482"/>
              <a:chExt cx="4194055" cy="923330"/>
            </a:xfrm>
          </p:grpSpPr>
          <p:sp>
            <p:nvSpPr>
              <p:cNvPr id="249" name="Rectangle 248"/>
              <p:cNvSpPr>
                <a:spLocks noChangeAspect="1"/>
              </p:cNvSpPr>
              <p:nvPr/>
            </p:nvSpPr>
            <p:spPr>
              <a:xfrm>
                <a:off x="5858618" y="1799025"/>
                <a:ext cx="305232" cy="305232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219295" y="1746482"/>
                <a:ext cx="38333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Cores integrated in Condor</a:t>
                </a:r>
                <a:r>
                  <a:rPr kumimoji="0" lang="en-GB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running</a:t>
                </a:r>
                <a:r>
                  <a:rPr kumimoji="0" lang="en-GB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jobs at </a:t>
                </a:r>
                <a:r>
                  <a:rPr kumimoji="0" lang="en-GB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low priority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memory and</a:t>
                </a:r>
                <a:r>
                  <a:rPr kumimoji="0" lang="en-GB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scratch space restricted by </a:t>
                </a:r>
                <a:r>
                  <a:rPr kumimoji="0" lang="en-GB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cgroups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</a:t>
                </a:r>
              </a:p>
            </p:txBody>
          </p:sp>
        </p:grpSp>
      </p:grpSp>
      <p:cxnSp>
        <p:nvCxnSpPr>
          <p:cNvPr id="22" name="Straight Arrow Connector 21"/>
          <p:cNvCxnSpPr/>
          <p:nvPr/>
        </p:nvCxnSpPr>
        <p:spPr>
          <a:xfrm flipH="1">
            <a:off x="30329" y="1994525"/>
            <a:ext cx="609600" cy="0"/>
          </a:xfrm>
          <a:prstGeom prst="straightConnector1">
            <a:avLst/>
          </a:prstGeom>
          <a:ln w="28575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V="1">
            <a:off x="2274643" y="1148965"/>
            <a:ext cx="0" cy="1990344"/>
          </a:xfrm>
          <a:prstGeom prst="straightConnector1">
            <a:avLst/>
          </a:prstGeom>
          <a:ln w="28575">
            <a:solidFill>
              <a:srgbClr val="F5B28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61" y="853832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US" sz="4900" b="0" dirty="0">
                <a:effectLst/>
              </a:rPr>
              <a:t>Improving site efficiency by integrating storage nodes and batch processing</a:t>
            </a:r>
            <a:r>
              <a:rPr lang="en-GB" sz="4900" dirty="0" smtClean="0">
                <a:solidFill>
                  <a:srgbClr val="FF0000"/>
                </a:solidFill>
              </a:rPr>
              <a:t/>
            </a:r>
            <a:br>
              <a:rPr lang="en-GB" sz="4900" dirty="0" smtClean="0">
                <a:solidFill>
                  <a:srgbClr val="FF0000"/>
                </a:solidFill>
              </a:rPr>
            </a:br>
            <a:r>
              <a:rPr lang="en-GB" sz="4900" dirty="0" smtClean="0">
                <a:solidFill>
                  <a:srgbClr val="FF0000"/>
                </a:solidFill>
              </a:rPr>
              <a:t>B</a:t>
            </a:r>
            <a:r>
              <a:rPr lang="en-GB" sz="4900" dirty="0" smtClean="0"/>
              <a:t>atch on </a:t>
            </a:r>
            <a:r>
              <a:rPr lang="en-GB" sz="4900" dirty="0" smtClean="0">
                <a:solidFill>
                  <a:srgbClr val="FF0000"/>
                </a:solidFill>
              </a:rPr>
              <a:t>E</a:t>
            </a:r>
            <a:r>
              <a:rPr lang="en-GB" sz="4900" dirty="0" smtClean="0"/>
              <a:t>OS </a:t>
            </a:r>
            <a:r>
              <a:rPr lang="en-GB" sz="4900" dirty="0" smtClean="0">
                <a:solidFill>
                  <a:srgbClr val="FF0000"/>
                </a:solidFill>
              </a:rPr>
              <a:t>E</a:t>
            </a:r>
            <a:r>
              <a:rPr lang="en-GB" sz="4900" dirty="0" smtClean="0"/>
              <a:t>xtra </a:t>
            </a:r>
            <a:r>
              <a:rPr lang="en-GB" sz="4900" dirty="0" smtClean="0">
                <a:solidFill>
                  <a:srgbClr val="FF0000"/>
                </a:solidFill>
              </a:rPr>
              <a:t>R</a:t>
            </a:r>
            <a:r>
              <a:rPr lang="en-GB" sz="4900" dirty="0" smtClean="0"/>
              <a:t>esources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11105" y="1894999"/>
            <a:ext cx="10260036" cy="1139196"/>
          </a:xfrm>
        </p:spPr>
        <p:txBody>
          <a:bodyPr>
            <a:normAutofit/>
          </a:bodyPr>
          <a:lstStyle/>
          <a:p>
            <a:r>
              <a:rPr lang="en-US" dirty="0"/>
              <a:t> Markus Schulz, Andrey </a:t>
            </a:r>
            <a:r>
              <a:rPr lang="en-US" dirty="0" err="1"/>
              <a:t>Kiryanov</a:t>
            </a:r>
            <a:r>
              <a:rPr lang="en-US" dirty="0"/>
              <a:t>, David Smith, Ben Jones, Luca </a:t>
            </a:r>
            <a:r>
              <a:rPr lang="en-US" dirty="0" err="1"/>
              <a:t>Mascetti</a:t>
            </a:r>
            <a:r>
              <a:rPr lang="en-US" dirty="0"/>
              <a:t>, Massimo </a:t>
            </a:r>
            <a:r>
              <a:rPr lang="en-US" dirty="0" err="1"/>
              <a:t>Lamanna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283" y="3425125"/>
            <a:ext cx="3084481" cy="31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Testbed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8081"/>
            <a:ext cx="10972800" cy="520827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Three disk servers: each</a:t>
            </a:r>
          </a:p>
          <a:p>
            <a:pPr lvl="1"/>
            <a:r>
              <a:rPr lang="en-US" dirty="0" smtClean="0"/>
              <a:t>48 6TB HDD (1 HDD apparently failed on one server)</a:t>
            </a:r>
          </a:p>
          <a:p>
            <a:pPr lvl="1"/>
            <a:r>
              <a:rPr lang="en-US" dirty="0" smtClean="0"/>
              <a:t>2 x E5-2630 v3 (</a:t>
            </a:r>
            <a:r>
              <a:rPr lang="en-US" dirty="0" err="1" smtClean="0"/>
              <a:t>haswell</a:t>
            </a:r>
            <a:r>
              <a:rPr lang="en-US" dirty="0" smtClean="0"/>
              <a:t>; 2 x 8 physical cores =&gt; 32 w/ SMT)</a:t>
            </a:r>
          </a:p>
          <a:p>
            <a:pPr lvl="1"/>
            <a:r>
              <a:rPr lang="en-US" dirty="0" smtClean="0"/>
              <a:t>2 x 800GB SSD (Intel DC S3510 series; 0.3 DWPD for 5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10Gbit network</a:t>
            </a:r>
          </a:p>
          <a:p>
            <a:pPr lvl="1"/>
            <a:endParaRPr lang="en-US" dirty="0"/>
          </a:p>
          <a:p>
            <a:r>
              <a:rPr lang="en-US" dirty="0" smtClean="0"/>
              <a:t>Centos7; EOS 0.3.240 (Aquamarine)</a:t>
            </a:r>
          </a:p>
          <a:p>
            <a:pPr lvl="1"/>
            <a:r>
              <a:rPr lang="en-US" dirty="0" smtClean="0"/>
              <a:t>Using puppet, </a:t>
            </a:r>
            <a:r>
              <a:rPr lang="en-US" dirty="0" err="1" smtClean="0"/>
              <a:t>hostgroup</a:t>
            </a:r>
            <a:r>
              <a:rPr lang="en-US" dirty="0" smtClean="0"/>
              <a:t> based on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err="1" smtClean="0"/>
              <a:t>hostgroup</a:t>
            </a:r>
            <a:r>
              <a:rPr lang="en-US" dirty="0" smtClean="0"/>
              <a:t> and using modified </a:t>
            </a:r>
            <a:r>
              <a:rPr lang="en-US" dirty="0" err="1" smtClean="0"/>
              <a:t>eos</a:t>
            </a:r>
            <a:r>
              <a:rPr lang="en-US" dirty="0" smtClean="0"/>
              <a:t> module and  </a:t>
            </a:r>
            <a:r>
              <a:rPr lang="en-US" dirty="0" err="1" smtClean="0"/>
              <a:t>cerncondor</a:t>
            </a:r>
            <a:r>
              <a:rPr lang="en-US" dirty="0" smtClean="0"/>
              <a:t> module (beer branch)</a:t>
            </a:r>
          </a:p>
          <a:p>
            <a:r>
              <a:rPr lang="en-US" dirty="0" smtClean="0"/>
              <a:t>Local Disc Setup: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ssd</a:t>
            </a:r>
            <a:r>
              <a:rPr lang="en-US" dirty="0" smtClean="0"/>
              <a:t> set aside for the batch work (including addition of 96GB swap)</a:t>
            </a:r>
          </a:p>
          <a:p>
            <a:pPr lvl="1"/>
            <a:r>
              <a:rPr lang="en-US" dirty="0" smtClean="0"/>
              <a:t>CVMFS installed</a:t>
            </a:r>
          </a:p>
          <a:p>
            <a:pPr lvl="1"/>
            <a:r>
              <a:rPr lang="en-US" dirty="0" err="1" smtClean="0"/>
              <a:t>cerncondor</a:t>
            </a:r>
            <a:r>
              <a:rPr lang="en-US" dirty="0" smtClean="0"/>
              <a:t> module used to install and run condor</a:t>
            </a:r>
          </a:p>
          <a:p>
            <a:r>
              <a:rPr lang="en-US" dirty="0" smtClean="0"/>
              <a:t>Changes in the batch environment (possibly amongst others):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memory.memsw.limit_in_bytes</a:t>
            </a:r>
            <a:r>
              <a:rPr lang="en-US" dirty="0" smtClean="0"/>
              <a:t> and add condor to the </a:t>
            </a:r>
            <a:r>
              <a:rPr lang="en-US" dirty="0" err="1" smtClean="0"/>
              <a:t>cpuset</a:t>
            </a:r>
            <a:r>
              <a:rPr lang="en-US" dirty="0" smtClean="0"/>
              <a:t> </a:t>
            </a:r>
            <a:r>
              <a:rPr lang="en-US" dirty="0" err="1" smtClean="0"/>
              <a:t>cgroup</a:t>
            </a:r>
            <a:r>
              <a:rPr lang="en-US" dirty="0" smtClean="0"/>
              <a:t> controller: </a:t>
            </a:r>
            <a:r>
              <a:rPr lang="en-US" dirty="0" err="1" smtClean="0"/>
              <a:t>cpuset.cpus</a:t>
            </a:r>
            <a:r>
              <a:rPr lang="en-US" dirty="0" smtClean="0"/>
              <a:t> and </a:t>
            </a:r>
            <a:r>
              <a:rPr lang="en-US" dirty="0" err="1" smtClean="0"/>
              <a:t>cpuset.mems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systemd</a:t>
            </a:r>
            <a:r>
              <a:rPr lang="en-US" dirty="0" smtClean="0"/>
              <a:t> already set </a:t>
            </a:r>
            <a:r>
              <a:rPr lang="en-US" dirty="0" err="1" smtClean="0"/>
              <a:t>mem</a:t>
            </a:r>
            <a:r>
              <a:rPr lang="en-US" dirty="0" smtClean="0"/>
              <a:t> limit, but no support for </a:t>
            </a:r>
            <a:r>
              <a:rPr lang="en-US" dirty="0" err="1" smtClean="0"/>
              <a:t>memsw</a:t>
            </a:r>
            <a:r>
              <a:rPr lang="en-US" dirty="0" smtClean="0"/>
              <a:t> or </a:t>
            </a:r>
            <a:r>
              <a:rPr lang="en-US" dirty="0" err="1" smtClean="0"/>
              <a:t>cpuset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Memory limit</a:t>
            </a:r>
          </a:p>
          <a:p>
            <a:pPr lvl="1"/>
            <a:r>
              <a:rPr lang="en-US" dirty="0" smtClean="0"/>
              <a:t>is set as a parameter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systemd</a:t>
            </a:r>
            <a:r>
              <a:rPr lang="en-US" dirty="0"/>
              <a:t>/system/</a:t>
            </a:r>
            <a:r>
              <a:rPr lang="en-US" dirty="0" err="1" smtClean="0"/>
              <a:t>condor.service</a:t>
            </a:r>
            <a:r>
              <a:rPr lang="en-US" dirty="0" smtClean="0"/>
              <a:t> and </a:t>
            </a:r>
            <a:r>
              <a:rPr lang="en-US" dirty="0" err="1" smtClean="0"/>
              <a:t>systemd</a:t>
            </a:r>
            <a:r>
              <a:rPr lang="en-US" dirty="0" smtClean="0"/>
              <a:t> uses the setting when setting up the </a:t>
            </a:r>
            <a:r>
              <a:rPr lang="en-US" b="1" i="1" dirty="0" err="1" smtClean="0"/>
              <a:t>cgroup</a:t>
            </a:r>
            <a:r>
              <a:rPr lang="en-US" dirty="0" smtClean="0"/>
              <a:t> for the condor service: </a:t>
            </a:r>
            <a:r>
              <a:rPr lang="en-US" dirty="0" smtClean="0">
                <a:solidFill>
                  <a:srgbClr val="FF0000"/>
                </a:solidFill>
              </a:rPr>
              <a:t>48GB</a:t>
            </a:r>
          </a:p>
          <a:p>
            <a:pPr lvl="1"/>
            <a:r>
              <a:rPr lang="en-US" dirty="0" smtClean="0"/>
              <a:t>But does not limit swap usage</a:t>
            </a:r>
          </a:p>
          <a:p>
            <a:pPr lvl="1"/>
            <a:r>
              <a:rPr lang="en-US" dirty="0" smtClean="0"/>
              <a:t>Modified </a:t>
            </a:r>
            <a:r>
              <a:rPr lang="en-US" dirty="0" err="1" smtClean="0"/>
              <a:t>condor.service</a:t>
            </a:r>
            <a:r>
              <a:rPr lang="en-US" dirty="0" smtClean="0"/>
              <a:t> to also set </a:t>
            </a:r>
            <a:r>
              <a:rPr lang="en-US" b="1" i="1" dirty="0" err="1" smtClean="0"/>
              <a:t>memsw</a:t>
            </a:r>
            <a:r>
              <a:rPr lang="en-US" dirty="0" smtClean="0"/>
              <a:t> limit (ram + swap) to </a:t>
            </a:r>
            <a:r>
              <a:rPr lang="en-US" dirty="0" smtClean="0">
                <a:solidFill>
                  <a:srgbClr val="FF0000"/>
                </a:solidFill>
              </a:rPr>
              <a:t>96GB</a:t>
            </a:r>
          </a:p>
          <a:p>
            <a:r>
              <a:rPr lang="en-US" dirty="0"/>
              <a:t>A</a:t>
            </a:r>
            <a:r>
              <a:rPr lang="en-US" dirty="0" smtClean="0"/>
              <a:t>dd condor to another </a:t>
            </a:r>
            <a:r>
              <a:rPr lang="en-US" b="1" i="1" dirty="0" err="1" smtClean="0"/>
              <a:t>cgroup</a:t>
            </a:r>
            <a:r>
              <a:rPr lang="en-US" dirty="0" smtClean="0"/>
              <a:t> using </a:t>
            </a:r>
            <a:r>
              <a:rPr lang="en-US" b="1" i="1" dirty="0" err="1" smtClean="0"/>
              <a:t>cpuset</a:t>
            </a:r>
            <a:endParaRPr lang="en-US" b="1" i="1" dirty="0" smtClean="0"/>
          </a:p>
          <a:p>
            <a:pPr lvl="2"/>
            <a:r>
              <a:rPr lang="en-US" dirty="0" err="1" smtClean="0"/>
              <a:t>cpus</a:t>
            </a:r>
            <a:r>
              <a:rPr lang="en-US" dirty="0" smtClean="0"/>
              <a:t> </a:t>
            </a:r>
            <a:r>
              <a:rPr lang="mr-IN" dirty="0"/>
              <a:t>2-7,10-15,18-23,26-</a:t>
            </a:r>
            <a:r>
              <a:rPr lang="mr-IN" dirty="0" smtClean="0"/>
              <a:t>31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leaves 4 physical cores entirely excluded covering both sockets</a:t>
            </a:r>
          </a:p>
          <a:p>
            <a:r>
              <a:rPr lang="en-US" dirty="0" smtClean="0"/>
              <a:t>Condor configured to offer </a:t>
            </a:r>
            <a:r>
              <a:rPr lang="en-US" dirty="0" smtClean="0">
                <a:solidFill>
                  <a:srgbClr val="00B050"/>
                </a:solidFill>
              </a:rPr>
              <a:t>24 job slots and 96GB ram</a:t>
            </a:r>
          </a:p>
          <a:p>
            <a:r>
              <a:rPr lang="en-US" b="1" i="1" dirty="0" err="1"/>
              <a:t>b</a:t>
            </a:r>
            <a:r>
              <a:rPr lang="en-US" b="1" i="1" dirty="0" err="1" smtClean="0"/>
              <a:t>lkio</a:t>
            </a:r>
            <a:r>
              <a:rPr lang="en-US" dirty="0" smtClean="0"/>
              <a:t>  </a:t>
            </a:r>
            <a:r>
              <a:rPr lang="en-US" dirty="0"/>
              <a:t>settings may need to be </a:t>
            </a:r>
            <a:r>
              <a:rPr lang="en-US" dirty="0" smtClean="0"/>
              <a:t>found, not limited 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98" y="262538"/>
            <a:ext cx="10969139" cy="940443"/>
          </a:xfrm>
        </p:spPr>
        <p:txBody>
          <a:bodyPr>
            <a:normAutofit fontScale="90000"/>
          </a:bodyPr>
          <a:lstStyle/>
          <a:p>
            <a:r>
              <a:rPr lang="en-GB" smtClean="0"/>
              <a:t>Core partitioning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67" y="2407265"/>
            <a:ext cx="622188" cy="6000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0</a:t>
            </a: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1601" y="2407267"/>
            <a:ext cx="622188" cy="6000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749537" y="2407267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57473" y="2407267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165409" y="2407267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873345" y="2407267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581281" y="2407267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289219" y="2407266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43187" y="3145451"/>
            <a:ext cx="622188" cy="6000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16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051123" y="3145451"/>
            <a:ext cx="622188" cy="6000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17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759059" y="3145451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18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466995" y="3145451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19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174931" y="3145451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3882867" y="3145451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21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590803" y="3145451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22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5298741" y="3145450"/>
            <a:ext cx="622188" cy="600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23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6044789" y="2407266"/>
            <a:ext cx="622188" cy="6000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52725" y="2407266"/>
            <a:ext cx="622188" cy="6000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60661" y="2407266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8168597" y="2407266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11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8876533" y="2407266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9584469" y="2407266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10292405" y="2407266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11000343" y="2407265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15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6054311" y="3145450"/>
            <a:ext cx="622188" cy="6000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24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6762247" y="3145450"/>
            <a:ext cx="622188" cy="6000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25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7470183" y="3145450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26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8178119" y="3145450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27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8886055" y="3145450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28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9593991" y="3145450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29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10301927" y="3145450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30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11009865" y="3145449"/>
            <a:ext cx="622188" cy="6000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load run 10 instances of </a:t>
            </a:r>
            <a:r>
              <a:rPr lang="en-US" dirty="0" err="1" smtClean="0"/>
              <a:t>xrdstress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jobs; 20 files; </a:t>
            </a:r>
            <a:r>
              <a:rPr lang="en-US" dirty="0" err="1" smtClean="0"/>
              <a:t>rw</a:t>
            </a:r>
            <a:r>
              <a:rPr lang="en-US" dirty="0" smtClean="0"/>
              <a:t>; size 1GB +- 256MB on 4 hosts</a:t>
            </a:r>
          </a:p>
          <a:p>
            <a:pPr lvl="1"/>
            <a:r>
              <a:rPr lang="en-US" dirty="0" smtClean="0"/>
              <a:t>No difference between 3 and 4 hosts </a:t>
            </a:r>
            <a:r>
              <a:rPr lang="en-US" dirty="0" smtClean="0">
                <a:sym typeface="Wingdings"/>
              </a:rPr>
              <a:t> saturation</a:t>
            </a:r>
            <a:endParaRPr lang="en-US" dirty="0" smtClean="0"/>
          </a:p>
          <a:p>
            <a:r>
              <a:rPr lang="en-US" dirty="0" smtClean="0"/>
              <a:t>Run 3 ATLAS Pile job (8 cores per job) </a:t>
            </a:r>
          </a:p>
          <a:p>
            <a:pPr lvl="1"/>
            <a:r>
              <a:rPr lang="en-US" dirty="0" smtClean="0"/>
              <a:t>Staging pileup data on node</a:t>
            </a:r>
          </a:p>
          <a:p>
            <a:pPr lvl="1"/>
            <a:r>
              <a:rPr lang="en-US" dirty="0" smtClean="0"/>
              <a:t>Signal + min bias mixing; </a:t>
            </a:r>
          </a:p>
          <a:p>
            <a:pPr lvl="1"/>
            <a:r>
              <a:rPr lang="en-US" dirty="0" err="1" smtClean="0"/>
              <a:t>Digitisation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rigger simulation</a:t>
            </a:r>
            <a:endParaRPr lang="en-US" dirty="0"/>
          </a:p>
          <a:p>
            <a:pPr lvl="1"/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Convert ESD to AOD</a:t>
            </a:r>
          </a:p>
          <a:p>
            <a:pPr lvl="1"/>
            <a:r>
              <a:rPr lang="en-US" dirty="0" smtClean="0"/>
              <a:t>Start jobs with short delay 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28" y="290439"/>
            <a:ext cx="10969139" cy="83183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Test Job</a:t>
            </a:r>
            <a:r>
              <a:rPr lang="en-GB" smtClean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2000 MC Events, 8 cores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1127" y="1610925"/>
            <a:ext cx="11668140" cy="4984313"/>
            <a:chOff x="191127" y="1083993"/>
            <a:chExt cx="11668140" cy="4984313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758369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766791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512252" y="3962686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072431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894843" y="213336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9408677" y="2176227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09599" y="3208149"/>
              <a:ext cx="2708083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Digitisation &amp; </a:t>
              </a:r>
              <a:r>
                <a:rPr lang="en-GB" dirty="0" smtClean="0"/>
                <a:t>Pileup</a:t>
              </a:r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56122" y="3208149"/>
              <a:ext cx="1366762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Trigger Verification</a:t>
              </a:r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61324" y="3208149"/>
              <a:ext cx="3919205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Reconstruction Raw2ESD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018968" y="3208149"/>
              <a:ext cx="1460930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ESD2AOD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05021" y="3208149"/>
              <a:ext cx="973718" cy="6819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mtClean="0"/>
                <a:t>Merge Verify</a:t>
              </a:r>
              <a:endParaRPr lang="en-GB" dirty="0"/>
            </a:p>
          </p:txBody>
        </p:sp>
        <p:sp>
          <p:nvSpPr>
            <p:cNvPr id="25" name="Can 24"/>
            <p:cNvSpPr/>
            <p:nvPr/>
          </p:nvSpPr>
          <p:spPr>
            <a:xfrm>
              <a:off x="191127" y="1185922"/>
              <a:ext cx="1134484" cy="786390"/>
            </a:xfrm>
            <a:prstGeom prst="can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Pileup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30GB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1447300" y="1122254"/>
              <a:ext cx="803347" cy="786390"/>
            </a:xfrm>
            <a:prstGeom prst="can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MC-</a:t>
              </a:r>
              <a:r>
                <a:rPr lang="en-GB" sz="1600" dirty="0" err="1" smtClean="0">
                  <a:solidFill>
                    <a:schemeClr val="bg1"/>
                  </a:solidFill>
                </a:rPr>
                <a:t>Geant</a:t>
              </a:r>
              <a:endParaRPr lang="en-GB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1.5GB</a:t>
              </a:r>
            </a:p>
          </p:txBody>
        </p:sp>
        <p:sp>
          <p:nvSpPr>
            <p:cNvPr id="27" name="Can 26"/>
            <p:cNvSpPr/>
            <p:nvPr/>
          </p:nvSpPr>
          <p:spPr>
            <a:xfrm>
              <a:off x="2016297" y="4980690"/>
              <a:ext cx="991910" cy="1087616"/>
            </a:xfrm>
            <a:prstGeom prst="ca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MC RAW RDO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4.6GB</a:t>
              </a:r>
            </a:p>
          </p:txBody>
        </p:sp>
        <p:sp>
          <p:nvSpPr>
            <p:cNvPr id="28" name="Can 27"/>
            <p:cNvSpPr/>
            <p:nvPr/>
          </p:nvSpPr>
          <p:spPr>
            <a:xfrm>
              <a:off x="3591974" y="1166397"/>
              <a:ext cx="991910" cy="1087616"/>
            </a:xfrm>
            <a:prstGeom prst="ca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MC RAW RDO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4.6GB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583884" y="3959548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n 29"/>
            <p:cNvSpPr/>
            <p:nvPr/>
          </p:nvSpPr>
          <p:spPr>
            <a:xfrm>
              <a:off x="4139503" y="4980690"/>
              <a:ext cx="991910" cy="1087616"/>
            </a:xfrm>
            <a:prstGeom prst="can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TRG RAW RDO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5.2 GB</a:t>
              </a:r>
            </a:p>
          </p:txBody>
        </p:sp>
        <p:sp>
          <p:nvSpPr>
            <p:cNvPr id="31" name="Can 30"/>
            <p:cNvSpPr/>
            <p:nvPr/>
          </p:nvSpPr>
          <p:spPr>
            <a:xfrm>
              <a:off x="6374698" y="1159307"/>
              <a:ext cx="991910" cy="1087616"/>
            </a:xfrm>
            <a:prstGeom prst="can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TRG RAW RDO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5.2 GB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7946145" y="3959548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n 32"/>
            <p:cNvSpPr/>
            <p:nvPr/>
          </p:nvSpPr>
          <p:spPr>
            <a:xfrm>
              <a:off x="7450190" y="4974413"/>
              <a:ext cx="1166868" cy="1087616"/>
            </a:xfrm>
            <a:prstGeom prst="can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ESD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6.0 GB</a:t>
              </a:r>
            </a:p>
          </p:txBody>
        </p:sp>
        <p:sp>
          <p:nvSpPr>
            <p:cNvPr id="34" name="Can 33"/>
            <p:cNvSpPr/>
            <p:nvPr/>
          </p:nvSpPr>
          <p:spPr>
            <a:xfrm>
              <a:off x="8840741" y="1083993"/>
              <a:ext cx="1166868" cy="1087616"/>
            </a:xfrm>
            <a:prstGeom prst="can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ESD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6.0 GB</a:t>
              </a:r>
            </a:p>
          </p:txBody>
        </p:sp>
        <p:sp>
          <p:nvSpPr>
            <p:cNvPr id="35" name="Can 34"/>
            <p:cNvSpPr/>
            <p:nvPr/>
          </p:nvSpPr>
          <p:spPr>
            <a:xfrm>
              <a:off x="9459352" y="5017763"/>
              <a:ext cx="905354" cy="573980"/>
            </a:xfrm>
            <a:prstGeom prst="can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AOD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700MB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9992111" y="3981223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n 36"/>
            <p:cNvSpPr/>
            <p:nvPr/>
          </p:nvSpPr>
          <p:spPr>
            <a:xfrm>
              <a:off x="10953913" y="5017763"/>
              <a:ext cx="905354" cy="573980"/>
            </a:xfrm>
            <a:prstGeom prst="can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AOD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680 MB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11054334" y="2152228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1466244" y="3985106"/>
              <a:ext cx="15498" cy="9453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n 39"/>
            <p:cNvSpPr/>
            <p:nvPr/>
          </p:nvSpPr>
          <p:spPr>
            <a:xfrm>
              <a:off x="10728788" y="1553431"/>
              <a:ext cx="905354" cy="573980"/>
            </a:xfrm>
            <a:prstGeom prst="can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AOD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700MB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0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ChangeAspect="1"/>
          </p:cNvCxnSpPr>
          <p:nvPr/>
        </p:nvCxnSpPr>
        <p:spPr>
          <a:xfrm flipH="1">
            <a:off x="2030278" y="1148081"/>
            <a:ext cx="0" cy="50512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H="1">
            <a:off x="7658193" y="1148081"/>
            <a:ext cx="0" cy="50512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667" y="1545772"/>
            <a:ext cx="10182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I/O </a:t>
            </a:r>
            <a:r>
              <a:rPr lang="en-GB" b="1" dirty="0" smtClean="0">
                <a:solidFill>
                  <a:srgbClr val="00B050"/>
                </a:solidFill>
              </a:rPr>
              <a:t>ON</a:t>
            </a:r>
          </a:p>
          <a:p>
            <a:r>
              <a:rPr lang="en-GB" dirty="0" smtClean="0"/>
              <a:t>job </a:t>
            </a:r>
            <a:r>
              <a:rPr lang="en-GB" b="1" dirty="0" smtClean="0">
                <a:solidFill>
                  <a:srgbClr val="FF0000"/>
                </a:solidFill>
              </a:rPr>
              <a:t>OFF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4303" y="1360716"/>
            <a:ext cx="902811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I/O </a:t>
            </a:r>
            <a:r>
              <a:rPr lang="en-GB" b="1" dirty="0" smtClean="0">
                <a:solidFill>
                  <a:srgbClr val="00B050"/>
                </a:solidFill>
              </a:rPr>
              <a:t>ON</a:t>
            </a:r>
          </a:p>
          <a:p>
            <a:r>
              <a:rPr lang="en-GB" dirty="0" smtClean="0"/>
              <a:t>job </a:t>
            </a:r>
            <a:r>
              <a:rPr lang="en-GB" b="1" dirty="0" smtClean="0">
                <a:solidFill>
                  <a:srgbClr val="00B050"/>
                </a:solidFill>
              </a:rPr>
              <a:t>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9335" y="1222607"/>
            <a:ext cx="10182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I/O </a:t>
            </a:r>
            <a:r>
              <a:rPr lang="en-GB" b="1" dirty="0" smtClean="0">
                <a:solidFill>
                  <a:srgbClr val="FF0000"/>
                </a:solidFill>
              </a:rPr>
              <a:t>OFF</a:t>
            </a:r>
          </a:p>
          <a:p>
            <a:r>
              <a:rPr lang="en-GB" dirty="0" smtClean="0"/>
              <a:t>job </a:t>
            </a:r>
            <a:r>
              <a:rPr lang="en-GB" b="1" dirty="0" smtClean="0">
                <a:solidFill>
                  <a:srgbClr val="00B050"/>
                </a:solidFill>
              </a:rPr>
              <a:t>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064444" y="4288971"/>
            <a:ext cx="2786557" cy="489857"/>
          </a:xfrm>
          <a:prstGeom prst="wedgeRoundRectCallout">
            <a:avLst>
              <a:gd name="adj1" fmla="val -46289"/>
              <a:gd name="adj2" fmla="val 9314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Out </a:t>
            </a:r>
            <a:r>
              <a:rPr lang="en-GB" smtClean="0"/>
              <a:t>= load + replication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064444" y="5660571"/>
            <a:ext cx="3839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No difference in I/O performance!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6036495" y="3561080"/>
            <a:ext cx="2861953" cy="32215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Phase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Job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Phase 1: </a:t>
            </a:r>
            <a:r>
              <a:rPr lang="en-US" b="1" dirty="0">
                <a:solidFill>
                  <a:srgbClr val="00B050"/>
                </a:solidFill>
              </a:rPr>
              <a:t>I/O </a:t>
            </a:r>
            <a:r>
              <a:rPr lang="en-US" b="1" dirty="0" smtClean="0">
                <a:solidFill>
                  <a:srgbClr val="00B050"/>
                </a:solidFill>
              </a:rPr>
              <a:t>ON </a:t>
            </a:r>
            <a:r>
              <a:rPr lang="en-US" dirty="0" smtClean="0"/>
              <a:t>9 </a:t>
            </a:r>
            <a:r>
              <a:rPr lang="en-US" dirty="0"/>
              <a:t>jobs </a:t>
            </a:r>
            <a:r>
              <a:rPr lang="en-US" dirty="0" smtClean="0"/>
              <a:t>considered</a:t>
            </a:r>
          </a:p>
          <a:p>
            <a:pPr lvl="1"/>
            <a:r>
              <a:rPr lang="en-US" dirty="0" smtClean="0"/>
              <a:t>CPU </a:t>
            </a:r>
            <a:r>
              <a:rPr lang="en-US" dirty="0"/>
              <a:t>time (not including for stage in): </a:t>
            </a:r>
            <a:r>
              <a:rPr lang="en-US" b="1" dirty="0" smtClean="0">
                <a:solidFill>
                  <a:srgbClr val="FFC000"/>
                </a:solidFill>
              </a:rPr>
              <a:t>97901s</a:t>
            </a:r>
            <a:r>
              <a:rPr lang="en-US" dirty="0" smtClean="0"/>
              <a:t> </a:t>
            </a:r>
            <a:r>
              <a:rPr lang="en-US" dirty="0"/>
              <a:t>spread 2003s</a:t>
            </a:r>
          </a:p>
          <a:p>
            <a:pPr lvl="1"/>
            <a:r>
              <a:rPr lang="en-US" dirty="0"/>
              <a:t>WALL time (not including stage in): </a:t>
            </a:r>
            <a:r>
              <a:rPr lang="en-US" b="1" dirty="0" smtClean="0">
                <a:solidFill>
                  <a:srgbClr val="7030A0"/>
                </a:solidFill>
              </a:rPr>
              <a:t>15172s</a:t>
            </a:r>
            <a:r>
              <a:rPr lang="en-US" dirty="0" smtClean="0"/>
              <a:t>: </a:t>
            </a:r>
            <a:r>
              <a:rPr lang="en-US" dirty="0"/>
              <a:t>spread 308s</a:t>
            </a:r>
          </a:p>
          <a:p>
            <a:pPr lvl="1"/>
            <a:r>
              <a:rPr lang="en-US" dirty="0"/>
              <a:t>WALL time (stage in): </a:t>
            </a:r>
            <a:r>
              <a:rPr lang="en-US" dirty="0" smtClean="0"/>
              <a:t>792s: </a:t>
            </a:r>
            <a:r>
              <a:rPr lang="en-US" dirty="0"/>
              <a:t>spread 250s</a:t>
            </a:r>
          </a:p>
          <a:p>
            <a:r>
              <a:rPr lang="en-US" dirty="0" smtClean="0"/>
              <a:t>Phase </a:t>
            </a:r>
            <a:r>
              <a:rPr lang="en-US" dirty="0"/>
              <a:t>2: </a:t>
            </a:r>
            <a:r>
              <a:rPr lang="en-US" b="1" i="1" dirty="0" smtClean="0">
                <a:solidFill>
                  <a:srgbClr val="FF0000"/>
                </a:solidFill>
              </a:rPr>
              <a:t>I/O OFF </a:t>
            </a:r>
            <a:r>
              <a:rPr lang="en-US" dirty="0" smtClean="0"/>
              <a:t>8 jobs considered</a:t>
            </a:r>
            <a:endParaRPr lang="en-US" dirty="0"/>
          </a:p>
          <a:p>
            <a:pPr lvl="1"/>
            <a:r>
              <a:rPr lang="en-US" dirty="0"/>
              <a:t>CPU time: </a:t>
            </a:r>
            <a:r>
              <a:rPr lang="en-US" b="1" dirty="0" smtClean="0">
                <a:solidFill>
                  <a:srgbClr val="FFC000"/>
                </a:solidFill>
              </a:rPr>
              <a:t>95709s</a:t>
            </a:r>
            <a:r>
              <a:rPr lang="en-US" dirty="0" smtClean="0"/>
              <a:t>: </a:t>
            </a:r>
            <a:r>
              <a:rPr lang="en-US" dirty="0"/>
              <a:t>spread 5048s</a:t>
            </a:r>
          </a:p>
          <a:p>
            <a:pPr lvl="1"/>
            <a:r>
              <a:rPr lang="en-US" dirty="0"/>
              <a:t>WALL time (not stage in): </a:t>
            </a:r>
            <a:r>
              <a:rPr lang="en-US" b="1" dirty="0" smtClean="0">
                <a:solidFill>
                  <a:srgbClr val="7030A0"/>
                </a:solidFill>
              </a:rPr>
              <a:t>14320s</a:t>
            </a:r>
            <a:r>
              <a:rPr lang="en-US" dirty="0" smtClean="0"/>
              <a:t>: </a:t>
            </a:r>
            <a:r>
              <a:rPr lang="en-US" dirty="0"/>
              <a:t>Spread 625s</a:t>
            </a:r>
          </a:p>
          <a:p>
            <a:pPr lvl="1"/>
            <a:r>
              <a:rPr lang="en-US" dirty="0"/>
              <a:t>WALL time (stage in): </a:t>
            </a:r>
            <a:r>
              <a:rPr lang="en-US" dirty="0" smtClean="0"/>
              <a:t>2719s: </a:t>
            </a:r>
            <a:r>
              <a:rPr lang="en-US" dirty="0"/>
              <a:t>Spread 64s</a:t>
            </a:r>
          </a:p>
          <a:p>
            <a:r>
              <a:rPr lang="en-US" dirty="0" smtClean="0"/>
              <a:t>Phase </a:t>
            </a:r>
            <a:r>
              <a:rPr lang="en-US" dirty="0"/>
              <a:t>3</a:t>
            </a:r>
            <a:r>
              <a:rPr lang="en-US" b="1" dirty="0"/>
              <a:t>: </a:t>
            </a:r>
            <a:r>
              <a:rPr lang="en-US" b="1" dirty="0" smtClean="0"/>
              <a:t>I/O </a:t>
            </a:r>
            <a:r>
              <a:rPr lang="en-US" b="1" dirty="0" smtClean="0">
                <a:solidFill>
                  <a:srgbClr val="92D050"/>
                </a:solidFill>
              </a:rPr>
              <a:t>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OFF</a:t>
            </a:r>
            <a:r>
              <a:rPr lang="en-US" dirty="0"/>
              <a:t>,</a:t>
            </a:r>
            <a:r>
              <a:rPr lang="en-US" dirty="0" smtClean="0"/>
              <a:t>9 jobs</a:t>
            </a:r>
            <a:endParaRPr lang="en-US" dirty="0"/>
          </a:p>
          <a:p>
            <a:pPr lvl="1"/>
            <a:r>
              <a:rPr lang="en-US" dirty="0"/>
              <a:t>CPU time </a:t>
            </a:r>
            <a:r>
              <a:rPr lang="en-US" b="1" dirty="0" smtClean="0">
                <a:solidFill>
                  <a:srgbClr val="FFC000"/>
                </a:solidFill>
              </a:rPr>
              <a:t>98600s</a:t>
            </a:r>
            <a:r>
              <a:rPr lang="en-US" dirty="0" smtClean="0"/>
              <a:t>: </a:t>
            </a:r>
            <a:r>
              <a:rPr lang="en-US" dirty="0"/>
              <a:t>spread 2034s</a:t>
            </a:r>
          </a:p>
          <a:p>
            <a:pPr lvl="1"/>
            <a:r>
              <a:rPr lang="en-US" dirty="0"/>
              <a:t>WALL time (not stage): </a:t>
            </a:r>
            <a:r>
              <a:rPr lang="en-US" b="1" dirty="0" smtClean="0">
                <a:solidFill>
                  <a:srgbClr val="7030A0"/>
                </a:solidFill>
              </a:rPr>
              <a:t>14651s</a:t>
            </a:r>
            <a:r>
              <a:rPr lang="en-US" dirty="0" smtClean="0"/>
              <a:t>: </a:t>
            </a:r>
            <a:r>
              <a:rPr lang="en-US" dirty="0"/>
              <a:t>spread 403s</a:t>
            </a:r>
          </a:p>
          <a:p>
            <a:pPr lvl="1"/>
            <a:r>
              <a:rPr lang="en-US" dirty="0"/>
              <a:t>WALL time (stage in): </a:t>
            </a:r>
            <a:r>
              <a:rPr lang="en-US" dirty="0" smtClean="0"/>
              <a:t>1063s: </a:t>
            </a:r>
            <a:r>
              <a:rPr lang="en-US" dirty="0"/>
              <a:t>spread </a:t>
            </a:r>
            <a:r>
              <a:rPr lang="en-US" dirty="0" smtClean="0"/>
              <a:t>348s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276704" y="3107702"/>
            <a:ext cx="5403273" cy="369332"/>
          </a:xfrm>
          <a:prstGeom prst="rect">
            <a:avLst/>
          </a:prstGeom>
          <a:solidFill>
            <a:srgbClr val="EAAF38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CPU and WALL time are not affected by EOS I/O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77" y="5907577"/>
            <a:ext cx="4048105" cy="369332"/>
          </a:xfrm>
          <a:prstGeom prst="rect">
            <a:avLst/>
          </a:prstGeom>
          <a:solidFill>
            <a:srgbClr val="00B0F0">
              <a:alpha val="43137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WALL for stage in isn’t understood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could be gained for CERN? </a:t>
            </a:r>
            <a:br>
              <a:rPr lang="en-GB" dirty="0" smtClean="0"/>
            </a:br>
            <a:r>
              <a:rPr lang="en-GB" sz="2800" i="1" dirty="0" smtClean="0"/>
              <a:t>precision at best 10 </a:t>
            </a:r>
            <a:r>
              <a:rPr lang="mr-IN" sz="2800" i="1" dirty="0" smtClean="0"/>
              <a:t>–</a:t>
            </a:r>
            <a:r>
              <a:rPr lang="en-GB" sz="2800" i="1" dirty="0" smtClean="0"/>
              <a:t> 20 %, but based on conservative assumptions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Worst case: </a:t>
            </a:r>
          </a:p>
          <a:p>
            <a:pPr lvl="1"/>
            <a:r>
              <a:rPr lang="en-GB" dirty="0"/>
              <a:t>4</a:t>
            </a:r>
            <a:r>
              <a:rPr lang="en-GB" dirty="0" smtClean="0"/>
              <a:t>0% can be used: </a:t>
            </a:r>
          </a:p>
          <a:p>
            <a:pPr lvl="2"/>
            <a:r>
              <a:rPr lang="en-GB" dirty="0" smtClean="0"/>
              <a:t>Our measurements show that this is far less than what can be done when the node is fully saturated </a:t>
            </a:r>
          </a:p>
          <a:p>
            <a:pPr lvl="1"/>
            <a:r>
              <a:rPr lang="en-GB" dirty="0" smtClean="0"/>
              <a:t>780 * 32 * 0.4 = 9984 cores </a:t>
            </a:r>
            <a:r>
              <a:rPr lang="en-GB" dirty="0" smtClean="0">
                <a:solidFill>
                  <a:srgbClr val="FF0000"/>
                </a:solidFill>
              </a:rPr>
              <a:t>~ 99.840 HEP-SPEC06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312 Computing boxes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Based on average load:</a:t>
            </a:r>
          </a:p>
          <a:p>
            <a:pPr lvl="1"/>
            <a:r>
              <a:rPr lang="en-GB" dirty="0" smtClean="0"/>
              <a:t>&gt;80% can be used:</a:t>
            </a:r>
            <a:r>
              <a:rPr lang="en-GB" dirty="0"/>
              <a:t> </a:t>
            </a:r>
            <a:r>
              <a:rPr lang="en-GB" dirty="0" smtClean="0"/>
              <a:t>780 * 32 * 0.8 =19968 cores ~  </a:t>
            </a:r>
            <a:r>
              <a:rPr lang="en-GB" dirty="0" smtClean="0">
                <a:solidFill>
                  <a:srgbClr val="FF0000"/>
                </a:solidFill>
              </a:rPr>
              <a:t>199.680 HEP-SPEC06 </a:t>
            </a:r>
          </a:p>
          <a:p>
            <a:pPr lvl="1"/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624 computing boxes</a:t>
            </a:r>
          </a:p>
          <a:p>
            <a:pPr lvl="2"/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Productionizing the puppet configuration</a:t>
            </a:r>
          </a:p>
          <a:p>
            <a:pPr lvl="1"/>
            <a:r>
              <a:rPr lang="en-GB" dirty="0" smtClean="0"/>
              <a:t>Q/A process for production</a:t>
            </a:r>
          </a:p>
          <a:p>
            <a:r>
              <a:rPr lang="en-GB" dirty="0" smtClean="0"/>
              <a:t>Understanding pathological jobs</a:t>
            </a:r>
          </a:p>
          <a:p>
            <a:pPr lvl="1"/>
            <a:r>
              <a:rPr lang="en-GB" dirty="0" smtClean="0"/>
              <a:t>local I/O, Fork-bomb, Mem-bloat, Network-bomb jobs </a:t>
            </a: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roduction style pilot on small number of nodes</a:t>
            </a:r>
          </a:p>
          <a:p>
            <a:pPr lvl="1"/>
            <a:r>
              <a:rPr lang="en-GB" dirty="0" smtClean="0"/>
              <a:t>In collaboration with ATLAS  </a:t>
            </a:r>
          </a:p>
          <a:p>
            <a:r>
              <a:rPr lang="en-GB" dirty="0" smtClean="0"/>
              <a:t>Introduction into production</a:t>
            </a:r>
          </a:p>
          <a:p>
            <a:r>
              <a:rPr lang="en-GB" dirty="0" smtClean="0"/>
              <a:t>Adding pre-emptive jobs to fill short gaps?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have we learned?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always room for another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8" y="2254411"/>
            <a:ext cx="7147301" cy="44670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81500" y="2438400"/>
            <a:ext cx="6038850" cy="1519064"/>
            <a:chOff x="1580828" y="1717154"/>
            <a:chExt cx="8651932" cy="3154710"/>
          </a:xfrm>
        </p:grpSpPr>
        <p:sp>
          <p:nvSpPr>
            <p:cNvPr id="8" name="TextBox 7"/>
            <p:cNvSpPr txBox="1"/>
            <p:nvPr/>
          </p:nvSpPr>
          <p:spPr>
            <a:xfrm>
              <a:off x="1580828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 dirty="0" smtClean="0">
                  <a:solidFill>
                    <a:prstClr val="black"/>
                  </a:solidFill>
                  <a:latin typeface="Calibri" panose="020F0502020204030204"/>
                </a:rPr>
                <a:t>B</a:t>
              </a:r>
              <a:endParaRPr lang="en-GB" sz="19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2171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 smtClean="0">
                  <a:solidFill>
                    <a:prstClr val="black"/>
                  </a:solidFill>
                  <a:latin typeface="Calibri" panose="020F0502020204030204"/>
                </a:rPr>
                <a:t>E</a:t>
              </a:r>
              <a:endParaRPr lang="en-GB" sz="19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06499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>
                  <a:solidFill>
                    <a:prstClr val="white"/>
                  </a:solidFill>
                  <a:latin typeface="Calibri" panose="020F0502020204030204"/>
                </a:rPr>
                <a:t>E</a:t>
              </a:r>
              <a:endParaRPr lang="en-GB" sz="19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02862" y="1717154"/>
              <a:ext cx="92989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900" dirty="0" smtClean="0">
                  <a:solidFill>
                    <a:prstClr val="white"/>
                  </a:solidFill>
                  <a:latin typeface="Calibri" panose="020F0502020204030204"/>
                </a:rPr>
                <a:t>R</a:t>
              </a:r>
              <a:endParaRPr lang="en-GB" sz="199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3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EOS is CERN’s large storage management system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eos.web.cern.ch</a:t>
            </a:r>
            <a:r>
              <a:rPr lang="en-GB" dirty="0"/>
              <a:t>/</a:t>
            </a:r>
            <a:endParaRPr lang="en-GB" dirty="0" smtClean="0"/>
          </a:p>
          <a:p>
            <a:r>
              <a:rPr lang="en-GB" dirty="0" smtClean="0"/>
              <a:t>The hardware architecture follows CERN’s commodity paradigm</a:t>
            </a:r>
          </a:p>
          <a:p>
            <a:pPr lvl="1"/>
            <a:r>
              <a:rPr lang="en-GB" dirty="0" smtClean="0"/>
              <a:t>Disk servers are based on standard servers with shelfs of disks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7" b="16688"/>
          <a:stretch/>
        </p:blipFill>
        <p:spPr>
          <a:xfrm>
            <a:off x="8012623" y="1848800"/>
            <a:ext cx="3388531" cy="13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918"/>
            <a:ext cx="10515600" cy="514704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Observation of relative low</a:t>
            </a:r>
            <a:r>
              <a:rPr lang="en-GB" b="1" i="1" dirty="0" smtClean="0"/>
              <a:t> </a:t>
            </a:r>
            <a:r>
              <a:rPr lang="en-GB" b="1" i="1" dirty="0" smtClean="0">
                <a:solidFill>
                  <a:srgbClr val="FF0000"/>
                </a:solidFill>
              </a:rPr>
              <a:t>average</a:t>
            </a:r>
            <a:r>
              <a:rPr lang="en-GB" b="1" i="1" dirty="0" smtClean="0"/>
              <a:t> </a:t>
            </a:r>
            <a:r>
              <a:rPr lang="en-GB" dirty="0" smtClean="0"/>
              <a:t>loads on our storage systems 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ften I/O bound (internally and network)</a:t>
            </a:r>
          </a:p>
          <a:p>
            <a:pPr lvl="2"/>
            <a:r>
              <a:rPr lang="en-GB" dirty="0" smtClean="0"/>
              <a:t>Most nodes are not CPU saturated even when they are I/O saturated </a:t>
            </a:r>
          </a:p>
          <a:p>
            <a:pPr lvl="1"/>
            <a:r>
              <a:rPr lang="en-GB" dirty="0" smtClean="0"/>
              <a:t>Nodes are build from a combination of standard compute nodes with large disk trays </a:t>
            </a:r>
          </a:p>
          <a:p>
            <a:pPr lvl="2"/>
            <a:r>
              <a:rPr lang="en-GB" dirty="0" smtClean="0"/>
              <a:t>Giving better economics of scale, less hardware diversity etc. </a:t>
            </a:r>
          </a:p>
          <a:p>
            <a:r>
              <a:rPr lang="en-GB" dirty="0" smtClean="0"/>
              <a:t>CERN has a relatively large storage system </a:t>
            </a:r>
            <a:r>
              <a:rPr lang="en-GB" b="1" i="1" dirty="0" smtClean="0">
                <a:solidFill>
                  <a:srgbClr val="FF0000"/>
                </a:solidFill>
              </a:rPr>
              <a:t>O(1000)</a:t>
            </a:r>
            <a:r>
              <a:rPr lang="en-GB" dirty="0" smtClean="0"/>
              <a:t> nodes  </a:t>
            </a:r>
          </a:p>
          <a:p>
            <a:pPr lvl="1"/>
            <a:r>
              <a:rPr lang="en-GB" dirty="0" smtClean="0"/>
              <a:t>Several have 32 cores with 2GB/core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Questions: </a:t>
            </a:r>
          </a:p>
          <a:p>
            <a:pPr lvl="1"/>
            <a:r>
              <a:rPr lang="en-GB" dirty="0" smtClean="0"/>
              <a:t>Can we make use of some of these cores?</a:t>
            </a:r>
          </a:p>
          <a:p>
            <a:pPr lvl="1"/>
            <a:r>
              <a:rPr lang="en-GB" dirty="0" smtClean="0"/>
              <a:t>What value does this correspond to?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731"/>
            <a:ext cx="10515600" cy="1325563"/>
          </a:xfrm>
        </p:spPr>
        <p:txBody>
          <a:bodyPr/>
          <a:lstStyle/>
          <a:p>
            <a:r>
              <a:rPr lang="en-GB" smtClean="0"/>
              <a:t>EOS at CERN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9172"/>
            <a:ext cx="10515600" cy="50673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2</a:t>
            </a:r>
            <a:r>
              <a:rPr lang="en-GB" dirty="0" smtClean="0">
                <a:sym typeface="Wingdings"/>
              </a:rPr>
              <a:t>50 PB raw disk space </a:t>
            </a:r>
          </a:p>
          <a:p>
            <a:r>
              <a:rPr lang="en-GB" dirty="0" smtClean="0">
                <a:sym typeface="Wingdings"/>
              </a:rPr>
              <a:t>Usage (when we started):</a:t>
            </a:r>
          </a:p>
          <a:p>
            <a:pPr lvl="1"/>
            <a:r>
              <a:rPr lang="en-GB" dirty="0" smtClean="0">
                <a:sym typeface="Wingdings"/>
              </a:rPr>
              <a:t>Read: average 43 GB/s peak 80 GB/s </a:t>
            </a:r>
          </a:p>
          <a:p>
            <a:pPr lvl="1"/>
            <a:r>
              <a:rPr lang="en-GB" dirty="0" smtClean="0">
                <a:sym typeface="Wingdings"/>
              </a:rPr>
              <a:t>Write: 8 GB/s </a:t>
            </a:r>
          </a:p>
          <a:p>
            <a:pPr lvl="1"/>
            <a:r>
              <a:rPr lang="en-GB" dirty="0" smtClean="0">
                <a:sym typeface="Wingdings"/>
              </a:rPr>
              <a:t>IOPS: read: 347 kHz, peak 600 kHz; write: 34 kHz </a:t>
            </a:r>
          </a:p>
          <a:p>
            <a:r>
              <a:rPr lang="en-GB" dirty="0" smtClean="0">
                <a:sym typeface="Wingdings"/>
              </a:rPr>
              <a:t>Usage per </a:t>
            </a:r>
            <a:r>
              <a:rPr lang="en-GB" dirty="0">
                <a:sym typeface="Wingdings"/>
              </a:rPr>
              <a:t>b</a:t>
            </a:r>
            <a:r>
              <a:rPr lang="en-GB" dirty="0" smtClean="0">
                <a:sym typeface="Wingdings"/>
              </a:rPr>
              <a:t>ox: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~1200 servers </a:t>
            </a:r>
          </a:p>
          <a:p>
            <a:pPr lvl="1"/>
            <a:r>
              <a:rPr lang="en-GB" dirty="0" smtClean="0">
                <a:sym typeface="Wingdings"/>
              </a:rPr>
              <a:t>Read: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35MB/sec - 67MB/sec</a:t>
            </a:r>
            <a:r>
              <a:rPr lang="en-GB" dirty="0" smtClean="0">
                <a:sym typeface="Wingdings"/>
              </a:rPr>
              <a:t>,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GB" dirty="0">
                <a:sym typeface="Wingdings"/>
              </a:rPr>
              <a:t>w</a:t>
            </a:r>
            <a:r>
              <a:rPr lang="en-GB" dirty="0" smtClean="0">
                <a:sym typeface="Wingdings"/>
              </a:rPr>
              <a:t>rite: &lt;10MB/sec </a:t>
            </a:r>
          </a:p>
          <a:p>
            <a:pPr lvl="1"/>
            <a:r>
              <a:rPr lang="en-GB" dirty="0" smtClean="0">
                <a:sym typeface="Wingdings"/>
              </a:rPr>
              <a:t>IOPS: read 290-500 Hz, write: 28Hz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sym typeface="Wingdings"/>
            </a:endParaRPr>
          </a:p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Hot spots do not  matter for the following argument</a:t>
            </a:r>
          </a:p>
          <a:p>
            <a:pPr lvl="1"/>
            <a:r>
              <a:rPr lang="en-GB" dirty="0" smtClean="0">
                <a:sym typeface="Wingdings"/>
              </a:rPr>
              <a:t>For every hot spot there must be a “relaxed” node to keep the average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999" y="0"/>
            <a:ext cx="966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Computing loads </a:t>
            </a:r>
            <a:r>
              <a:rPr lang="en-US" sz="4000" smtClean="0">
                <a:solidFill>
                  <a:prstClr val="black"/>
                </a:solidFill>
              </a:rPr>
              <a:t>on busy storage </a:t>
            </a:r>
            <a:r>
              <a:rPr lang="en-US" sz="4000" dirty="0" smtClean="0">
                <a:solidFill>
                  <a:prstClr val="black"/>
                </a:solidFill>
              </a:rPr>
              <a:t>servers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200" y="707886"/>
            <a:ext cx="111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On </a:t>
            </a:r>
            <a:r>
              <a:rPr lang="en-US" sz="2000" dirty="0">
                <a:solidFill>
                  <a:prstClr val="black"/>
                </a:solidFill>
              </a:rPr>
              <a:t>a heavily loaded ALICE EOS cluster </a:t>
            </a:r>
            <a:r>
              <a:rPr lang="en-US" sz="2000" b="1" i="1" dirty="0">
                <a:solidFill>
                  <a:srgbClr val="C00000"/>
                </a:solidFill>
              </a:rPr>
              <a:t>average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CPU utilization is </a:t>
            </a:r>
            <a:r>
              <a:rPr lang="en-US" sz="2000" dirty="0">
                <a:solidFill>
                  <a:srgbClr val="FF0000"/>
                </a:solidFill>
              </a:rPr>
              <a:t>~20% </a:t>
            </a:r>
            <a:r>
              <a:rPr lang="mr-IN" sz="2000" dirty="0">
                <a:solidFill>
                  <a:prstClr val="black"/>
                </a:solidFill>
              </a:rPr>
              <a:t>–</a:t>
            </a:r>
            <a:r>
              <a:rPr lang="en-US" sz="2000" dirty="0">
                <a:solidFill>
                  <a:prstClr val="black"/>
                </a:solidFill>
              </a:rPr>
              <a:t> left plot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ALICE </a:t>
            </a:r>
            <a:r>
              <a:rPr lang="en-US" sz="2000" dirty="0">
                <a:solidFill>
                  <a:prstClr val="black"/>
                </a:solidFill>
              </a:rPr>
              <a:t>EOS disk server </a:t>
            </a:r>
            <a:r>
              <a:rPr lang="en-US" sz="2000" dirty="0" smtClean="0">
                <a:solidFill>
                  <a:prstClr val="black"/>
                </a:solidFill>
              </a:rPr>
              <a:t>with </a:t>
            </a:r>
            <a:r>
              <a:rPr lang="en-US" sz="2000" b="1" i="1" dirty="0" smtClean="0">
                <a:solidFill>
                  <a:srgbClr val="C00000"/>
                </a:solidFill>
              </a:rPr>
              <a:t>highest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CPU utilization is </a:t>
            </a:r>
            <a:r>
              <a:rPr lang="en-US" sz="2000" dirty="0">
                <a:solidFill>
                  <a:srgbClr val="FF0000"/>
                </a:solidFill>
              </a:rPr>
              <a:t>~60% </a:t>
            </a:r>
            <a:r>
              <a:rPr lang="mr-IN" sz="2000" dirty="0">
                <a:solidFill>
                  <a:prstClr val="black"/>
                </a:solidFill>
              </a:rPr>
              <a:t>– </a:t>
            </a:r>
            <a:r>
              <a:rPr lang="en-US" sz="2000" dirty="0">
                <a:solidFill>
                  <a:prstClr val="black"/>
                </a:solidFill>
              </a:rPr>
              <a:t>right plot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But:</a:t>
            </a:r>
            <a:r>
              <a:rPr lang="en-US" sz="2000" dirty="0" smtClean="0">
                <a:solidFill>
                  <a:prstClr val="black"/>
                </a:solidFill>
              </a:rPr>
              <a:t> Mostly  </a:t>
            </a:r>
            <a:r>
              <a:rPr lang="en-US" sz="2000" b="1" dirty="0" err="1">
                <a:solidFill>
                  <a:prstClr val="black"/>
                </a:solidFill>
              </a:rPr>
              <a:t>IOWait</a:t>
            </a:r>
            <a:r>
              <a:rPr lang="en-US" sz="2000" dirty="0">
                <a:solidFill>
                  <a:prstClr val="black"/>
                </a:solidFill>
              </a:rPr>
              <a:t>, which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can be used </a:t>
            </a:r>
            <a:r>
              <a:rPr lang="en-US" sz="2000" dirty="0">
                <a:solidFill>
                  <a:prstClr val="black"/>
                </a:solidFill>
              </a:rPr>
              <a:t>by other processes </a:t>
            </a:r>
            <a:r>
              <a:rPr lang="en-US" sz="20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prstClr val="black"/>
                </a:solidFill>
                <a:sym typeface="Wingdings"/>
              </a:rPr>
              <a:t>Significant Potential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00" y="2083704"/>
            <a:ext cx="6132000" cy="47699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397"/>
            <a:ext cx="6150000" cy="4761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100397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Cluster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9941" y="208370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Node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7872" y="2788191"/>
            <a:ext cx="83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IOWait</a:t>
            </a: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40841" y="33080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Idle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3600" y="2603525"/>
            <a:ext cx="83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IOWait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87872" y="3371289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Idle</a:t>
            </a:r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829872" y="3371289"/>
            <a:ext cx="2672026" cy="395469"/>
          </a:xfrm>
          <a:prstGeom prst="wedgeRoundRectCallout">
            <a:avLst>
              <a:gd name="adj1" fmla="val 46597"/>
              <a:gd name="adj2" fmla="val 14219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</a:rPr>
              <a:t>Average: </a:t>
            </a:r>
            <a:r>
              <a:rPr lang="en-GB" sz="1200" dirty="0" err="1" smtClean="0">
                <a:solidFill>
                  <a:schemeClr val="tx1">
                    <a:lumMod val="75000"/>
                  </a:schemeClr>
                </a:solidFill>
              </a:rPr>
              <a:t>System+User+IRQ</a:t>
            </a:r>
            <a:r>
              <a:rPr lang="en-GB" sz="1200" dirty="0" smtClean="0">
                <a:solidFill>
                  <a:schemeClr val="tx1">
                    <a:lumMod val="75000"/>
                  </a:schemeClr>
                </a:solidFill>
              </a:rPr>
              <a:t> &lt; 10%</a:t>
            </a:r>
            <a:endParaRPr lang="en-GB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131427" y="3342255"/>
            <a:ext cx="2446272" cy="395469"/>
          </a:xfrm>
          <a:prstGeom prst="wedgeRoundRectCallout">
            <a:avLst>
              <a:gd name="adj1" fmla="val 46597"/>
              <a:gd name="adj2" fmla="val 14219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1">
                    <a:lumMod val="75000"/>
                  </a:schemeClr>
                </a:solidFill>
              </a:rPr>
              <a:t>Busy: </a:t>
            </a:r>
            <a:r>
              <a:rPr lang="en-GB" sz="1200" err="1" smtClean="0">
                <a:solidFill>
                  <a:schemeClr val="tx1">
                    <a:lumMod val="75000"/>
                  </a:schemeClr>
                </a:solidFill>
              </a:rPr>
              <a:t>System+User+IRQ</a:t>
            </a:r>
            <a:r>
              <a:rPr lang="en-GB" sz="1200" smtClean="0">
                <a:solidFill>
                  <a:schemeClr val="tx1">
                    <a:lumMod val="75000"/>
                  </a:schemeClr>
                </a:solidFill>
              </a:rPr>
              <a:t> &lt; 20%</a:t>
            </a:r>
            <a:endParaRPr lang="en-GB" sz="12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088-DEEA-0A4A-9295-FA685181C0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First Steps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Proof </a:t>
            </a:r>
            <a:r>
              <a:rPr lang="en-GB" dirty="0">
                <a:solidFill>
                  <a:schemeClr val="tx2"/>
                </a:solidFill>
              </a:rPr>
              <a:t>of concept tests by Andrey </a:t>
            </a:r>
            <a:r>
              <a:rPr lang="en-GB" dirty="0" err="1">
                <a:solidFill>
                  <a:schemeClr val="tx2"/>
                </a:solidFill>
              </a:rPr>
              <a:t>Kiryanov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Testbed (</a:t>
            </a:r>
            <a:r>
              <a:rPr lang="en-GB" dirty="0" err="1" smtClean="0"/>
              <a:t>puppetized</a:t>
            </a:r>
            <a:r>
              <a:rPr lang="en-GB" dirty="0" smtClean="0"/>
              <a:t>) </a:t>
            </a:r>
          </a:p>
          <a:p>
            <a:pPr lvl="2"/>
            <a:r>
              <a:rPr lang="en-GB" dirty="0" smtClean="0"/>
              <a:t>Small EOS system(s)</a:t>
            </a:r>
          </a:p>
          <a:p>
            <a:pPr lvl="2"/>
            <a:r>
              <a:rPr lang="en-GB" dirty="0" smtClean="0"/>
              <a:t>Client/load-generator cluster  </a:t>
            </a:r>
          </a:p>
          <a:p>
            <a:pPr lvl="2"/>
            <a:r>
              <a:rPr lang="en-GB" dirty="0" smtClean="0"/>
              <a:t>Condor based test with computational loads </a:t>
            </a:r>
          </a:p>
          <a:p>
            <a:pPr lvl="3"/>
            <a:r>
              <a:rPr lang="en-GB" dirty="0" smtClean="0"/>
              <a:t>Using </a:t>
            </a:r>
            <a:r>
              <a:rPr lang="en-GB" dirty="0" err="1" smtClean="0"/>
              <a:t>lhc@home</a:t>
            </a:r>
            <a:r>
              <a:rPr lang="en-GB" dirty="0" smtClean="0"/>
              <a:t> </a:t>
            </a:r>
          </a:p>
          <a:p>
            <a:pPr lvl="3"/>
            <a:r>
              <a:rPr lang="en-GB" dirty="0" err="1" smtClean="0"/>
              <a:t>Boinc</a:t>
            </a:r>
            <a:r>
              <a:rPr lang="en-GB" dirty="0" smtClean="0"/>
              <a:t> based system 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B1088-DEEA-0A4A-9295-FA685181C0AE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730750"/>
            <a:ext cx="1752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First test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01"/>
            <a:ext cx="10515600" cy="471626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13 hosts as load generators 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75000"/>
                  </a:schemeClr>
                </a:solidFill>
              </a:rPr>
              <a:t>EOS </a:t>
            </a:r>
            <a:r>
              <a:rPr lang="en-US" b="1" i="1" dirty="0" err="1" smtClean="0">
                <a:solidFill>
                  <a:schemeClr val="tx1">
                    <a:lumMod val="75000"/>
                  </a:schemeClr>
                </a:solidFill>
              </a:rPr>
              <a:t>Xrdstress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tool </a:t>
            </a:r>
            <a:r>
              <a:rPr lang="en-US" dirty="0" smtClean="0">
                <a:solidFill>
                  <a:prstClr val="black"/>
                </a:solidFill>
              </a:rPr>
              <a:t>generates </a:t>
            </a:r>
            <a:r>
              <a:rPr lang="en-US" dirty="0">
                <a:solidFill>
                  <a:prstClr val="black"/>
                </a:solidFill>
              </a:rPr>
              <a:t>I/O </a:t>
            </a:r>
            <a:r>
              <a:rPr lang="en-US" dirty="0" smtClean="0">
                <a:solidFill>
                  <a:prstClr val="black"/>
                </a:solidFill>
              </a:rPr>
              <a:t>loads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Up to full saturation 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4 EOS storage nodes (old nodes &gt; 3years)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22 disks 1 </a:t>
            </a:r>
            <a:r>
              <a:rPr lang="en-US" dirty="0" err="1" smtClean="0">
                <a:solidFill>
                  <a:prstClr val="black"/>
                </a:solidFill>
              </a:rPr>
              <a:t>Gbits</a:t>
            </a:r>
            <a:r>
              <a:rPr lang="en-US" dirty="0" smtClean="0">
                <a:solidFill>
                  <a:prstClr val="black"/>
                </a:solidFill>
              </a:rPr>
              <a:t> network, EOS 4.1, </a:t>
            </a:r>
            <a:r>
              <a:rPr lang="en-US" dirty="0" err="1" smtClean="0">
                <a:solidFill>
                  <a:prstClr val="black"/>
                </a:solidFill>
              </a:rPr>
              <a:t>xrootd</a:t>
            </a:r>
            <a:r>
              <a:rPr lang="en-US" dirty="0" smtClean="0">
                <a:solidFill>
                  <a:prstClr val="black"/>
                </a:solidFill>
              </a:rPr>
              <a:t> 4.5, 6.54 HEP-SPEC06/core, 4 cores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 EOS head node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10Gbits 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i="1" dirty="0">
                <a:solidFill>
                  <a:schemeClr val="tx1">
                    <a:lumMod val="75000"/>
                  </a:schemeClr>
                </a:solidFill>
              </a:rPr>
              <a:t>Condor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runs payloads directly, no virtualization </a:t>
            </a:r>
            <a:r>
              <a:rPr lang="en-US" dirty="0" smtClean="0">
                <a:solidFill>
                  <a:prstClr val="black"/>
                </a:solidFill>
              </a:rPr>
              <a:t>involved</a:t>
            </a:r>
          </a:p>
          <a:p>
            <a:pPr marL="834376" lvl="1" indent="-285750">
              <a:buFont typeface="Arial" charset="0"/>
              <a:buChar char="•"/>
            </a:pPr>
            <a:r>
              <a:rPr lang="en-US" b="1" i="1" dirty="0" err="1">
                <a:solidFill>
                  <a:prstClr val="black"/>
                </a:solidFill>
              </a:rPr>
              <a:t>p</a:t>
            </a:r>
            <a:r>
              <a:rPr lang="en-US" b="1" i="1" dirty="0" err="1" smtClean="0">
                <a:solidFill>
                  <a:prstClr val="black"/>
                </a:solidFill>
              </a:rPr>
              <a:t>sacct</a:t>
            </a:r>
            <a:r>
              <a:rPr lang="en-US" b="1" i="1" dirty="0" smtClean="0">
                <a:solidFill>
                  <a:prstClr val="black"/>
                </a:solidFill>
              </a:rPr>
              <a:t>  </a:t>
            </a:r>
            <a:r>
              <a:rPr lang="en-US" dirty="0" smtClean="0">
                <a:solidFill>
                  <a:prstClr val="black"/>
                </a:solidFill>
              </a:rPr>
              <a:t>has been used for accounting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v</a:t>
            </a:r>
            <a:endParaRPr lang="en-US" dirty="0">
              <a:solidFill>
                <a:prstClr val="black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84F6F16-5171-0640-AD25-EEF133F51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128225" y="89475"/>
            <a:ext cx="4878506" cy="3292575"/>
            <a:chOff x="2273900" y="1309987"/>
            <a:chExt cx="7895068" cy="4584274"/>
          </a:xfrm>
        </p:grpSpPr>
        <p:sp>
          <p:nvSpPr>
            <p:cNvPr id="70" name="Прямоугольник 6"/>
            <p:cNvSpPr/>
            <p:nvPr/>
          </p:nvSpPr>
          <p:spPr>
            <a:xfrm>
              <a:off x="2449745" y="2013368"/>
              <a:ext cx="1237786" cy="1271239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1" name="Прямоугольник 4"/>
            <p:cNvSpPr/>
            <p:nvPr/>
          </p:nvSpPr>
          <p:spPr>
            <a:xfrm>
              <a:off x="2273900" y="1849246"/>
              <a:ext cx="1237786" cy="1271239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I/O load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generators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(13 hosts)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2" name="Скругленный прямоугольник 7"/>
            <p:cNvSpPr/>
            <p:nvPr/>
          </p:nvSpPr>
          <p:spPr>
            <a:xfrm>
              <a:off x="7537940" y="1309987"/>
              <a:ext cx="2602523" cy="83291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head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(namespace in memory)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3" name="Скругленный прямоугольник 8"/>
            <p:cNvSpPr/>
            <p:nvPr/>
          </p:nvSpPr>
          <p:spPr>
            <a:xfrm>
              <a:off x="7738668" y="2247828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4" name="Скругленный прямоугольник 9"/>
            <p:cNvSpPr/>
            <p:nvPr/>
          </p:nvSpPr>
          <p:spPr>
            <a:xfrm>
              <a:off x="7738668" y="3185669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5" name="Скругленный прямоугольник 10"/>
            <p:cNvSpPr/>
            <p:nvPr/>
          </p:nvSpPr>
          <p:spPr>
            <a:xfrm>
              <a:off x="7738668" y="4123510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76" name="Скругленный прямоугольник 11"/>
            <p:cNvSpPr/>
            <p:nvPr/>
          </p:nvSpPr>
          <p:spPr>
            <a:xfrm>
              <a:off x="7738668" y="5061351"/>
              <a:ext cx="2401794" cy="832910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EOS disk server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+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Condor (</a:t>
              </a:r>
              <a:r>
                <a:rPr kumimoji="0" lang="en-US" sz="1050" b="0" i="0" u="none" strike="noStrike" kern="0" cap="none" spc="0" normalizeH="0" baseline="0" noProof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vLHC@Home</a:t>
              </a: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)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cxnSp>
          <p:nvCxnSpPr>
            <p:cNvPr id="77" name="Прямая со стрелкой 13"/>
            <p:cNvCxnSpPr>
              <a:stCxn id="76" idx="3"/>
              <a:endCxn id="77" idx="1"/>
            </p:cNvCxnSpPr>
            <p:nvPr/>
          </p:nvCxnSpPr>
          <p:spPr>
            <a:xfrm flipV="1">
              <a:off x="3687531" y="1726443"/>
              <a:ext cx="3850408" cy="922545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78" name="Прямая со стрелкой 15"/>
            <p:cNvCxnSpPr>
              <a:stCxn id="76" idx="3"/>
              <a:endCxn id="81" idx="1"/>
            </p:cNvCxnSpPr>
            <p:nvPr/>
          </p:nvCxnSpPr>
          <p:spPr>
            <a:xfrm>
              <a:off x="3687532" y="2648988"/>
              <a:ext cx="4051137" cy="2828819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9" name="Прямая со стрелкой 16"/>
            <p:cNvCxnSpPr>
              <a:stCxn id="76" idx="3"/>
              <a:endCxn id="80" idx="1"/>
            </p:cNvCxnSpPr>
            <p:nvPr/>
          </p:nvCxnSpPr>
          <p:spPr>
            <a:xfrm>
              <a:off x="3687532" y="2648987"/>
              <a:ext cx="4051137" cy="1890978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Прямая со стрелкой 18"/>
            <p:cNvCxnSpPr>
              <a:stCxn id="76" idx="3"/>
              <a:endCxn id="78" idx="1"/>
            </p:cNvCxnSpPr>
            <p:nvPr/>
          </p:nvCxnSpPr>
          <p:spPr>
            <a:xfrm>
              <a:off x="3687532" y="2648987"/>
              <a:ext cx="4051137" cy="15296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1" name="Прямая со стрелкой 19"/>
            <p:cNvCxnSpPr>
              <a:stCxn id="76" idx="3"/>
              <a:endCxn id="79" idx="1"/>
            </p:cNvCxnSpPr>
            <p:nvPr/>
          </p:nvCxnSpPr>
          <p:spPr>
            <a:xfrm>
              <a:off x="3687532" y="2648988"/>
              <a:ext cx="4051137" cy="95313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 rot="20786267">
              <a:off x="5059448" y="1745041"/>
              <a:ext cx="1919948" cy="353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metadata  10Gbps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55405" y="3678152"/>
              <a:ext cx="934431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file I/O</a:t>
              </a:r>
              <a:endParaRPr kumimoji="0" 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33949" y="2304571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 rot="830729">
              <a:off x="6093035" y="2951081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471796">
              <a:off x="5900913" y="3461393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 rot="2089618">
              <a:off x="5665116" y="3948778"/>
              <a:ext cx="887736" cy="364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1Gbps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9465422" y="2479617"/>
              <a:ext cx="703546" cy="364242"/>
              <a:chOff x="3013023" y="1152248"/>
              <a:chExt cx="703546" cy="364242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9" name="Can 98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89" name="Group 12"/>
            <p:cNvGrpSpPr/>
            <p:nvPr/>
          </p:nvGrpSpPr>
          <p:grpSpPr>
            <a:xfrm>
              <a:off x="9465422" y="3419823"/>
              <a:ext cx="703546" cy="364242"/>
              <a:chOff x="3013023" y="1152248"/>
              <a:chExt cx="703546" cy="364242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7" name="Can 5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90" name="Group 12"/>
            <p:cNvGrpSpPr/>
            <p:nvPr/>
          </p:nvGrpSpPr>
          <p:grpSpPr>
            <a:xfrm>
              <a:off x="9438316" y="4357664"/>
              <a:ext cx="703546" cy="364242"/>
              <a:chOff x="3013023" y="1152248"/>
              <a:chExt cx="703546" cy="36424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5" name="Can 5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grpSp>
          <p:nvGrpSpPr>
            <p:cNvPr id="91" name="Group 12"/>
            <p:cNvGrpSpPr/>
            <p:nvPr/>
          </p:nvGrpSpPr>
          <p:grpSpPr>
            <a:xfrm>
              <a:off x="9465422" y="5293140"/>
              <a:ext cx="703546" cy="364242"/>
              <a:chOff x="3013023" y="1152248"/>
              <a:chExt cx="703546" cy="364242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013023" y="1152248"/>
                <a:ext cx="703546" cy="364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rPr>
                  <a:t>22X</a:t>
                </a:r>
                <a:r>
                  <a:rPr kumimoji="0" lang="en-GB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  <p:sp>
            <p:nvSpPr>
              <p:cNvPr id="93" name="Can 5"/>
              <p:cNvSpPr/>
              <p:nvPr/>
            </p:nvSpPr>
            <p:spPr>
              <a:xfrm>
                <a:off x="3480813" y="1219838"/>
                <a:ext cx="151145" cy="226263"/>
              </a:xfrm>
              <a:prstGeom prst="can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endParaRPr>
              </a:p>
            </p:txBody>
          </p:sp>
        </p:grpSp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72430"/>
            <a:ext cx="1752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037" y="0"/>
            <a:ext cx="1015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T</a:t>
            </a:r>
            <a:r>
              <a:rPr lang="en-US" sz="4000" dirty="0" smtClean="0">
                <a:solidFill>
                  <a:prstClr val="black"/>
                </a:solidFill>
              </a:rPr>
              <a:t>est system performance </a:t>
            </a:r>
            <a:r>
              <a:rPr lang="en-US" sz="4000" dirty="0">
                <a:solidFill>
                  <a:prstClr val="black"/>
                </a:solidFill>
              </a:rPr>
              <a:t>measurements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4438"/>
            <a:ext cx="5199404" cy="265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18738"/>
            <a:ext cx="5154290" cy="2644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9008" y="1662724"/>
            <a:ext cx="5272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No significant difference in </a:t>
            </a:r>
            <a:r>
              <a:rPr lang="en-US" sz="2400" dirty="0" smtClean="0">
                <a:solidFill>
                  <a:prstClr val="black"/>
                </a:solidFill>
              </a:rPr>
              <a:t>I/O: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357 MB/s read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91 MB/s write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in hybrid </a:t>
            </a:r>
            <a:r>
              <a:rPr lang="en-US" sz="2400" dirty="0" smtClean="0">
                <a:solidFill>
                  <a:srgbClr val="FF0000"/>
                </a:solidFill>
              </a:rPr>
              <a:t>mode</a:t>
            </a:r>
          </a:p>
          <a:p>
            <a:pPr marL="742950" lvl="1" indent="-285750">
              <a:buFont typeface="Arial" charset="0"/>
              <a:buChar char="•"/>
            </a:pPr>
            <a:endParaRPr lang="ru-RU" sz="2400" dirty="0">
              <a:solidFill>
                <a:prstClr val="black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357 </a:t>
            </a:r>
            <a:r>
              <a:rPr lang="en-US" sz="2400" dirty="0">
                <a:solidFill>
                  <a:prstClr val="black"/>
                </a:solidFill>
              </a:rPr>
              <a:t>MB/s read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96 MB/s write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srgbClr val="92D050"/>
                </a:solidFill>
              </a:rPr>
              <a:t>in EOS-only mode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Servers limited </a:t>
            </a:r>
            <a:r>
              <a:rPr lang="en-US" sz="2400" dirty="0" smtClean="0">
                <a:solidFill>
                  <a:prstClr val="black"/>
                </a:solidFill>
              </a:rPr>
              <a:t>by </a:t>
            </a:r>
            <a:r>
              <a:rPr lang="en-US" sz="2400" b="1" dirty="0" smtClean="0">
                <a:solidFill>
                  <a:prstClr val="black"/>
                </a:solidFill>
              </a:rPr>
              <a:t>network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Load/node  comparable with production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~90% CPU used by </a:t>
            </a:r>
            <a:r>
              <a:rPr lang="en-US" sz="2400" dirty="0" err="1" smtClean="0">
                <a:solidFill>
                  <a:srgbClr val="FF0000"/>
                </a:solidFill>
              </a:rPr>
              <a:t>vLHC@home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6185" y="783433"/>
            <a:ext cx="925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Xrdstress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on and the </a:t>
            </a:r>
            <a:r>
              <a:rPr lang="en-US" sz="2400" dirty="0" err="1" smtClean="0">
                <a:solidFill>
                  <a:prstClr val="black"/>
                </a:solidFill>
              </a:rPr>
              <a:t>vLHC@Home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processes in the background.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7134" y="289158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>
                <a:solidFill>
                  <a:prstClr val="black"/>
                </a:solidFill>
              </a:rPr>
              <a:t>vLHC@home</a:t>
            </a:r>
            <a:r>
              <a:rPr lang="en-GB">
                <a:solidFill>
                  <a:prstClr val="black"/>
                </a:solidFill>
              </a:rPr>
              <a:t>  </a:t>
            </a:r>
            <a:r>
              <a:rPr lang="en-GB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892" y="553958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vLHC@home</a:t>
            </a:r>
            <a:r>
              <a:rPr lang="en-GB" dirty="0">
                <a:solidFill>
                  <a:prstClr val="black"/>
                </a:solidFill>
              </a:rPr>
              <a:t>  </a:t>
            </a:r>
            <a:r>
              <a:rPr lang="en-GB" b="1" dirty="0">
                <a:solidFill>
                  <a:srgbClr val="92D050"/>
                </a:solidFill>
              </a:rPr>
              <a:t>OFF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1088-DEEA-0A4A-9295-FA685181C0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ERNcobrandi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-cobranding_16-9" id="{9486FF97-64B1-7C4D-8783-1EE84628D569}" vid="{D93ABEC0-9207-7340-8DD8-677D17C1D647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12515</TotalTime>
  <Words>1680</Words>
  <Application>Microsoft Macintosh PowerPoint</Application>
  <PresentationFormat>Widescreen</PresentationFormat>
  <Paragraphs>402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Mangal</vt:lpstr>
      <vt:lpstr>Optima</vt:lpstr>
      <vt:lpstr>Wingdings</vt:lpstr>
      <vt:lpstr>2_CERNcobrandi16-9</vt:lpstr>
      <vt:lpstr>Тема Office</vt:lpstr>
      <vt:lpstr>PowerPoint Presentation</vt:lpstr>
      <vt:lpstr>Improving site efficiency by integrating storage nodes and batch processing Batch on EOS Extra Resources </vt:lpstr>
      <vt:lpstr>Background</vt:lpstr>
      <vt:lpstr>Motivation</vt:lpstr>
      <vt:lpstr>EOS at CERN</vt:lpstr>
      <vt:lpstr>PowerPoint Presentation</vt:lpstr>
      <vt:lpstr>First Steps </vt:lpstr>
      <vt:lpstr>First test system </vt:lpstr>
      <vt:lpstr>PowerPoint Presentation</vt:lpstr>
      <vt:lpstr>Corner case: 100% I/O saturation  </vt:lpstr>
      <vt:lpstr>Corner Case </vt:lpstr>
      <vt:lpstr>Testbed 2 to increase the I/O load </vt:lpstr>
      <vt:lpstr>What did we learn so far?</vt:lpstr>
      <vt:lpstr>New testbed</vt:lpstr>
      <vt:lpstr>Running with compute payload</vt:lpstr>
      <vt:lpstr>Running with no payload</vt:lpstr>
      <vt:lpstr>Resource consumption</vt:lpstr>
      <vt:lpstr>Potential Model emerged</vt:lpstr>
      <vt:lpstr>Condor + Containers </vt:lpstr>
      <vt:lpstr>Testbed #3</vt:lpstr>
      <vt:lpstr>Limits</vt:lpstr>
      <vt:lpstr>Core partitioning</vt:lpstr>
      <vt:lpstr>Load generation</vt:lpstr>
      <vt:lpstr>Test Job:  2000 MC Events, 8 cores </vt:lpstr>
      <vt:lpstr>PowerPoint Presentation</vt:lpstr>
      <vt:lpstr>Job Performance</vt:lpstr>
      <vt:lpstr>What could be gained for CERN?  precision at best 10 – 20 %, but based on conservative assumptions</vt:lpstr>
      <vt:lpstr>Next Steps</vt:lpstr>
      <vt:lpstr>What have we learned?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Scheduling  Next Steps </dc:title>
  <dc:creator>Microsoft Office User</dc:creator>
  <cp:lastModifiedBy>Microsoft Office User</cp:lastModifiedBy>
  <cp:revision>450</cp:revision>
  <dcterms:created xsi:type="dcterms:W3CDTF">2017-01-09T18:34:21Z</dcterms:created>
  <dcterms:modified xsi:type="dcterms:W3CDTF">2017-09-27T07:51:39Z</dcterms:modified>
</cp:coreProperties>
</file>