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6" r:id="rId5"/>
    <p:sldId id="262" r:id="rId6"/>
    <p:sldId id="260" r:id="rId7"/>
    <p:sldId id="261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ňu Lierová" initials="AL" lastIdx="1" clrIdx="0">
    <p:extLst>
      <p:ext uri="{19B8F6BF-5375-455C-9EA6-DF929625EA0E}">
        <p15:presenceInfo xmlns:p15="http://schemas.microsoft.com/office/powerpoint/2012/main" userId="c54deaf68ab95d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485" autoAdjust="0"/>
  </p:normalViewPr>
  <p:slideViewPr>
    <p:cSldViewPr>
      <p:cViewPr varScale="1">
        <p:scale>
          <a:sx n="39" d="100"/>
          <a:sy n="39" d="100"/>
        </p:scale>
        <p:origin x="104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232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BF983-2ADC-45E6-A88A-9FDE1CC4B8EE}" type="datetimeFigureOut">
              <a:rPr lang="sk-SK" smtClean="0"/>
              <a:t>25.4.2018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2278C-E3AC-40A8-AD41-2EAA6E66253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150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Hyaluronic acid was first isolated from the bovine vitreous body in 1934 by Dr. Karl Meyer,</a:t>
            </a:r>
            <a:endParaRPr lang="sk-SK" dirty="0" smtClean="0"/>
          </a:p>
          <a:p>
            <a:r>
              <a:rPr lang="en-US" dirty="0" smtClean="0"/>
              <a:t>Hyaluronic acid is a linear polysaccharide.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278C-E3AC-40A8-AD41-2EAA6E662531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105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next step came in 1970 with the introduction of a specific enzyme that could degrade </a:t>
            </a:r>
            <a:r>
              <a:rPr lang="en-US" dirty="0" err="1" smtClean="0"/>
              <a:t>hyaluronan</a:t>
            </a:r>
            <a:r>
              <a:rPr lang="en-US" dirty="0" smtClean="0"/>
              <a:t> to a defined product, which could be measured in the presence of other polysaccharides and other impurities. </a:t>
            </a:r>
            <a:r>
              <a:rPr lang="en-US" dirty="0" smtClean="0"/>
              <a:t>Second, our growing knowledge of </a:t>
            </a:r>
            <a:r>
              <a:rPr lang="en-US" dirty="0" err="1" smtClean="0"/>
              <a:t>hyaluronan</a:t>
            </a:r>
            <a:r>
              <a:rPr lang="en-US" dirty="0" smtClean="0"/>
              <a:t> receptors and their interactions with intracellular components will give us an insight into their functions and thereby the function of </a:t>
            </a:r>
            <a:r>
              <a:rPr lang="en-US" dirty="0" err="1" smtClean="0"/>
              <a:t>hyaluronan</a:t>
            </a:r>
            <a:r>
              <a:rPr lang="en-US" dirty="0" smtClean="0"/>
              <a:t>.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278C-E3AC-40A8-AD41-2EAA6E662531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298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IZ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cleaveged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moleculu</a:t>
            </a:r>
            <a:r>
              <a:rPr lang="sk-SK" baseline="0" dirty="0" smtClean="0"/>
              <a:t> to </a:t>
            </a:r>
            <a:r>
              <a:rPr lang="sk-SK" baseline="0" dirty="0" err="1" smtClean="0"/>
              <a:t>unwanted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short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string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but</a:t>
            </a:r>
            <a:r>
              <a:rPr lang="sk-SK" baseline="0" dirty="0" smtClean="0"/>
              <a:t> </a:t>
            </a:r>
            <a:r>
              <a:rPr lang="en-US" dirty="0" smtClean="0"/>
              <a:t>of the </a:t>
            </a:r>
            <a:r>
              <a:rPr lang="en-US" dirty="0" err="1" smtClean="0"/>
              <a:t>hyaluronan</a:t>
            </a:r>
            <a:r>
              <a:rPr lang="en-US" dirty="0" smtClean="0"/>
              <a:t> synthases and hyaluronidases and their regulation will make it possible to up- and downregulate </a:t>
            </a:r>
            <a:r>
              <a:rPr lang="en-US" dirty="0" err="1" smtClean="0"/>
              <a:t>hyaluronan</a:t>
            </a:r>
            <a:r>
              <a:rPr lang="en-US" dirty="0" smtClean="0"/>
              <a:t> production in such biological systems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278C-E3AC-40A8-AD41-2EAA6E662531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584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Chemical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structure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allowed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formation</a:t>
            </a:r>
            <a:r>
              <a:rPr lang="sk-SK" baseline="0" dirty="0" smtClean="0"/>
              <a:t> of </a:t>
            </a:r>
            <a:r>
              <a:rPr lang="sk-SK" baseline="0" dirty="0" err="1" smtClean="0"/>
              <a:t>nanoparticles</a:t>
            </a:r>
            <a:endParaRPr lang="sk-SK" baseline="0" dirty="0" smtClean="0"/>
          </a:p>
          <a:p>
            <a:r>
              <a:rPr lang="sk-SK" baseline="0" dirty="0" smtClean="0"/>
              <a:t> NP </a:t>
            </a:r>
            <a:r>
              <a:rPr lang="sk-SK" baseline="0" dirty="0" err="1" smtClean="0"/>
              <a:t>still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keep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their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biological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properties</a:t>
            </a:r>
            <a:r>
              <a:rPr lang="sk-SK" baseline="0" dirty="0" smtClean="0"/>
              <a:t> as </a:t>
            </a:r>
            <a:r>
              <a:rPr lang="sk-SK" baseline="0" dirty="0" err="1" smtClean="0"/>
              <a:t>biocompatibility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biodegratation</a:t>
            </a:r>
            <a:r>
              <a:rPr lang="sk-SK" baseline="0" dirty="0" smtClean="0"/>
              <a:t> and </a:t>
            </a:r>
            <a:r>
              <a:rPr lang="sk-SK" baseline="0" dirty="0" err="1" smtClean="0"/>
              <a:t>ability</a:t>
            </a:r>
            <a:r>
              <a:rPr lang="sk-SK" baseline="0" dirty="0" smtClean="0"/>
              <a:t> to </a:t>
            </a:r>
            <a:r>
              <a:rPr lang="sk-SK" baseline="0" dirty="0" err="1" smtClean="0"/>
              <a:t>interackt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with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protein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partners</a:t>
            </a:r>
            <a:endParaRPr lang="sk-SK" baseline="0" dirty="0" smtClean="0"/>
          </a:p>
          <a:p>
            <a:r>
              <a:rPr lang="sk-SK" baseline="0" dirty="0" err="1" smtClean="0"/>
              <a:t>But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degradiation</a:t>
            </a:r>
            <a:r>
              <a:rPr lang="sk-SK" baseline="0" dirty="0" smtClean="0"/>
              <a:t> by </a:t>
            </a:r>
            <a:r>
              <a:rPr lang="sk-SK" baseline="0" dirty="0" err="1" smtClean="0"/>
              <a:t>enzymes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isn´t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not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effective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what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resolve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longer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present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organizus</a:t>
            </a:r>
            <a:endParaRPr lang="sk-SK" baseline="0" dirty="0" smtClean="0"/>
          </a:p>
          <a:p>
            <a:r>
              <a:rPr lang="sk-SK" baseline="0" dirty="0" smtClean="0"/>
              <a:t>And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most </a:t>
            </a:r>
            <a:r>
              <a:rPr lang="sk-SK" baseline="0" dirty="0" err="1" smtClean="0"/>
              <a:t>important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property</a:t>
            </a:r>
            <a:r>
              <a:rPr lang="sk-SK" baseline="0" dirty="0" smtClean="0"/>
              <a:t> of </a:t>
            </a:r>
            <a:r>
              <a:rPr lang="sk-SK" baseline="0" dirty="0" err="1" smtClean="0"/>
              <a:t>Nanoparticles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that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they</a:t>
            </a:r>
            <a:r>
              <a:rPr lang="sk-SK" baseline="0" dirty="0" smtClean="0"/>
              <a:t> are </a:t>
            </a:r>
            <a:r>
              <a:rPr lang="sk-SK" baseline="0" dirty="0" err="1" smtClean="0"/>
              <a:t>not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degradted</a:t>
            </a:r>
            <a:r>
              <a:rPr lang="sk-SK" baseline="0" dirty="0" smtClean="0"/>
              <a:t> by ROS. </a:t>
            </a:r>
            <a:r>
              <a:rPr lang="sk-SK" baseline="0" dirty="0" err="1" smtClean="0"/>
              <a:t>Thios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hypotesis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was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confirmed</a:t>
            </a:r>
            <a:r>
              <a:rPr lang="sk-SK" baseline="0" dirty="0" smtClean="0"/>
              <a:t> in </a:t>
            </a:r>
            <a:r>
              <a:rPr lang="sk-SK" baseline="0" dirty="0" err="1" smtClean="0"/>
              <a:t>our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experiments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when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irradaition</a:t>
            </a:r>
            <a:r>
              <a:rPr lang="sk-SK" baseline="0" dirty="0" smtClean="0"/>
              <a:t> NP in </a:t>
            </a:r>
            <a:r>
              <a:rPr lang="sk-SK" baseline="0" dirty="0" err="1" smtClean="0"/>
              <a:t>aqueous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medium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with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doses</a:t>
            </a:r>
            <a:r>
              <a:rPr lang="sk-SK" baseline="0" dirty="0" smtClean="0"/>
              <a:t> of 10 and 20 Gy.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</a:t>
            </a:r>
            <a:r>
              <a:rPr lang="sk-SK" baseline="0" dirty="0" err="1" smtClean="0"/>
              <a:t>nanoprticles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were</a:t>
            </a:r>
            <a:r>
              <a:rPr lang="sk-SK" baseline="0" dirty="0" smtClean="0"/>
              <a:t> re – </a:t>
            </a:r>
            <a:r>
              <a:rPr lang="sk-SK" baseline="0" dirty="0" err="1" smtClean="0"/>
              <a:t>measured</a:t>
            </a:r>
            <a:r>
              <a:rPr lang="sk-SK" baseline="0" dirty="0" smtClean="0"/>
              <a:t> 24h </a:t>
            </a:r>
            <a:r>
              <a:rPr lang="sk-SK" baseline="0" dirty="0" err="1" smtClean="0"/>
              <a:t>later</a:t>
            </a:r>
            <a:r>
              <a:rPr lang="sk-SK" baseline="0" dirty="0" smtClean="0"/>
              <a:t> and as u </a:t>
            </a:r>
            <a:r>
              <a:rPr lang="sk-SK" baseline="0" dirty="0" err="1" smtClean="0"/>
              <a:t>cen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see</a:t>
            </a:r>
            <a:r>
              <a:rPr lang="sk-SK" baseline="0" dirty="0" smtClean="0"/>
              <a:t> on </a:t>
            </a:r>
            <a:r>
              <a:rPr lang="sk-SK" baseline="0" dirty="0" err="1" smtClean="0"/>
              <a:t>graphs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the</a:t>
            </a:r>
            <a:r>
              <a:rPr lang="sk-SK" baseline="0" dirty="0" smtClean="0"/>
              <a:t> are </a:t>
            </a:r>
            <a:r>
              <a:rPr lang="sk-SK" baseline="0" dirty="0" err="1" smtClean="0"/>
              <a:t>any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diversities</a:t>
            </a:r>
            <a:r>
              <a:rPr lang="sk-SK" baseline="0" dirty="0" smtClean="0"/>
              <a:t> </a:t>
            </a:r>
            <a:r>
              <a:rPr lang="sk-SK" baseline="0" dirty="0" err="1" smtClean="0"/>
              <a:t>from</a:t>
            </a:r>
            <a:r>
              <a:rPr lang="sk-SK" baseline="0" dirty="0" smtClean="0"/>
              <a:t> </a:t>
            </a:r>
            <a:r>
              <a:rPr lang="sk-SK" baseline="0" dirty="0" err="1" smtClean="0"/>
              <a:t>original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sample</a:t>
            </a:r>
            <a:r>
              <a:rPr lang="sk-SK" baseline="0" dirty="0" smtClean="0"/>
              <a:t>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278C-E3AC-40A8-AD41-2EAA6E662531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194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278C-E3AC-40A8-AD41-2EAA6E662531}" type="slidenum">
              <a:rPr lang="sk-SK" smtClean="0"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293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0E16-B1A9-4F56-9F09-11B6489705FF}" type="datetimeFigureOut">
              <a:rPr lang="sk-SK" smtClean="0"/>
              <a:t>25.4.2018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A3CA-DA66-46AF-A118-27AA407116A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934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0E16-B1A9-4F56-9F09-11B6489705FF}" type="datetimeFigureOut">
              <a:rPr lang="sk-SK" smtClean="0"/>
              <a:t>25.4.2018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A3CA-DA66-46AF-A118-27AA407116A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670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0E16-B1A9-4F56-9F09-11B6489705FF}" type="datetimeFigureOut">
              <a:rPr lang="sk-SK" smtClean="0"/>
              <a:t>25.4.2018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A3CA-DA66-46AF-A118-27AA407116A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64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0E16-B1A9-4F56-9F09-11B6489705FF}" type="datetimeFigureOut">
              <a:rPr lang="sk-SK" smtClean="0"/>
              <a:t>25.4.2018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A3CA-DA66-46AF-A118-27AA407116A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240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0E16-B1A9-4F56-9F09-11B6489705FF}" type="datetimeFigureOut">
              <a:rPr lang="sk-SK" smtClean="0"/>
              <a:t>25.4.2018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A3CA-DA66-46AF-A118-27AA407116A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194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0E16-B1A9-4F56-9F09-11B6489705FF}" type="datetimeFigureOut">
              <a:rPr lang="sk-SK" smtClean="0"/>
              <a:t>25.4.2018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A3CA-DA66-46AF-A118-27AA407116A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708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0E16-B1A9-4F56-9F09-11B6489705FF}" type="datetimeFigureOut">
              <a:rPr lang="sk-SK" smtClean="0"/>
              <a:t>25.4.2018</a:t>
            </a:fld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A3CA-DA66-46AF-A118-27AA407116A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908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0E16-B1A9-4F56-9F09-11B6489705FF}" type="datetimeFigureOut">
              <a:rPr lang="sk-SK" smtClean="0"/>
              <a:t>25.4.2018</a:t>
            </a:fld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A3CA-DA66-46AF-A118-27AA407116A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977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0E16-B1A9-4F56-9F09-11B6489705FF}" type="datetimeFigureOut">
              <a:rPr lang="sk-SK" smtClean="0"/>
              <a:t>25.4.2018</a:t>
            </a:fld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A3CA-DA66-46AF-A118-27AA407116A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0591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0E16-B1A9-4F56-9F09-11B6489705FF}" type="datetimeFigureOut">
              <a:rPr lang="sk-SK" smtClean="0"/>
              <a:t>25.4.2018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A3CA-DA66-46AF-A118-27AA407116A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897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0E16-B1A9-4F56-9F09-11B6489705FF}" type="datetimeFigureOut">
              <a:rPr lang="sk-SK" smtClean="0"/>
              <a:t>25.4.2018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A3CA-DA66-46AF-A118-27AA407116A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8457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10E16-B1A9-4F56-9F09-11B6489705FF}" type="datetimeFigureOut">
              <a:rPr lang="sk-SK" smtClean="0"/>
              <a:t>25.4.2018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DA3CA-DA66-46AF-A118-27AA407116A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58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4" Type="http://schemas.openxmlformats.org/officeDocument/2006/relationships/slide" Target="slide3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7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microsoft.com/office/2007/relationships/hdphoto" Target="../media/hdphoto1.wdp"/><Relationship Id="rId10" Type="http://schemas.openxmlformats.org/officeDocument/2006/relationships/image" Target="../media/image29.jpe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59632" y="105273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 RADIOBIOLOGICAL NEWS</a:t>
            </a:r>
            <a:endParaRPr lang="sk-SK" sz="32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1619672" y="1637511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619672" y="198884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hlinkClick r:id="rId3" action="ppaction://hlinksldjump"/>
          </p:cNvPr>
          <p:cNvSpPr/>
          <p:nvPr/>
        </p:nvSpPr>
        <p:spPr>
          <a:xfrm>
            <a:off x="1475656" y="2132856"/>
            <a:ext cx="2880320" cy="1800000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4640764" y="4136019"/>
            <a:ext cx="2880000" cy="1800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Obdélník 12"/>
          <p:cNvSpPr/>
          <p:nvPr/>
        </p:nvSpPr>
        <p:spPr>
          <a:xfrm>
            <a:off x="1475976" y="4136019"/>
            <a:ext cx="2880000" cy="1800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Obdélník 13"/>
          <p:cNvSpPr/>
          <p:nvPr/>
        </p:nvSpPr>
        <p:spPr>
          <a:xfrm>
            <a:off x="4640764" y="2133586"/>
            <a:ext cx="2880000" cy="1800000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10770" y="225049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j-lt"/>
                <a:ea typeface="GungsuhChe" panose="02030609000101010101" pitchFamily="49" charset="-127"/>
              </a:rPr>
              <a:t>Editor's</a:t>
            </a:r>
            <a:r>
              <a:rPr lang="sk-SK" sz="1600" b="1" i="1" dirty="0" smtClean="0">
                <a:latin typeface="+mj-lt"/>
                <a:ea typeface="GungsuhChe" panose="02030609000101010101" pitchFamily="49" charset="-127"/>
              </a:rPr>
              <a:t> notes</a:t>
            </a:r>
            <a:r>
              <a:rPr lang="sk-SK" sz="1600" b="1" i="1" dirty="0" smtClean="0">
                <a:latin typeface="Lucida Sans" panose="020B0602030504020204" pitchFamily="34" charset="0"/>
              </a:rPr>
              <a:t>: </a:t>
            </a:r>
            <a:endParaRPr lang="en-US" sz="1600" b="1" i="1" dirty="0">
              <a:latin typeface="Lucida Sans" panose="020B0602030504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788024" y="2204864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j-lt"/>
                <a:ea typeface="GungsuhChe" panose="02030609000101010101" pitchFamily="49" charset="-127"/>
              </a:rPr>
              <a:t>Breaking news:</a:t>
            </a:r>
            <a:endParaRPr lang="sk-SK" sz="1600" b="1" i="1" dirty="0" smtClean="0">
              <a:latin typeface="+mj-lt"/>
              <a:ea typeface="GungsuhChe" panose="02030609000101010101" pitchFamily="49" charset="-127"/>
            </a:endParaRPr>
          </a:p>
          <a:p>
            <a:r>
              <a:rPr lang="sk-SK" sz="2000" b="1" i="1" dirty="0" smtClean="0">
                <a:solidFill>
                  <a:srgbClr val="FF0000"/>
                </a:solidFill>
                <a:latin typeface="+mj-lt"/>
                <a:ea typeface="GungsuhChe" panose="02030609000101010101" pitchFamily="49" charset="-127"/>
              </a:rPr>
              <a:t>HYALURONIC ACID </a:t>
            </a:r>
            <a:r>
              <a:rPr lang="sk-SK" sz="1600" b="1" i="1" dirty="0" smtClean="0">
                <a:latin typeface="+mj-lt"/>
                <a:ea typeface="GungsuhChe" panose="02030609000101010101" pitchFamily="49" charset="-127"/>
              </a:rPr>
              <a:t>new in </a:t>
            </a:r>
            <a:r>
              <a:rPr lang="en-US" sz="1600" b="1" i="1" dirty="0" smtClean="0">
                <a:latin typeface="+mj-lt"/>
                <a:ea typeface="GungsuhChe" panose="02030609000101010101" pitchFamily="49" charset="-127"/>
              </a:rPr>
              <a:t>town</a:t>
            </a:r>
            <a:endParaRPr lang="en-US" sz="1600" b="1" i="1" dirty="0">
              <a:latin typeface="Lucida Sans" panose="020B0602030504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538762" y="4221088"/>
            <a:ext cx="2817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i="1" dirty="0" smtClean="0">
                <a:latin typeface="+mj-lt"/>
                <a:ea typeface="GungsuhChe" panose="02030609000101010101" pitchFamily="49" charset="-127"/>
              </a:rPr>
              <a:t>Showbiz </a:t>
            </a:r>
            <a:r>
              <a:rPr lang="en-US" sz="1600" b="1" i="1" dirty="0" smtClean="0">
                <a:latin typeface="+mj-lt"/>
                <a:ea typeface="GungsuhChe" panose="02030609000101010101" pitchFamily="49" charset="-127"/>
              </a:rPr>
              <a:t>news:</a:t>
            </a:r>
            <a:endParaRPr lang="sk-SK" sz="1600" b="1" i="1" dirty="0" smtClean="0">
              <a:latin typeface="+mj-lt"/>
              <a:ea typeface="GungsuhChe" panose="02030609000101010101" pitchFamily="49" charset="-127"/>
            </a:endParaRPr>
          </a:p>
          <a:p>
            <a:r>
              <a:rPr lang="sk-SK" sz="2000" b="1" i="1" dirty="0" smtClean="0">
                <a:solidFill>
                  <a:srgbClr val="FF0000"/>
                </a:solidFill>
                <a:latin typeface="+mj-lt"/>
                <a:ea typeface="GungsuhChe" panose="02030609000101010101" pitchFamily="49" charset="-127"/>
              </a:rPr>
              <a:t>NEW LOVE </a:t>
            </a:r>
          </a:p>
          <a:p>
            <a:r>
              <a:rPr lang="sk-SK" sz="2000" b="1" i="1" dirty="0" smtClean="0">
                <a:solidFill>
                  <a:srgbClr val="FF0000"/>
                </a:solidFill>
                <a:latin typeface="+mj-lt"/>
                <a:ea typeface="GungsuhChe" panose="02030609000101010101" pitchFamily="49" charset="-127"/>
              </a:rPr>
              <a:t>STORY</a:t>
            </a:r>
          </a:p>
          <a:p>
            <a:r>
              <a:rPr lang="en-US" sz="1600" b="1" i="1" dirty="0" smtClean="0">
                <a:latin typeface="+mj-lt"/>
                <a:ea typeface="GungsuhChe" panose="02030609000101010101" pitchFamily="49" charset="-127"/>
              </a:rPr>
              <a:t>HA </a:t>
            </a:r>
            <a:r>
              <a:rPr lang="en-US" sz="1600" b="1" i="1" dirty="0">
                <a:latin typeface="+mj-lt"/>
                <a:ea typeface="GungsuhChe" panose="02030609000101010101" pitchFamily="49" charset="-127"/>
              </a:rPr>
              <a:t>and IZ catch </a:t>
            </a:r>
            <a:endParaRPr lang="sk-SK" sz="1600" b="1" i="1" dirty="0" smtClean="0">
              <a:latin typeface="+mj-lt"/>
              <a:ea typeface="GungsuhChe" panose="02030609000101010101" pitchFamily="49" charset="-127"/>
            </a:endParaRPr>
          </a:p>
          <a:p>
            <a:r>
              <a:rPr lang="en-US" sz="1600" b="1" i="1" dirty="0" smtClean="0">
                <a:latin typeface="+mj-lt"/>
                <a:ea typeface="GungsuhChe" panose="02030609000101010101" pitchFamily="49" charset="-127"/>
              </a:rPr>
              <a:t>together</a:t>
            </a:r>
            <a:endParaRPr lang="sk-SK" sz="1600" b="1" i="1" dirty="0" smtClean="0">
              <a:latin typeface="+mj-lt"/>
              <a:ea typeface="GungsuhChe" panose="02030609000101010101" pitchFamily="49" charset="-127"/>
            </a:endParaRPr>
          </a:p>
          <a:p>
            <a:endParaRPr lang="en-US" sz="2000" b="1" i="1" dirty="0">
              <a:solidFill>
                <a:srgbClr val="FF0000"/>
              </a:solidFill>
              <a:latin typeface="+mj-lt"/>
              <a:ea typeface="GungsuhChe" panose="02030609000101010101" pitchFamily="49" charset="-127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619672" y="2568938"/>
            <a:ext cx="25922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Dear readers</a:t>
            </a:r>
            <a:r>
              <a:rPr lang="sk-SK" sz="1400" dirty="0" smtClean="0"/>
              <a:t>. </a:t>
            </a:r>
          </a:p>
          <a:p>
            <a:r>
              <a:rPr lang="en-US" sz="1400" dirty="0" smtClean="0"/>
              <a:t>You are holding special edition of ours radiobiological news  due to</a:t>
            </a:r>
            <a:r>
              <a:rPr lang="sk-SK" sz="1400" dirty="0" smtClean="0"/>
              <a:t> </a:t>
            </a:r>
            <a:r>
              <a:rPr lang="en-US" sz="1400" dirty="0" smtClean="0"/>
              <a:t>focusing on the topic .</a:t>
            </a:r>
            <a:r>
              <a:rPr lang="sk-SK" sz="1400" dirty="0" smtClean="0"/>
              <a:t>.</a:t>
            </a:r>
            <a:r>
              <a:rPr lang="en-US" sz="1400" dirty="0" smtClean="0"/>
              <a:t>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07114" y="4149080"/>
            <a:ext cx="28172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j-lt"/>
                <a:ea typeface="GungsuhChe" panose="02030609000101010101" pitchFamily="49" charset="-127"/>
              </a:rPr>
              <a:t>Business</a:t>
            </a:r>
            <a:r>
              <a:rPr lang="sk-SK" sz="1600" b="1" i="1" dirty="0" smtClean="0">
                <a:latin typeface="+mj-lt"/>
                <a:ea typeface="GungsuhChe" panose="02030609000101010101" pitchFamily="49" charset="-127"/>
              </a:rPr>
              <a:t> </a:t>
            </a:r>
            <a:r>
              <a:rPr lang="en-US" sz="1600" b="1" i="1" dirty="0" smtClean="0">
                <a:latin typeface="+mj-lt"/>
                <a:ea typeface="GungsuhChe" panose="02030609000101010101" pitchFamily="49" charset="-127"/>
              </a:rPr>
              <a:t>news:</a:t>
            </a:r>
            <a:endParaRPr lang="sk-SK" sz="1600" b="1" i="1" dirty="0" smtClean="0">
              <a:latin typeface="+mj-lt"/>
              <a:ea typeface="GungsuhChe" panose="02030609000101010101" pitchFamily="49" charset="-127"/>
            </a:endParaRPr>
          </a:p>
          <a:p>
            <a:r>
              <a:rPr lang="sk-SK" sz="2000" b="1" i="1" dirty="0" smtClean="0">
                <a:solidFill>
                  <a:srgbClr val="FF0000"/>
                </a:solidFill>
                <a:latin typeface="+mj-lt"/>
                <a:ea typeface="GungsuhChe" panose="02030609000101010101" pitchFamily="49" charset="-127"/>
              </a:rPr>
              <a:t>NANOPARTICLES</a:t>
            </a:r>
          </a:p>
          <a:p>
            <a:r>
              <a:rPr lang="sk-SK" sz="1600" b="1" i="1" dirty="0" err="1" smtClean="0">
                <a:latin typeface="+mj-lt"/>
                <a:ea typeface="GungsuhChe" panose="02030609000101010101" pitchFamily="49" charset="-127"/>
              </a:rPr>
              <a:t>The</a:t>
            </a:r>
            <a:r>
              <a:rPr lang="sk-SK" sz="1600" b="1" i="1" dirty="0" smtClean="0">
                <a:latin typeface="+mj-lt"/>
                <a:ea typeface="GungsuhChe" panose="02030609000101010101" pitchFamily="49" charset="-127"/>
              </a:rPr>
              <a:t> </a:t>
            </a:r>
            <a:r>
              <a:rPr lang="en-US" sz="1600" b="1" i="1" dirty="0" smtClean="0">
                <a:latin typeface="+mj-lt"/>
                <a:ea typeface="GungsuhChe" panose="02030609000101010101" pitchFamily="49" charset="-127"/>
              </a:rPr>
              <a:t>best investment these days </a:t>
            </a:r>
            <a:endParaRPr lang="en-US" sz="1600" b="1" i="1" dirty="0">
              <a:latin typeface="+mj-lt"/>
              <a:ea typeface="GungsuhChe" panose="02030609000101010101" pitchFamily="49" charset="-127"/>
            </a:endParaRPr>
          </a:p>
        </p:txBody>
      </p:sp>
      <p:pic>
        <p:nvPicPr>
          <p:cNvPr id="2051" name="Picture 3" descr="C:\Users\lierovaa\Desktop\hyaluronic-acid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01" y="3076769"/>
            <a:ext cx="1835696" cy="81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1691680" y="16195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AYSS2018</a:t>
            </a:r>
            <a:endParaRPr lang="sk-SK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372200" y="16195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April</a:t>
            </a:r>
            <a:r>
              <a:rPr lang="sk-SK" dirty="0" smtClean="0"/>
              <a:t> 25 </a:t>
            </a:r>
            <a:endParaRPr lang="sk-SK" dirty="0"/>
          </a:p>
        </p:txBody>
      </p:sp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0820"/>
            <a:ext cx="1230084" cy="14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8146" y="5128358"/>
            <a:ext cx="720934" cy="720934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3707904" y="16288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JINR, Dubna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04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2310"/>
            <a:ext cx="7488832" cy="5532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ovéPole 3"/>
          <p:cNvSpPr txBox="1"/>
          <p:nvPr/>
        </p:nvSpPr>
        <p:spPr>
          <a:xfrm>
            <a:off x="1619672" y="69269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Editor'</a:t>
            </a:r>
            <a:r>
              <a:rPr lang="sk-SK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 note: </a:t>
            </a:r>
            <a:endParaRPr lang="en-US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619672" y="1349479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1619672" y="162880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619672" y="3378017"/>
            <a:ext cx="29523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Editor in chief</a:t>
            </a:r>
            <a:r>
              <a:rPr lang="sk-SK" sz="1600" dirty="0" smtClean="0"/>
              <a:t> no.1:</a:t>
            </a:r>
          </a:p>
          <a:p>
            <a:r>
              <a:rPr lang="en-US" sz="1600" b="1" dirty="0"/>
              <a:t>Zuzana Šinkorová</a:t>
            </a:r>
            <a:endParaRPr lang="sk-SK" sz="1600" dirty="0"/>
          </a:p>
          <a:p>
            <a:endParaRPr lang="sk-SK" sz="1600" dirty="0" smtClean="0"/>
          </a:p>
          <a:p>
            <a:r>
              <a:rPr lang="en-US" sz="1600" dirty="0" smtClean="0"/>
              <a:t>Editors</a:t>
            </a:r>
            <a:r>
              <a:rPr lang="sk-SK" sz="1600" dirty="0" smtClean="0"/>
              <a:t>:</a:t>
            </a:r>
          </a:p>
          <a:p>
            <a:r>
              <a:rPr lang="en-US" sz="2000" b="1" dirty="0"/>
              <a:t>Anna Lierová</a:t>
            </a:r>
            <a:endParaRPr lang="sk-SK" sz="2000" dirty="0"/>
          </a:p>
          <a:p>
            <a:r>
              <a:rPr lang="en-US" sz="1600" b="1" dirty="0"/>
              <a:t>Marcela Jeličová</a:t>
            </a:r>
            <a:endParaRPr lang="sk-SK" sz="1600" dirty="0"/>
          </a:p>
          <a:p>
            <a:endParaRPr lang="sk-SK" sz="1600" dirty="0"/>
          </a:p>
          <a:p>
            <a:r>
              <a:rPr lang="en-US" sz="1400" dirty="0" smtClean="0"/>
              <a:t>De</a:t>
            </a:r>
            <a:r>
              <a:rPr lang="sk-SK" sz="1400" dirty="0" smtClean="0"/>
              <a:t>p</a:t>
            </a:r>
            <a:r>
              <a:rPr lang="en-US" sz="1400" dirty="0" smtClean="0"/>
              <a:t>t</a:t>
            </a:r>
            <a:r>
              <a:rPr lang="sk-SK" sz="1400" dirty="0" smtClean="0"/>
              <a:t>.</a:t>
            </a:r>
            <a:r>
              <a:rPr lang="en-US" sz="1400" dirty="0" smtClean="0"/>
              <a:t> Radiobiology</a:t>
            </a:r>
            <a:r>
              <a:rPr lang="en-US" sz="1400" dirty="0"/>
              <a:t>, </a:t>
            </a:r>
            <a:endParaRPr lang="sk-SK" sz="1400" dirty="0" smtClean="0"/>
          </a:p>
          <a:p>
            <a:r>
              <a:rPr lang="en-US" sz="1400" dirty="0" smtClean="0"/>
              <a:t>Faculty </a:t>
            </a:r>
            <a:r>
              <a:rPr lang="en-US" sz="1400" dirty="0"/>
              <a:t>of Military Health Sciences</a:t>
            </a:r>
            <a:r>
              <a:rPr lang="en-US" sz="1400" dirty="0" smtClean="0"/>
              <a:t>,</a:t>
            </a:r>
            <a:endParaRPr lang="sk-SK" sz="1400" dirty="0" smtClean="0"/>
          </a:p>
          <a:p>
            <a:r>
              <a:rPr lang="en-US" sz="1400" dirty="0" smtClean="0"/>
              <a:t> </a:t>
            </a:r>
            <a:r>
              <a:rPr lang="en-US" sz="1400" dirty="0"/>
              <a:t>University of Defense in Brno</a:t>
            </a:r>
            <a:r>
              <a:rPr lang="en-US" sz="1400" dirty="0" smtClean="0"/>
              <a:t>,</a:t>
            </a:r>
            <a:endParaRPr lang="sk-SK" sz="1400" dirty="0" smtClean="0"/>
          </a:p>
          <a:p>
            <a:r>
              <a:rPr lang="en-US" sz="1400" dirty="0" smtClean="0"/>
              <a:t> </a:t>
            </a:r>
            <a:r>
              <a:rPr lang="en-US" sz="1400" dirty="0"/>
              <a:t>Hradec Kralove, </a:t>
            </a:r>
            <a:r>
              <a:rPr lang="sk-SK" sz="1400" dirty="0" smtClean="0"/>
              <a:t>CR</a:t>
            </a:r>
            <a:r>
              <a:rPr lang="en-US" sz="1400" dirty="0" smtClean="0"/>
              <a:t> </a:t>
            </a:r>
            <a:endParaRPr lang="sk-SK" sz="14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Obdélník 24"/>
          <p:cNvSpPr/>
          <p:nvPr/>
        </p:nvSpPr>
        <p:spPr>
          <a:xfrm>
            <a:off x="1043608" y="1772816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Special issue edition: </a:t>
            </a:r>
            <a:endParaRPr lang="sk-SK" b="1" dirty="0" smtClean="0"/>
          </a:p>
          <a:p>
            <a:endParaRPr lang="en-US" b="1" dirty="0" smtClean="0"/>
          </a:p>
          <a:p>
            <a:pPr marL="542925" algn="ctr"/>
            <a:r>
              <a:rPr lang="en-US" sz="2400" b="1" dirty="0" smtClean="0"/>
              <a:t>Can </a:t>
            </a:r>
            <a:r>
              <a:rPr lang="en-US" sz="2400" b="1" dirty="0"/>
              <a:t>nanoparticles from hyaluronic acid protect against ionizing radiation?</a:t>
            </a:r>
            <a:endParaRPr lang="sk-SK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951688" y="3377631"/>
            <a:ext cx="3364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Editor in chief</a:t>
            </a:r>
            <a:r>
              <a:rPr lang="sk-SK" sz="1600" dirty="0" smtClean="0"/>
              <a:t> no.2:</a:t>
            </a:r>
          </a:p>
          <a:p>
            <a:r>
              <a:rPr lang="en-US" sz="1600" b="1" dirty="0" smtClean="0"/>
              <a:t>Zuzana </a:t>
            </a:r>
            <a:r>
              <a:rPr lang="en-GB" sz="1600" b="1" dirty="0" err="1" smtClean="0"/>
              <a:t>Bílková</a:t>
            </a:r>
            <a:endParaRPr lang="en-GB" sz="1600" dirty="0" smtClean="0"/>
          </a:p>
          <a:p>
            <a:endParaRPr lang="sk-SK" sz="1600" dirty="0" smtClean="0"/>
          </a:p>
          <a:p>
            <a:r>
              <a:rPr lang="en-US" sz="1600" dirty="0" smtClean="0"/>
              <a:t>Editors</a:t>
            </a:r>
            <a:r>
              <a:rPr lang="sk-SK" sz="1600" dirty="0" smtClean="0"/>
              <a:t>:</a:t>
            </a:r>
          </a:p>
          <a:p>
            <a:r>
              <a:rPr lang="en-US" sz="1600" b="1" dirty="0"/>
              <a:t>Jitka </a:t>
            </a:r>
            <a:r>
              <a:rPr lang="en-US" sz="1600" b="1" dirty="0" err="1"/>
              <a:t>Kašparová</a:t>
            </a:r>
            <a:endParaRPr lang="sk-SK" sz="1600" dirty="0"/>
          </a:p>
          <a:p>
            <a:r>
              <a:rPr lang="en-US" sz="1600" b="1" dirty="0" smtClean="0"/>
              <a:t>Lucie </a:t>
            </a:r>
            <a:r>
              <a:rPr lang="en-US" sz="1600" b="1" dirty="0" err="1"/>
              <a:t>Korecká</a:t>
            </a:r>
            <a:endParaRPr lang="sk-SK" sz="1600" dirty="0"/>
          </a:p>
          <a:p>
            <a:endParaRPr lang="sk-SK" sz="1600" dirty="0"/>
          </a:p>
          <a:p>
            <a:r>
              <a:rPr lang="en-US" sz="1400" dirty="0" smtClean="0"/>
              <a:t>Dept. </a:t>
            </a:r>
            <a:r>
              <a:rPr lang="en-US" sz="1400" dirty="0"/>
              <a:t>biological and biochemical sciences</a:t>
            </a:r>
            <a:r>
              <a:rPr lang="en-US" sz="1400" dirty="0" smtClean="0"/>
              <a:t>,</a:t>
            </a:r>
            <a:endParaRPr lang="sk-SK" sz="1400" dirty="0" smtClean="0"/>
          </a:p>
          <a:p>
            <a:r>
              <a:rPr lang="en-US" sz="1400" dirty="0" smtClean="0"/>
              <a:t>Faculty </a:t>
            </a:r>
            <a:r>
              <a:rPr lang="en-US" sz="1400" dirty="0"/>
              <a:t>of chemical technologies, </a:t>
            </a:r>
            <a:endParaRPr lang="sk-SK" sz="1400" dirty="0" smtClean="0"/>
          </a:p>
          <a:p>
            <a:r>
              <a:rPr lang="en-US" sz="1400" dirty="0" smtClean="0"/>
              <a:t>University </a:t>
            </a:r>
            <a:r>
              <a:rPr lang="en-US" sz="1400" dirty="0"/>
              <a:t>of Pardubice, </a:t>
            </a:r>
            <a:endParaRPr lang="sk-SK" sz="1400" dirty="0" smtClean="0"/>
          </a:p>
          <a:p>
            <a:r>
              <a:rPr lang="en-US" sz="1400" dirty="0" smtClean="0"/>
              <a:t>Pardubice</a:t>
            </a:r>
            <a:r>
              <a:rPr lang="en-US" sz="1400" dirty="0"/>
              <a:t>, </a:t>
            </a:r>
            <a:r>
              <a:rPr lang="sk-SK" sz="1400" dirty="0" smtClean="0"/>
              <a:t>CR</a:t>
            </a:r>
            <a:endParaRPr lang="en-US" dirty="0"/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37" y="3543803"/>
            <a:ext cx="715236" cy="959971"/>
          </a:xfrm>
          <a:prstGeom prst="rect">
            <a:avLst/>
          </a:prstGeom>
        </p:spPr>
      </p:pic>
      <p:pic>
        <p:nvPicPr>
          <p:cNvPr id="29" name="Picture 5" descr="https://fr.upce.cz/fr/20let/konference/logo-up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49796"/>
            <a:ext cx="1872208" cy="151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5"/>
          <a:stretch/>
        </p:blipFill>
        <p:spPr bwMode="auto">
          <a:xfrm>
            <a:off x="848712" y="632309"/>
            <a:ext cx="986984" cy="108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74" y="1628800"/>
            <a:ext cx="6428340" cy="445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ový popisek 5"/>
          <p:cNvSpPr/>
          <p:nvPr/>
        </p:nvSpPr>
        <p:spPr>
          <a:xfrm rot="19822588">
            <a:off x="2123728" y="2022116"/>
            <a:ext cx="1656184" cy="1838931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1" name="Picture 2" descr="https://encrypted-tbn0.gstatic.com/images?q=tbn:ANd9GcQF8afQSOCm-xr9CrMsX2Tk1W85rwmsf4ESGXh4zkE8c3-IBJu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2588">
            <a:off x="2267744" y="2186122"/>
            <a:ext cx="1450897" cy="15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2310"/>
            <a:ext cx="7488832" cy="5532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ovéPole 3"/>
          <p:cNvSpPr txBox="1"/>
          <p:nvPr/>
        </p:nvSpPr>
        <p:spPr>
          <a:xfrm>
            <a:off x="1619672" y="69269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Editor'</a:t>
            </a:r>
            <a:r>
              <a:rPr lang="sk-SK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 note: </a:t>
            </a:r>
            <a:endParaRPr lang="en-US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1619672" y="1349479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1619672" y="162880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619672" y="3378017"/>
            <a:ext cx="29523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Editor in chief</a:t>
            </a:r>
            <a:r>
              <a:rPr lang="sk-SK" sz="1600" dirty="0" smtClean="0"/>
              <a:t> no.1:</a:t>
            </a:r>
          </a:p>
          <a:p>
            <a:r>
              <a:rPr lang="en-US" sz="1600" b="1" dirty="0"/>
              <a:t>Zuzana Šinkorová</a:t>
            </a:r>
            <a:endParaRPr lang="sk-SK" sz="1600" dirty="0"/>
          </a:p>
          <a:p>
            <a:endParaRPr lang="sk-SK" sz="1600" dirty="0" smtClean="0"/>
          </a:p>
          <a:p>
            <a:r>
              <a:rPr lang="en-US" sz="1600" dirty="0" smtClean="0"/>
              <a:t>Editors</a:t>
            </a:r>
            <a:r>
              <a:rPr lang="sk-SK" sz="1600" dirty="0" smtClean="0"/>
              <a:t>:</a:t>
            </a:r>
          </a:p>
          <a:p>
            <a:r>
              <a:rPr lang="en-US" sz="2000" b="1" dirty="0"/>
              <a:t>Anna Lierová</a:t>
            </a:r>
            <a:endParaRPr lang="sk-SK" sz="2000" dirty="0"/>
          </a:p>
          <a:p>
            <a:r>
              <a:rPr lang="en-US" sz="1600" b="1" dirty="0"/>
              <a:t>Marcela Jeličová</a:t>
            </a:r>
            <a:endParaRPr lang="sk-SK" sz="1600" dirty="0"/>
          </a:p>
          <a:p>
            <a:endParaRPr lang="sk-SK" sz="1600" dirty="0"/>
          </a:p>
          <a:p>
            <a:r>
              <a:rPr lang="en-US" sz="1400" dirty="0" smtClean="0"/>
              <a:t>De</a:t>
            </a:r>
            <a:r>
              <a:rPr lang="sk-SK" sz="1400" dirty="0" smtClean="0"/>
              <a:t>p</a:t>
            </a:r>
            <a:r>
              <a:rPr lang="en-US" sz="1400" dirty="0" smtClean="0"/>
              <a:t>t</a:t>
            </a:r>
            <a:r>
              <a:rPr lang="sk-SK" sz="1400" dirty="0" smtClean="0"/>
              <a:t>.</a:t>
            </a:r>
            <a:r>
              <a:rPr lang="en-US" sz="1400" dirty="0" smtClean="0"/>
              <a:t> Radiobiology</a:t>
            </a:r>
            <a:r>
              <a:rPr lang="en-US" sz="1400" dirty="0"/>
              <a:t>, </a:t>
            </a:r>
            <a:endParaRPr lang="sk-SK" sz="1400" dirty="0" smtClean="0"/>
          </a:p>
          <a:p>
            <a:r>
              <a:rPr lang="en-US" sz="1400" dirty="0" smtClean="0"/>
              <a:t>Faculty </a:t>
            </a:r>
            <a:r>
              <a:rPr lang="en-US" sz="1400" dirty="0"/>
              <a:t>of Military Health Sciences</a:t>
            </a:r>
            <a:r>
              <a:rPr lang="en-US" sz="1400" dirty="0" smtClean="0"/>
              <a:t>,</a:t>
            </a:r>
            <a:endParaRPr lang="sk-SK" sz="1400" dirty="0" smtClean="0"/>
          </a:p>
          <a:p>
            <a:r>
              <a:rPr lang="en-US" sz="1400" dirty="0" smtClean="0"/>
              <a:t> </a:t>
            </a:r>
            <a:r>
              <a:rPr lang="en-US" sz="1400" dirty="0"/>
              <a:t>University of Defense in Brno</a:t>
            </a:r>
            <a:r>
              <a:rPr lang="en-US" sz="1400" dirty="0" smtClean="0"/>
              <a:t>,</a:t>
            </a:r>
            <a:endParaRPr lang="sk-SK" sz="1400" dirty="0" smtClean="0"/>
          </a:p>
          <a:p>
            <a:r>
              <a:rPr lang="en-US" sz="1400" dirty="0" smtClean="0"/>
              <a:t> </a:t>
            </a:r>
            <a:r>
              <a:rPr lang="en-US" sz="1400" dirty="0"/>
              <a:t>Hradec Kralove, </a:t>
            </a:r>
            <a:r>
              <a:rPr lang="sk-SK" sz="1400" dirty="0" smtClean="0"/>
              <a:t>CR</a:t>
            </a:r>
            <a:r>
              <a:rPr lang="en-US" sz="1400" dirty="0" smtClean="0"/>
              <a:t> </a:t>
            </a:r>
            <a:endParaRPr lang="sk-SK" sz="14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Obdélník 24"/>
          <p:cNvSpPr/>
          <p:nvPr/>
        </p:nvSpPr>
        <p:spPr>
          <a:xfrm>
            <a:off x="1043608" y="1772816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Special issue edition: </a:t>
            </a:r>
            <a:endParaRPr lang="sk-SK" b="1" dirty="0" smtClean="0"/>
          </a:p>
          <a:p>
            <a:endParaRPr lang="en-US" b="1" dirty="0" smtClean="0"/>
          </a:p>
          <a:p>
            <a:pPr marL="542925" algn="ctr"/>
            <a:r>
              <a:rPr lang="en-US" sz="2400" b="1" dirty="0" smtClean="0"/>
              <a:t>Can </a:t>
            </a:r>
            <a:r>
              <a:rPr lang="en-US" sz="2400" b="1" dirty="0"/>
              <a:t>nanoparticles from hyaluronic acid protect against ionizing radiation?</a:t>
            </a:r>
            <a:endParaRPr lang="sk-SK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951688" y="3377631"/>
            <a:ext cx="3364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Editor in chief</a:t>
            </a:r>
            <a:r>
              <a:rPr lang="sk-SK" sz="1600" dirty="0" smtClean="0"/>
              <a:t> no.2:</a:t>
            </a:r>
          </a:p>
          <a:p>
            <a:r>
              <a:rPr lang="en-US" sz="1600" b="1" dirty="0" smtClean="0"/>
              <a:t>Zuzana </a:t>
            </a:r>
            <a:r>
              <a:rPr lang="sk-SK" sz="1600" b="1" dirty="0" err="1" smtClean="0"/>
              <a:t>Bilková</a:t>
            </a:r>
            <a:endParaRPr lang="sk-SK" sz="1600" dirty="0"/>
          </a:p>
          <a:p>
            <a:endParaRPr lang="sk-SK" sz="1600" dirty="0" smtClean="0"/>
          </a:p>
          <a:p>
            <a:r>
              <a:rPr lang="en-US" sz="1600" dirty="0" smtClean="0"/>
              <a:t>Editors</a:t>
            </a:r>
            <a:r>
              <a:rPr lang="sk-SK" sz="1600" dirty="0" smtClean="0"/>
              <a:t>:</a:t>
            </a:r>
          </a:p>
          <a:p>
            <a:r>
              <a:rPr lang="en-US" sz="1600" b="1" dirty="0"/>
              <a:t>Jitka </a:t>
            </a:r>
            <a:r>
              <a:rPr lang="en-US" sz="1600" b="1" dirty="0" err="1"/>
              <a:t>Kašparová</a:t>
            </a:r>
            <a:endParaRPr lang="sk-SK" sz="1600" dirty="0"/>
          </a:p>
          <a:p>
            <a:r>
              <a:rPr lang="en-US" sz="1600" b="1" dirty="0" smtClean="0"/>
              <a:t>Lucie </a:t>
            </a:r>
            <a:r>
              <a:rPr lang="en-US" sz="1600" b="1" dirty="0" err="1"/>
              <a:t>Korecká</a:t>
            </a:r>
            <a:endParaRPr lang="sk-SK" sz="1600" dirty="0"/>
          </a:p>
          <a:p>
            <a:endParaRPr lang="sk-SK" sz="1600" dirty="0"/>
          </a:p>
          <a:p>
            <a:r>
              <a:rPr lang="en-US" sz="1400" dirty="0" smtClean="0"/>
              <a:t>Dept. </a:t>
            </a:r>
            <a:r>
              <a:rPr lang="en-US" sz="1400" dirty="0"/>
              <a:t>biological and biochemical sciences</a:t>
            </a:r>
            <a:r>
              <a:rPr lang="en-US" sz="1400" dirty="0" smtClean="0"/>
              <a:t>,</a:t>
            </a:r>
            <a:endParaRPr lang="sk-SK" sz="1400" dirty="0" smtClean="0"/>
          </a:p>
          <a:p>
            <a:r>
              <a:rPr lang="en-US" sz="1400" dirty="0" smtClean="0"/>
              <a:t>Faculty </a:t>
            </a:r>
            <a:r>
              <a:rPr lang="en-US" sz="1400" dirty="0"/>
              <a:t>of chemical technologies, </a:t>
            </a:r>
            <a:endParaRPr lang="sk-SK" sz="1400" dirty="0" smtClean="0"/>
          </a:p>
          <a:p>
            <a:r>
              <a:rPr lang="en-US" sz="1400" dirty="0" smtClean="0"/>
              <a:t>University </a:t>
            </a:r>
            <a:r>
              <a:rPr lang="en-US" sz="1400" dirty="0"/>
              <a:t>of Pardubice, </a:t>
            </a:r>
            <a:endParaRPr lang="sk-SK" sz="1400" dirty="0" smtClean="0"/>
          </a:p>
          <a:p>
            <a:r>
              <a:rPr lang="en-US" sz="1400" dirty="0" smtClean="0"/>
              <a:t>Pardubice</a:t>
            </a:r>
            <a:r>
              <a:rPr lang="en-US" sz="1400" dirty="0"/>
              <a:t>, </a:t>
            </a:r>
            <a:r>
              <a:rPr lang="sk-SK" sz="1400" dirty="0" smtClean="0"/>
              <a:t>CR</a:t>
            </a:r>
            <a:endParaRPr lang="en-US" dirty="0"/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37" y="3543803"/>
            <a:ext cx="715236" cy="959971"/>
          </a:xfrm>
          <a:prstGeom prst="rect">
            <a:avLst/>
          </a:prstGeom>
        </p:spPr>
      </p:pic>
      <p:pic>
        <p:nvPicPr>
          <p:cNvPr id="29" name="Picture 5" descr="https://fr.upce.cz/fr/20let/konference/logo-up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49796"/>
            <a:ext cx="1872208" cy="151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5"/>
          <a:stretch/>
        </p:blipFill>
        <p:spPr bwMode="auto">
          <a:xfrm>
            <a:off x="848712" y="632309"/>
            <a:ext cx="986984" cy="108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Čtyřstranná šipka 13">
            <a:hlinkClick r:id="" action="ppaction://hlinkshowjump?jump=firstslide"/>
          </p:cNvPr>
          <p:cNvSpPr/>
          <p:nvPr/>
        </p:nvSpPr>
        <p:spPr>
          <a:xfrm>
            <a:off x="8053817" y="5859960"/>
            <a:ext cx="216024" cy="216024"/>
          </a:xfrm>
          <a:prstGeom prst="quadArrow">
            <a:avLst/>
          </a:prstGeom>
          <a:noFill/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69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2310"/>
            <a:ext cx="7488832" cy="5532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ovéPole 4"/>
          <p:cNvSpPr txBox="1"/>
          <p:nvPr/>
        </p:nvSpPr>
        <p:spPr>
          <a:xfrm>
            <a:off x="1619672" y="69269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BREAKING NEWS</a:t>
            </a:r>
            <a:endParaRPr lang="en-US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1619672" y="1349479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1619672" y="162880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14321" y="1988840"/>
            <a:ext cx="44057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Hyaluronic acid</a:t>
            </a:r>
            <a:r>
              <a:rPr lang="sk-SK" sz="24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(HA)</a:t>
            </a:r>
          </a:p>
          <a:p>
            <a:endParaRPr lang="sk-SK" sz="2400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lvl="1"/>
            <a:r>
              <a:rPr lang="sk-SK" sz="2000" dirty="0" err="1" smtClean="0"/>
              <a:t>Glycosaminoglycan</a:t>
            </a:r>
            <a:endParaRPr lang="sk-SK" sz="2000" dirty="0" smtClean="0"/>
          </a:p>
          <a:p>
            <a:pPr lvl="1"/>
            <a:r>
              <a:rPr lang="en-US" sz="2000" dirty="0" smtClean="0"/>
              <a:t>Main components o</a:t>
            </a:r>
            <a:r>
              <a:rPr lang="sk-SK" sz="2000" dirty="0" smtClean="0"/>
              <a:t>f ECM</a:t>
            </a:r>
          </a:p>
          <a:p>
            <a:pPr lvl="1"/>
            <a:r>
              <a:rPr lang="en-US" sz="2000" dirty="0" smtClean="0"/>
              <a:t>One of the most hydrophilic molecule in nature </a:t>
            </a:r>
          </a:p>
          <a:p>
            <a:pPr lvl="1"/>
            <a:r>
              <a:rPr lang="en-US" sz="2000" dirty="0" smtClean="0"/>
              <a:t>Primary function: tissue</a:t>
            </a:r>
            <a:r>
              <a:rPr lang="sk-SK" sz="2000" dirty="0" smtClean="0"/>
              <a:t> </a:t>
            </a:r>
            <a:r>
              <a:rPr lang="en-US" sz="2000" dirty="0" smtClean="0"/>
              <a:t>hydration</a:t>
            </a:r>
            <a:r>
              <a:rPr lang="sk-SK" sz="2000" dirty="0" smtClean="0"/>
              <a:t> and </a:t>
            </a:r>
            <a:r>
              <a:rPr lang="en-US" sz="2000" dirty="0" smtClean="0"/>
              <a:t>maintained</a:t>
            </a:r>
            <a:r>
              <a:rPr lang="sk-SK" sz="2000" dirty="0" smtClean="0"/>
              <a:t> </a:t>
            </a:r>
            <a:r>
              <a:rPr lang="en-US" sz="2000" dirty="0" smtClean="0"/>
              <a:t>homeostasis</a:t>
            </a:r>
            <a:r>
              <a:rPr lang="sk-SK" sz="2000" dirty="0" smtClean="0"/>
              <a:t> of </a:t>
            </a:r>
            <a:r>
              <a:rPr lang="en-US" sz="2000" dirty="0" smtClean="0"/>
              <a:t>environment</a:t>
            </a:r>
            <a:endParaRPr lang="sk-SK" sz="2000" dirty="0" smtClean="0"/>
          </a:p>
          <a:p>
            <a:pPr lvl="1"/>
            <a:r>
              <a:rPr lang="en-GB" sz="2000" dirty="0" smtClean="0"/>
              <a:t>Own</a:t>
            </a:r>
            <a:r>
              <a:rPr lang="sk-SK" sz="2000" dirty="0" smtClean="0"/>
              <a:t> </a:t>
            </a:r>
            <a:r>
              <a:rPr lang="en-GB" sz="2000" dirty="0" smtClean="0"/>
              <a:t>metabolite</a:t>
            </a:r>
            <a:r>
              <a:rPr lang="sk-SK" sz="2000" dirty="0" smtClean="0"/>
              <a:t> </a:t>
            </a:r>
            <a:r>
              <a:rPr lang="en-GB" sz="2000" dirty="0" smtClean="0"/>
              <a:t>pathway</a:t>
            </a:r>
            <a:r>
              <a:rPr lang="sk-SK" sz="2000" dirty="0" smtClean="0"/>
              <a:t> </a:t>
            </a:r>
            <a:r>
              <a:rPr lang="en-GB" sz="2000" dirty="0" smtClean="0"/>
              <a:t>with</a:t>
            </a:r>
            <a:r>
              <a:rPr lang="sk-SK" sz="2000" dirty="0" smtClean="0"/>
              <a:t> </a:t>
            </a:r>
            <a:r>
              <a:rPr lang="en-GB" sz="2000" dirty="0" smtClean="0"/>
              <a:t>relative</a:t>
            </a:r>
            <a:r>
              <a:rPr lang="sk-SK" sz="2000" dirty="0" smtClean="0"/>
              <a:t> </a:t>
            </a:r>
            <a:r>
              <a:rPr lang="en-GB" sz="2000" dirty="0" smtClean="0"/>
              <a:t>proteins</a:t>
            </a:r>
            <a:r>
              <a:rPr lang="sk-SK" sz="2000" dirty="0" smtClean="0"/>
              <a:t> </a:t>
            </a:r>
            <a:endParaRPr lang="en-US" sz="2000" dirty="0" smtClean="0"/>
          </a:p>
          <a:p>
            <a:endParaRPr lang="en-US" sz="24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7925"/>
            <a:ext cx="1330509" cy="120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ars.els-cdn.com/content/image/1-s2.0-S1742706113006156-gr1_lrg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6"/>
          <a:stretch/>
        </p:blipFill>
        <p:spPr bwMode="auto">
          <a:xfrm>
            <a:off x="5461003" y="3906250"/>
            <a:ext cx="2603385" cy="13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Čtyřstranná šipka 9">
            <a:hlinkClick r:id="" action="ppaction://hlinkshowjump?jump=firstslide"/>
          </p:cNvPr>
          <p:cNvSpPr/>
          <p:nvPr/>
        </p:nvSpPr>
        <p:spPr>
          <a:xfrm>
            <a:off x="7956376" y="5733256"/>
            <a:ext cx="216024" cy="216024"/>
          </a:xfrm>
          <a:prstGeom prst="quadArrow">
            <a:avLst/>
          </a:prstGeom>
          <a:noFill/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2" name="Picture 3" descr="C:\Users\lierovaa\Desktop\hyaluronic-aci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46" y="1844824"/>
            <a:ext cx="2830680" cy="12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80112" y="310447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Structure of HA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HA </a:t>
            </a:r>
            <a:r>
              <a:rPr lang="en-GB" dirty="0" smtClean="0"/>
              <a:t>metabolic</a:t>
            </a:r>
            <a:r>
              <a:rPr lang="sk-SK" dirty="0" smtClean="0"/>
              <a:t> </a:t>
            </a:r>
            <a:r>
              <a:rPr lang="en-GB" dirty="0" smtClean="0"/>
              <a:t>pathway</a:t>
            </a:r>
            <a:endParaRPr lang="en-GB" dirty="0"/>
          </a:p>
        </p:txBody>
      </p:sp>
      <p:pic>
        <p:nvPicPr>
          <p:cNvPr id="4" name="Picture 2" descr="https://ars.els-cdn.com/content/image/1-s2.0-S1742706113006156-gr1_lr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6"/>
          <a:stretch/>
        </p:blipFill>
        <p:spPr bwMode="auto">
          <a:xfrm>
            <a:off x="170311" y="1580106"/>
            <a:ext cx="8803377" cy="47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2cípá hvězda 8">
            <a:hlinkClick r:id="rId4" action="ppaction://hlinksldjump"/>
          </p:cNvPr>
          <p:cNvSpPr/>
          <p:nvPr/>
        </p:nvSpPr>
        <p:spPr>
          <a:xfrm rot="1361363">
            <a:off x="6795491" y="333989"/>
            <a:ext cx="1368152" cy="1296144"/>
          </a:xfrm>
          <a:prstGeom prst="star12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b="1" dirty="0" smtClean="0">
                <a:solidFill>
                  <a:schemeClr val="tx1"/>
                </a:solidFill>
              </a:rPr>
              <a:t>REVEAL </a:t>
            </a:r>
            <a:r>
              <a:rPr lang="en-US" sz="1100" b="1" dirty="0" smtClean="0">
                <a:solidFill>
                  <a:schemeClr val="tx1"/>
                </a:solidFill>
              </a:rPr>
              <a:t>the </a:t>
            </a:r>
            <a:r>
              <a:rPr lang="sk-SK" sz="1100" b="1" dirty="0" smtClean="0">
                <a:solidFill>
                  <a:schemeClr val="tx1"/>
                </a:solidFill>
              </a:rPr>
              <a:t>SECRET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04048" y="6298816"/>
            <a:ext cx="380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i="1" dirty="0" err="1"/>
              <a:t>Dicker</a:t>
            </a:r>
            <a:r>
              <a:rPr lang="sk-SK" b="1" i="1" dirty="0"/>
              <a:t> at al., 2014, </a:t>
            </a:r>
            <a:r>
              <a:rPr lang="sk-SK" b="1" i="1" dirty="0" err="1"/>
              <a:t>Acta</a:t>
            </a:r>
            <a:r>
              <a:rPr lang="sk-SK" b="1" i="1" dirty="0"/>
              <a:t> </a:t>
            </a:r>
            <a:r>
              <a:rPr lang="sk-SK" b="1" i="1" dirty="0" err="1"/>
              <a:t>Biomaterialia</a:t>
            </a:r>
            <a:endParaRPr lang="sk-SK" dirty="0"/>
          </a:p>
        </p:txBody>
      </p:sp>
      <p:sp>
        <p:nvSpPr>
          <p:cNvPr id="7" name="Obdélník 6"/>
          <p:cNvSpPr/>
          <p:nvPr/>
        </p:nvSpPr>
        <p:spPr>
          <a:xfrm>
            <a:off x="7236296" y="3212976"/>
            <a:ext cx="72008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364088" y="3068960"/>
            <a:ext cx="720080" cy="3960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7119527" y="4941168"/>
            <a:ext cx="72008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„</a:t>
            </a:r>
            <a:r>
              <a:rPr lang="en-US" dirty="0" smtClean="0"/>
              <a:t>SIZE </a:t>
            </a:r>
            <a:r>
              <a:rPr lang="sk-SK" dirty="0" smtClean="0"/>
              <a:t> </a:t>
            </a:r>
            <a:r>
              <a:rPr lang="en-US" dirty="0" smtClean="0"/>
              <a:t>really</a:t>
            </a:r>
            <a:r>
              <a:rPr lang="sk-SK" dirty="0" smtClean="0"/>
              <a:t> </a:t>
            </a:r>
            <a:r>
              <a:rPr lang="en-US" dirty="0" smtClean="0"/>
              <a:t>matter</a:t>
            </a:r>
            <a:r>
              <a:rPr lang="sk-SK" dirty="0" smtClean="0"/>
              <a:t>“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text 2"/>
              <p:cNvSpPr txBox="1">
                <a:spLocks/>
              </p:cNvSpPr>
              <p:nvPr/>
            </p:nvSpPr>
            <p:spPr>
              <a:xfrm>
                <a:off x="457200" y="1988840"/>
                <a:ext cx="4040188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100" dirty="0" smtClean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High</a:t>
                </a:r>
                <a:r>
                  <a:rPr lang="sk-SK" sz="31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 </a:t>
                </a:r>
                <a:r>
                  <a:rPr lang="en-US" sz="31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molecular weight </a:t>
                </a:r>
                <a:r>
                  <a:rPr lang="sk-SK" sz="31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 HA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100" b="1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sk-SK" sz="2100" b="1" i="1">
                          <a:latin typeface="Cambria Math"/>
                          <a:ea typeface="Cambria Math"/>
                        </a:rPr>
                        <m:t>𝟏𝟎𝟎𝟎</m:t>
                      </m:r>
                      <m:r>
                        <a:rPr lang="sk-SK" sz="21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sk-SK" sz="2100" b="1" i="1">
                          <a:latin typeface="Cambria Math"/>
                          <a:ea typeface="Cambria Math"/>
                        </a:rPr>
                        <m:t>𝒔𝒂𝒓𝒂𝒄𝒉𝒂𝒓𝒊𝒅𝒆𝒔</m:t>
                      </m:r>
                    </m:oMath>
                  </m:oMathPara>
                </a14:m>
                <a:endParaRPr lang="en-US" sz="2100" dirty="0">
                  <a:latin typeface="GungsuhChe" panose="02030609000101010101" pitchFamily="49" charset="-127"/>
                  <a:ea typeface="GungsuhChe" panose="02030609000101010101" pitchFamily="49" charset="-127"/>
                </a:endParaRPr>
              </a:p>
            </p:txBody>
          </p:sp>
        </mc:Choice>
        <mc:Fallback xmlns="">
          <p:sp>
            <p:nvSpPr>
              <p:cNvPr id="5" name="Zástupný symbol pro tex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8840"/>
                <a:ext cx="4040188" cy="1008112"/>
              </a:xfrm>
              <a:prstGeom prst="rect">
                <a:avLst/>
              </a:prstGeom>
              <a:blipFill rotWithShape="0">
                <a:blip r:embed="rId2"/>
                <a:stretch>
                  <a:fillRect t="-12651" r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obsah 3"/>
          <p:cNvSpPr txBox="1">
            <a:spLocks/>
          </p:cNvSpPr>
          <p:nvPr/>
        </p:nvSpPr>
        <p:spPr>
          <a:xfrm>
            <a:off x="457200" y="3336295"/>
            <a:ext cx="4040188" cy="34050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Ina</a:t>
            </a:r>
            <a:r>
              <a:rPr lang="sk-SK" sz="2000" dirty="0" smtClean="0"/>
              <a:t>at</a:t>
            </a:r>
            <a:r>
              <a:rPr lang="en-GB" sz="2000" dirty="0" smtClean="0"/>
              <a:t>e</a:t>
            </a:r>
            <a:r>
              <a:rPr lang="sk-SK" sz="2000" dirty="0" smtClean="0"/>
              <a:t> </a:t>
            </a:r>
            <a:r>
              <a:rPr lang="en-US" sz="2000" dirty="0" smtClean="0"/>
              <a:t>product</a:t>
            </a:r>
          </a:p>
          <a:p>
            <a:r>
              <a:rPr lang="sk-SK" sz="2000" dirty="0"/>
              <a:t>A</a:t>
            </a:r>
            <a:r>
              <a:rPr lang="en-US" sz="2000" dirty="0" smtClean="0"/>
              <a:t>n</a:t>
            </a:r>
            <a:r>
              <a:rPr lang="sk-SK" sz="2000" dirty="0" smtClean="0"/>
              <a:t>t</a:t>
            </a:r>
            <a:r>
              <a:rPr lang="en-US" sz="2000" dirty="0" err="1" smtClean="0"/>
              <a:t>i</a:t>
            </a:r>
            <a:r>
              <a:rPr lang="en-US" sz="2000" dirty="0" smtClean="0"/>
              <a:t>-inflammatory, </a:t>
            </a:r>
            <a:r>
              <a:rPr lang="en-US" sz="2000" dirty="0" err="1" smtClean="0"/>
              <a:t>immun</a:t>
            </a:r>
            <a:r>
              <a:rPr lang="sk-SK" sz="2000" dirty="0" smtClean="0"/>
              <a:t>o</a:t>
            </a:r>
            <a:r>
              <a:rPr lang="en-US" sz="2000" dirty="0" smtClean="0"/>
              <a:t>-suppressive</a:t>
            </a:r>
            <a:endParaRPr lang="sk-SK" sz="2000" dirty="0" smtClean="0"/>
          </a:p>
          <a:p>
            <a:r>
              <a:rPr lang="sk-SK" sz="2000" dirty="0" smtClean="0"/>
              <a:t>I</a:t>
            </a:r>
            <a:r>
              <a:rPr lang="en-US" sz="2000" dirty="0" err="1" smtClean="0"/>
              <a:t>nhibit</a:t>
            </a:r>
            <a:r>
              <a:rPr lang="en-US" sz="2000" dirty="0" smtClean="0"/>
              <a:t> angiogenesis</a:t>
            </a:r>
            <a:endParaRPr lang="sk-SK" sz="2000" dirty="0" smtClean="0"/>
          </a:p>
          <a:p>
            <a:r>
              <a:rPr lang="sk-SK" sz="2000" dirty="0"/>
              <a:t>P</a:t>
            </a:r>
            <a:r>
              <a:rPr lang="en-US" sz="2000" dirty="0" err="1" smtClean="0"/>
              <a:t>ivotal</a:t>
            </a:r>
            <a:r>
              <a:rPr lang="en-US" sz="2000" dirty="0" smtClean="0"/>
              <a:t> role in the maintenance of healthy connective tissue</a:t>
            </a:r>
            <a:endParaRPr lang="sk-SK" sz="2000" dirty="0" smtClean="0"/>
          </a:p>
          <a:p>
            <a:r>
              <a:rPr lang="sk-SK" sz="2000" dirty="0" smtClean="0"/>
              <a:t>20MDa:  </a:t>
            </a:r>
            <a:r>
              <a:rPr lang="sk-SK" sz="2000" dirty="0" err="1" smtClean="0"/>
              <a:t>ovulation</a:t>
            </a:r>
            <a:r>
              <a:rPr lang="sk-SK" sz="2000" dirty="0" smtClean="0"/>
              <a:t>, </a:t>
            </a:r>
            <a:r>
              <a:rPr lang="sk-SK" sz="2000" dirty="0" err="1" smtClean="0"/>
              <a:t>embryogenenis</a:t>
            </a:r>
            <a:r>
              <a:rPr lang="sk-SK" sz="2000" dirty="0" smtClean="0"/>
              <a:t>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text 4"/>
              <p:cNvSpPr txBox="1">
                <a:spLocks/>
              </p:cNvSpPr>
              <p:nvPr/>
            </p:nvSpPr>
            <p:spPr>
              <a:xfrm>
                <a:off x="4645025" y="1949096"/>
                <a:ext cx="4041775" cy="1008112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sk-SK" sz="31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Low </a:t>
                </a:r>
                <a:r>
                  <a:rPr lang="en-US" sz="31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molecular weight </a:t>
                </a:r>
                <a:r>
                  <a:rPr lang="sk-SK" sz="3100" dirty="0">
                    <a:latin typeface="GungsuhChe" panose="02030609000101010101" pitchFamily="49" charset="-127"/>
                    <a:ea typeface="GungsuhChe" panose="02030609000101010101" pitchFamily="49" charset="-127"/>
                  </a:rPr>
                  <a:t> HA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sk-SK" sz="1900" i="1">
                          <a:latin typeface="Cambria Math"/>
                          <a:ea typeface="Cambria Math"/>
                        </a:rPr>
                        <m:t>𝟏𝟎𝟎𝟎</m:t>
                      </m:r>
                      <m:r>
                        <a:rPr lang="sk-SK" sz="19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sk-SK" sz="1900" i="1">
                          <a:latin typeface="Cambria Math"/>
                          <a:ea typeface="Cambria Math"/>
                        </a:rPr>
                        <m:t>𝒔𝒂𝒓𝒂𝒄𝒉𝒂𝒓𝒊𝒅𝒆𝒔</m:t>
                      </m:r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7" name="Zástupný symbol pro tex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025" y="1949096"/>
                <a:ext cx="4041775" cy="1008112"/>
              </a:xfrm>
              <a:prstGeom prst="rect">
                <a:avLst/>
              </a:prstGeom>
              <a:blipFill rotWithShape="0">
                <a:blip r:embed="rId3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5"/>
          <p:cNvSpPr txBox="1">
            <a:spLocks/>
          </p:cNvSpPr>
          <p:nvPr/>
        </p:nvSpPr>
        <p:spPr>
          <a:xfrm>
            <a:off x="4860032" y="3336295"/>
            <a:ext cx="4041775" cy="34050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err="1" smtClean="0"/>
              <a:t>Produce</a:t>
            </a:r>
            <a:r>
              <a:rPr lang="sk-SK" sz="2000" dirty="0" smtClean="0"/>
              <a:t> </a:t>
            </a:r>
            <a:r>
              <a:rPr lang="sk-SK" sz="2000" dirty="0" err="1" smtClean="0"/>
              <a:t>during</a:t>
            </a:r>
            <a:r>
              <a:rPr lang="sk-SK" sz="2000" dirty="0" smtClean="0"/>
              <a:t> </a:t>
            </a:r>
            <a:r>
              <a:rPr lang="sk-SK" sz="2000" dirty="0" err="1" smtClean="0"/>
              <a:t>injury</a:t>
            </a:r>
            <a:endParaRPr lang="sk-SK" sz="2000" dirty="0" smtClean="0"/>
          </a:p>
          <a:p>
            <a:r>
              <a:rPr lang="en-US" sz="2000" dirty="0" smtClean="0"/>
              <a:t>inflammatory, </a:t>
            </a:r>
            <a:r>
              <a:rPr lang="en-US" sz="2000" dirty="0" err="1" smtClean="0"/>
              <a:t>immun</a:t>
            </a:r>
            <a:r>
              <a:rPr lang="sk-SK" sz="2000" dirty="0" smtClean="0"/>
              <a:t>o- </a:t>
            </a:r>
            <a:r>
              <a:rPr lang="en-US" sz="2000" dirty="0" smtClean="0"/>
              <a:t>stimulatory</a:t>
            </a:r>
          </a:p>
          <a:p>
            <a:r>
              <a:rPr lang="en-US" sz="2000" dirty="0" smtClean="0"/>
              <a:t>Pro – </a:t>
            </a:r>
            <a:r>
              <a:rPr lang="en-US" sz="2000" dirty="0" err="1" smtClean="0"/>
              <a:t>angiogenic</a:t>
            </a:r>
            <a:r>
              <a:rPr lang="en-US" sz="2000" dirty="0" smtClean="0"/>
              <a:t> </a:t>
            </a:r>
            <a:endParaRPr lang="sk-SK" sz="2000" dirty="0" smtClean="0"/>
          </a:p>
          <a:p>
            <a:r>
              <a:rPr lang="sk-SK" sz="2000" dirty="0" err="1" smtClean="0"/>
              <a:t>Activation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intracellular</a:t>
            </a:r>
            <a:r>
              <a:rPr lang="sk-SK" sz="2000" dirty="0" smtClean="0"/>
              <a:t> </a:t>
            </a:r>
            <a:r>
              <a:rPr lang="sk-SK" sz="2000" dirty="0" err="1" smtClean="0"/>
              <a:t>cascade</a:t>
            </a:r>
            <a:r>
              <a:rPr lang="sk-SK" sz="2000" dirty="0" smtClean="0"/>
              <a:t> </a:t>
            </a:r>
            <a:r>
              <a:rPr lang="sk-SK" sz="2000" dirty="0" err="1" smtClean="0"/>
              <a:t>leading</a:t>
            </a:r>
            <a:r>
              <a:rPr lang="sk-SK" sz="2000" dirty="0" smtClean="0"/>
              <a:t> to </a:t>
            </a:r>
            <a:r>
              <a:rPr lang="sk-SK" sz="2000" dirty="0" err="1" smtClean="0"/>
              <a:t>cytokine</a:t>
            </a:r>
            <a:r>
              <a:rPr lang="sk-SK" sz="2000" dirty="0" smtClean="0"/>
              <a:t> </a:t>
            </a:r>
            <a:r>
              <a:rPr lang="sk-SK" sz="2000" dirty="0" err="1" smtClean="0"/>
              <a:t>production</a:t>
            </a:r>
            <a:endParaRPr lang="sk-SK" sz="2000" dirty="0" smtClean="0"/>
          </a:p>
          <a:p>
            <a:r>
              <a:rPr lang="sk-SK" sz="2000" dirty="0" smtClean="0"/>
              <a:t>DAMP (20-200kDa)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259632" y="1040591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Important determinant of  its biological activity </a:t>
            </a:r>
            <a:endParaRPr lang="en-US" sz="2400" dirty="0"/>
          </a:p>
        </p:txBody>
      </p:sp>
      <p:sp>
        <p:nvSpPr>
          <p:cNvPr id="11" name="12cípá hvězda 10">
            <a:hlinkClick r:id="rId4" action="ppaction://hlinksldjump"/>
          </p:cNvPr>
          <p:cNvSpPr/>
          <p:nvPr/>
        </p:nvSpPr>
        <p:spPr>
          <a:xfrm rot="20225440">
            <a:off x="222336" y="84627"/>
            <a:ext cx="1761087" cy="1729292"/>
          </a:xfrm>
          <a:prstGeom prst="star12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b="1" dirty="0" err="1" smtClean="0">
                <a:solidFill>
                  <a:schemeClr val="tx1"/>
                </a:solidFill>
              </a:rPr>
              <a:t>the</a:t>
            </a:r>
            <a:endParaRPr lang="sk-SK" sz="1900" b="1" dirty="0" smtClean="0">
              <a:solidFill>
                <a:schemeClr val="tx1"/>
              </a:solidFill>
            </a:endParaRPr>
          </a:p>
          <a:p>
            <a:pPr algn="ctr"/>
            <a:r>
              <a:rPr lang="sk-SK" sz="1900" b="1" dirty="0" smtClean="0">
                <a:solidFill>
                  <a:schemeClr val="tx1"/>
                </a:solidFill>
              </a:rPr>
              <a:t>SECRET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9" name="Čtyřstranná šipka 8">
            <a:hlinkClick r:id="" action="ppaction://hlinkshowjump?jump=firstslide"/>
          </p:cNvPr>
          <p:cNvSpPr/>
          <p:nvPr/>
        </p:nvSpPr>
        <p:spPr>
          <a:xfrm>
            <a:off x="8800239" y="6525344"/>
            <a:ext cx="216024" cy="216024"/>
          </a:xfrm>
          <a:prstGeom prst="quadArrow">
            <a:avLst/>
          </a:prstGeom>
          <a:noFill/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5678"/>
            <a:ext cx="7488832" cy="5532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ovéPole 2"/>
          <p:cNvSpPr txBox="1"/>
          <p:nvPr/>
        </p:nvSpPr>
        <p:spPr>
          <a:xfrm>
            <a:off x="1619672" y="69269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SHOWBIZ NEWS</a:t>
            </a:r>
            <a:endParaRPr lang="en-US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1619672" y="1349479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1619672" y="162880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827584" y="184482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E</a:t>
            </a:r>
            <a:r>
              <a:rPr lang="sk-SK" sz="24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f</a:t>
            </a:r>
            <a:r>
              <a:rPr lang="en-US" sz="24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fect</a:t>
            </a:r>
            <a:r>
              <a:rPr lang="en-US" sz="24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of ionizing radiation on HA</a:t>
            </a:r>
          </a:p>
        </p:txBody>
      </p:sp>
      <p:pic>
        <p:nvPicPr>
          <p:cNvPr id="6146" name="Picture 2" descr="Výsledek obrázku pro star came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0" y="555526"/>
            <a:ext cx="1225202" cy="12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Čtyřstranná šipka 7">
            <a:hlinkClick r:id="" action="ppaction://hlinkshowjump?jump=firstslide"/>
          </p:cNvPr>
          <p:cNvSpPr/>
          <p:nvPr/>
        </p:nvSpPr>
        <p:spPr>
          <a:xfrm>
            <a:off x="8089821" y="5927630"/>
            <a:ext cx="216024" cy="216024"/>
          </a:xfrm>
          <a:prstGeom prst="quadArrow">
            <a:avLst/>
          </a:prstGeom>
          <a:noFill/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5" t="46386" r="24999" b="22735"/>
          <a:stretch/>
        </p:blipFill>
        <p:spPr bwMode="auto">
          <a:xfrm>
            <a:off x="1043607" y="2477510"/>
            <a:ext cx="3677947" cy="188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34209" r="68961" b="31429"/>
          <a:stretch/>
        </p:blipFill>
        <p:spPr bwMode="auto">
          <a:xfrm>
            <a:off x="3180821" y="2783938"/>
            <a:ext cx="3428395" cy="255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250173" y="236689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 shows after irradiation a significant decrease of viscosity which is relative to the intensity of radiation.</a:t>
            </a:r>
            <a:endParaRPr lang="sk-SK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Product of ROS degradation  </a:t>
            </a:r>
            <a:r>
              <a:rPr lang="sk-SK" b="1" dirty="0" err="1" smtClean="0">
                <a:solidFill>
                  <a:srgbClr val="FF0000"/>
                </a:solidFill>
              </a:rPr>
              <a:t>is</a:t>
            </a:r>
            <a:r>
              <a:rPr lang="sk-SK" b="1" dirty="0" smtClean="0">
                <a:solidFill>
                  <a:srgbClr val="FF0000"/>
                </a:solidFill>
              </a:rPr>
              <a:t> LOW MOLECULAR WEIGHT HA.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31471" r="59224" b="37614"/>
          <a:stretch/>
        </p:blipFill>
        <p:spPr bwMode="auto">
          <a:xfrm>
            <a:off x="4948793" y="4063544"/>
            <a:ext cx="3335389" cy="204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744427" y="3175931"/>
            <a:ext cx="534819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7000" b="1" cap="none" spc="0" dirty="0" smtClean="0">
                <a:ln/>
                <a:solidFill>
                  <a:srgbClr val="00B050"/>
                </a:solidFill>
                <a:effectLst/>
              </a:rPr>
              <a:t>…</a:t>
            </a:r>
            <a:r>
              <a:rPr lang="cs-CZ" sz="7000" b="1" cap="none" spc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HOWEVER</a:t>
            </a:r>
            <a:r>
              <a:rPr lang="cs-CZ" sz="7000" b="1" cap="none" spc="0" dirty="0" smtClean="0">
                <a:ln/>
                <a:solidFill>
                  <a:srgbClr val="00B050"/>
                </a:solidFill>
                <a:effectLst/>
              </a:rPr>
              <a:t>…</a:t>
            </a:r>
            <a:endParaRPr lang="cs-CZ" sz="70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9142" r="62029" b="62410"/>
          <a:stretch/>
        </p:blipFill>
        <p:spPr bwMode="auto">
          <a:xfrm>
            <a:off x="1619672" y="4243548"/>
            <a:ext cx="5697245" cy="182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2310"/>
            <a:ext cx="7488832" cy="5532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ovéPole 2"/>
          <p:cNvSpPr txBox="1"/>
          <p:nvPr/>
        </p:nvSpPr>
        <p:spPr>
          <a:xfrm>
            <a:off x="1619672" y="69269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BUSINESS NEWS</a:t>
            </a:r>
            <a:endParaRPr lang="en-US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1619672" y="1349479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1619672" y="162880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115617" y="1827941"/>
            <a:ext cx="70060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NANOPARTICLES (NP) </a:t>
            </a:r>
            <a:r>
              <a:rPr lang="en-US" sz="24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from hyaluronic acid</a:t>
            </a:r>
            <a:endParaRPr lang="sk-SK" sz="2400" dirty="0" smtClean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r>
              <a:rPr lang="en-GB" sz="24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	</a:t>
            </a:r>
            <a:r>
              <a:rPr lang="en-GB" sz="2000" dirty="0" smtClean="0"/>
              <a:t>original </a:t>
            </a:r>
            <a:r>
              <a:rPr lang="sk-SK" sz="2000" dirty="0" err="1" smtClean="0"/>
              <a:t>molecule</a:t>
            </a:r>
            <a:r>
              <a:rPr lang="sk-SK" sz="2000" dirty="0" smtClean="0"/>
              <a:t>: HMW HA </a:t>
            </a:r>
            <a:r>
              <a:rPr lang="sk-SK" sz="2000" dirty="0"/>
              <a:t>(1,5 - 1,8 </a:t>
            </a:r>
            <a:r>
              <a:rPr lang="sk-SK" sz="2000" dirty="0" err="1" smtClean="0"/>
              <a:t>MDa</a:t>
            </a:r>
            <a:r>
              <a:rPr lang="sk-SK" sz="2000" dirty="0" smtClean="0"/>
              <a:t>) 	</a:t>
            </a:r>
          </a:p>
          <a:p>
            <a:r>
              <a:rPr lang="sk-SK" sz="2000" dirty="0"/>
              <a:t>	</a:t>
            </a:r>
            <a:r>
              <a:rPr lang="en-GB" sz="2000" dirty="0" smtClean="0"/>
              <a:t>preserving the extraordinary properties</a:t>
            </a:r>
            <a:endParaRPr lang="sk-SK" sz="2000" dirty="0" smtClean="0"/>
          </a:p>
          <a:p>
            <a:endParaRPr lang="sk-SK" sz="2000" dirty="0"/>
          </a:p>
          <a:p>
            <a:pPr algn="ctr"/>
            <a:r>
              <a:rPr lang="sk-SK" sz="2800" b="1" dirty="0" smtClean="0">
                <a:solidFill>
                  <a:srgbClr val="FF0000"/>
                </a:solidFill>
              </a:rPr>
              <a:t>NP are NOT </a:t>
            </a:r>
            <a:r>
              <a:rPr lang="sk-SK" sz="2800" b="1" dirty="0" err="1" smtClean="0">
                <a:solidFill>
                  <a:srgbClr val="FF0000"/>
                </a:solidFill>
              </a:rPr>
              <a:t>affected</a:t>
            </a:r>
            <a:r>
              <a:rPr lang="sk-SK" sz="2800" b="1" dirty="0" smtClean="0">
                <a:solidFill>
                  <a:srgbClr val="FF0000"/>
                </a:solidFill>
              </a:rPr>
              <a:t> by </a:t>
            </a:r>
            <a:r>
              <a:rPr lang="sk-SK" sz="2800" b="1" dirty="0" err="1" smtClean="0">
                <a:solidFill>
                  <a:srgbClr val="FF0000"/>
                </a:solidFill>
              </a:rPr>
              <a:t>ionizing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</a:rPr>
              <a:t>radiation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000" dirty="0"/>
          </a:p>
        </p:txBody>
      </p:sp>
      <p:pic>
        <p:nvPicPr>
          <p:cNvPr id="5122" name="Picture 2" descr="Výsledek obrázku pro financial news mon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2310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Čtyřstranná šipka 7">
            <a:hlinkClick r:id="" action="ppaction://hlinkshowjump?jump=firstslide"/>
          </p:cNvPr>
          <p:cNvSpPr/>
          <p:nvPr/>
        </p:nvSpPr>
        <p:spPr>
          <a:xfrm>
            <a:off x="8028572" y="5915958"/>
            <a:ext cx="216024" cy="216024"/>
          </a:xfrm>
          <a:prstGeom prst="quadArrow">
            <a:avLst/>
          </a:prstGeom>
          <a:noFill/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7" y="4149080"/>
            <a:ext cx="2325415" cy="176687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331640" y="3769938"/>
            <a:ext cx="210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Original sample</a:t>
            </a:r>
            <a:endParaRPr lang="en-GB" sz="1400" i="1" dirty="0"/>
          </a:p>
        </p:txBody>
      </p:sp>
      <p:pic>
        <p:nvPicPr>
          <p:cNvPr id="13" name="Obrázek 12"/>
          <p:cNvPicPr/>
          <p:nvPr/>
        </p:nvPicPr>
        <p:blipFill rotWithShape="1">
          <a:blip r:embed="rId8"/>
          <a:srcRect l="24967" t="19996" r="26091" b="14429"/>
          <a:stretch/>
        </p:blipFill>
        <p:spPr bwMode="auto">
          <a:xfrm>
            <a:off x="3379604" y="4094343"/>
            <a:ext cx="2456644" cy="1821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012414" y="3797826"/>
            <a:ext cx="210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/>
              <a:t>S</a:t>
            </a:r>
            <a:r>
              <a:rPr lang="en-GB" sz="1400" i="1" dirty="0"/>
              <a:t>ample</a:t>
            </a:r>
            <a:r>
              <a:rPr lang="sk-SK" sz="1400" i="1" dirty="0"/>
              <a:t> </a:t>
            </a:r>
            <a:r>
              <a:rPr lang="en-GB" sz="1400" i="1" dirty="0"/>
              <a:t>after </a:t>
            </a:r>
            <a:r>
              <a:rPr lang="sk-SK" sz="1400" i="1" dirty="0"/>
              <a:t>2</a:t>
            </a:r>
            <a:r>
              <a:rPr lang="en-GB" sz="1400" i="1" dirty="0" smtClean="0"/>
              <a:t>0 Gy</a:t>
            </a:r>
            <a:r>
              <a:rPr lang="sk-SK" sz="1400" i="1" dirty="0" smtClean="0"/>
              <a:t>, 24h</a:t>
            </a:r>
            <a:endParaRPr lang="en-GB" sz="1400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401184" y="3808564"/>
            <a:ext cx="2109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 smtClean="0"/>
              <a:t>S</a:t>
            </a:r>
            <a:r>
              <a:rPr lang="en-GB" sz="1400" i="1" dirty="0" smtClean="0"/>
              <a:t>ample</a:t>
            </a:r>
            <a:r>
              <a:rPr lang="sk-SK" sz="1400" i="1" dirty="0" smtClean="0"/>
              <a:t> </a:t>
            </a:r>
            <a:r>
              <a:rPr lang="en-GB" sz="1400" i="1" dirty="0" smtClean="0"/>
              <a:t>after 10 Gy</a:t>
            </a:r>
            <a:r>
              <a:rPr lang="sk-SK" sz="1400" i="1" dirty="0" smtClean="0"/>
              <a:t> , 24h</a:t>
            </a:r>
            <a:endParaRPr lang="en-GB" sz="1400" i="1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6248" y="4116341"/>
            <a:ext cx="2285459" cy="17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632309"/>
            <a:ext cx="7488832" cy="5532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ovéPole 2"/>
          <p:cNvSpPr txBox="1"/>
          <p:nvPr/>
        </p:nvSpPr>
        <p:spPr>
          <a:xfrm>
            <a:off x="1331640" y="69269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 MOST important</a:t>
            </a:r>
            <a:endParaRPr lang="en-US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1619672" y="1349479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1619672" y="162880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Čtyřstranná šipka 7">
            <a:hlinkClick r:id="" action="ppaction://hlinkshowjump?jump=firstslide"/>
          </p:cNvPr>
          <p:cNvSpPr/>
          <p:nvPr/>
        </p:nvSpPr>
        <p:spPr>
          <a:xfrm>
            <a:off x="8063078" y="5933210"/>
            <a:ext cx="216024" cy="216024"/>
          </a:xfrm>
          <a:prstGeom prst="quadArrow">
            <a:avLst>
              <a:gd name="adj1" fmla="val 0"/>
              <a:gd name="adj2" fmla="val 22500"/>
              <a:gd name="adj3" fmla="val 22500"/>
            </a:avLst>
          </a:prstGeom>
          <a:noFill/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74" name="Picture 2" descr="Výsledek obrázku pro importa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6584">
            <a:off x="819257" y="915576"/>
            <a:ext cx="1473883" cy="6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12097" r="82923" b="32118"/>
          <a:stretch/>
        </p:blipFill>
        <p:spPr bwMode="auto">
          <a:xfrm>
            <a:off x="4455406" y="1719754"/>
            <a:ext cx="3635094" cy="433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043608" y="2071084"/>
            <a:ext cx="37379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HA alone has distinct </a:t>
            </a:r>
            <a:r>
              <a:rPr lang="en-US" b="1" dirty="0" smtClean="0"/>
              <a:t>biophysical</a:t>
            </a:r>
            <a:r>
              <a:rPr lang="sk-SK" b="1" dirty="0" smtClean="0"/>
              <a:t>, </a:t>
            </a:r>
            <a:r>
              <a:rPr lang="en-US" b="1" dirty="0" smtClean="0"/>
              <a:t>biomechanical properties</a:t>
            </a:r>
            <a:r>
              <a:rPr lang="sk-SK" b="1" dirty="0" smtClean="0"/>
              <a:t> and</a:t>
            </a:r>
            <a:r>
              <a:rPr lang="en-US" b="1" dirty="0" smtClean="0"/>
              <a:t> </a:t>
            </a:r>
            <a:r>
              <a:rPr lang="en-US" b="1" dirty="0"/>
              <a:t>biological functions of HA </a:t>
            </a:r>
            <a:endParaRPr lang="sk-SK" b="1" dirty="0"/>
          </a:p>
          <a:p>
            <a:pPr algn="ctr"/>
            <a:endParaRPr lang="sk-SK" b="1" dirty="0"/>
          </a:p>
          <a:p>
            <a:pPr algn="ctr"/>
            <a:r>
              <a:rPr lang="en-US" b="1" dirty="0" smtClean="0"/>
              <a:t>Interactions</a:t>
            </a:r>
            <a:r>
              <a:rPr lang="sk-SK" b="1" dirty="0" smtClean="0"/>
              <a:t> of </a:t>
            </a:r>
            <a:r>
              <a:rPr lang="sk-SK" b="1" dirty="0"/>
              <a:t>HA / </a:t>
            </a:r>
            <a:r>
              <a:rPr lang="en-US" b="1" dirty="0"/>
              <a:t>HABPs </a:t>
            </a:r>
            <a:r>
              <a:rPr lang="en-GB" b="1" dirty="0" smtClean="0"/>
              <a:t>exhibits</a:t>
            </a:r>
            <a:r>
              <a:rPr lang="sk-SK" b="1" dirty="0" smtClean="0"/>
              <a:t> </a:t>
            </a:r>
            <a:r>
              <a:rPr lang="en-US" b="1" dirty="0"/>
              <a:t>significant difference</a:t>
            </a:r>
            <a:r>
              <a:rPr lang="sk-SK" b="1" dirty="0"/>
              <a:t> </a:t>
            </a:r>
            <a:r>
              <a:rPr lang="en-US" b="1" dirty="0"/>
              <a:t>properties</a:t>
            </a:r>
            <a:r>
              <a:rPr lang="sk-SK" b="1" dirty="0"/>
              <a:t> and </a:t>
            </a:r>
            <a:r>
              <a:rPr lang="en-US" b="1" dirty="0"/>
              <a:t>events </a:t>
            </a:r>
            <a:endParaRPr lang="sk-SK" b="1" dirty="0" smtClean="0"/>
          </a:p>
          <a:p>
            <a:pPr algn="ctr"/>
            <a:endParaRPr lang="sk-SK" b="1" dirty="0"/>
          </a:p>
          <a:p>
            <a:pPr algn="ctr"/>
            <a:r>
              <a:rPr lang="sk-SK" b="1" dirty="0" smtClean="0"/>
              <a:t>HA NP </a:t>
            </a:r>
            <a:r>
              <a:rPr lang="en-GB" b="1" dirty="0" smtClean="0"/>
              <a:t>allowed</a:t>
            </a:r>
            <a:r>
              <a:rPr lang="sk-SK" b="1" dirty="0" smtClean="0"/>
              <a:t> </a:t>
            </a:r>
            <a:r>
              <a:rPr lang="en-GB" b="1" dirty="0" smtClean="0"/>
              <a:t>combination</a:t>
            </a:r>
            <a:r>
              <a:rPr lang="sk-SK" b="1" dirty="0" smtClean="0"/>
              <a:t> of </a:t>
            </a:r>
            <a:r>
              <a:rPr lang="en-GB" b="1" dirty="0" smtClean="0"/>
              <a:t>both</a:t>
            </a:r>
            <a:r>
              <a:rPr lang="sk-SK" b="1" dirty="0" smtClean="0"/>
              <a:t> </a:t>
            </a:r>
            <a:r>
              <a:rPr lang="en-GB" b="1" dirty="0" smtClean="0"/>
              <a:t>advanced</a:t>
            </a:r>
            <a:r>
              <a:rPr lang="sk-SK" b="1" dirty="0" smtClean="0"/>
              <a:t> HA </a:t>
            </a:r>
            <a:r>
              <a:rPr lang="en-GB" b="1" dirty="0" smtClean="0"/>
              <a:t>properties</a:t>
            </a:r>
            <a:r>
              <a:rPr lang="sk-SK" b="1" dirty="0" smtClean="0"/>
              <a:t> and </a:t>
            </a:r>
            <a:r>
              <a:rPr lang="en-GB" b="1" dirty="0" smtClean="0"/>
              <a:t>targeted</a:t>
            </a:r>
            <a:r>
              <a:rPr lang="sk-SK" b="1" dirty="0" smtClean="0"/>
              <a:t> NP </a:t>
            </a:r>
            <a:r>
              <a:rPr lang="en-GB" b="1" dirty="0"/>
              <a:t>technology</a:t>
            </a:r>
            <a:r>
              <a:rPr lang="sk-SK" b="1" dirty="0"/>
              <a:t> </a:t>
            </a:r>
            <a:r>
              <a:rPr lang="sk-SK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58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632309"/>
            <a:ext cx="7488832" cy="5532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ovéPole 2"/>
          <p:cNvSpPr txBox="1"/>
          <p:nvPr/>
        </p:nvSpPr>
        <p:spPr>
          <a:xfrm>
            <a:off x="1331640" y="69269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Next issue</a:t>
            </a:r>
            <a:endParaRPr lang="en-US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1619672" y="1349479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1619672" y="162880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Čtyřstranná šipka 7">
            <a:hlinkClick r:id="" action="ppaction://hlinkshowjump?jump=firstslide"/>
          </p:cNvPr>
          <p:cNvSpPr/>
          <p:nvPr/>
        </p:nvSpPr>
        <p:spPr>
          <a:xfrm>
            <a:off x="8063078" y="5933210"/>
            <a:ext cx="216024" cy="216024"/>
          </a:xfrm>
          <a:prstGeom prst="quadArrow">
            <a:avLst>
              <a:gd name="adj1" fmla="val 0"/>
              <a:gd name="adj2" fmla="val 22500"/>
              <a:gd name="adj3" fmla="val 22500"/>
            </a:avLst>
          </a:prstGeom>
          <a:noFill/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2050" name="Picture 2" descr="Výsledek obrázku pro newspap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57" y="835727"/>
            <a:ext cx="1325230" cy="8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0" b="10464"/>
          <a:stretch/>
        </p:blipFill>
        <p:spPr>
          <a:xfrm>
            <a:off x="957057" y="2726977"/>
            <a:ext cx="821673" cy="6176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93" y="4918516"/>
            <a:ext cx="2266122" cy="11747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918517"/>
            <a:ext cx="2281058" cy="117477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779912" y="4608096"/>
            <a:ext cx="213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85,6 </a:t>
            </a:r>
            <a:r>
              <a:rPr lang="en-US" dirty="0" smtClean="0"/>
              <a:t>±</a:t>
            </a:r>
            <a:r>
              <a:rPr lang="sk-SK" dirty="0" smtClean="0"/>
              <a:t> 0,252 nm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950001" y="4608096"/>
            <a:ext cx="213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118,2 </a:t>
            </a:r>
            <a:r>
              <a:rPr lang="en-US" dirty="0" smtClean="0"/>
              <a:t>±</a:t>
            </a:r>
            <a:r>
              <a:rPr lang="sk-SK" dirty="0" smtClean="0"/>
              <a:t> 0,802 nm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1835696" y="3061418"/>
            <a:ext cx="369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áze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00" y="2637983"/>
            <a:ext cx="1335761" cy="935033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367688" y="206084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Treatment with NP</a:t>
            </a:r>
            <a:endParaRPr lang="en-GB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626670" y="3068960"/>
            <a:ext cx="369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69" y="2672873"/>
            <a:ext cx="1078860" cy="1078860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4218061" y="20608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Partial irradiation</a:t>
            </a:r>
          </a:p>
          <a:p>
            <a:r>
              <a:rPr lang="sk-SK" dirty="0" smtClean="0"/>
              <a:t>17 </a:t>
            </a:r>
            <a:r>
              <a:rPr lang="en-GB" dirty="0" smtClean="0"/>
              <a:t>Gy</a:t>
            </a:r>
            <a:endParaRPr lang="en-GB" dirty="0"/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5498878" y="3068960"/>
            <a:ext cx="369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147301" y="2297160"/>
            <a:ext cx="1506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Dissection at:</a:t>
            </a:r>
          </a:p>
          <a:p>
            <a:r>
              <a:rPr lang="en-GB" dirty="0" smtClean="0"/>
              <a:t>113</a:t>
            </a:r>
          </a:p>
          <a:p>
            <a:r>
              <a:rPr lang="en-GB" dirty="0" smtClean="0"/>
              <a:t>155</a:t>
            </a:r>
          </a:p>
          <a:p>
            <a:r>
              <a:rPr lang="en-GB" dirty="0" smtClean="0"/>
              <a:t>180 days after irradiation</a:t>
            </a:r>
            <a:endParaRPr lang="en-GB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xmlns="" id="{54B74EE0-BEBF-4872-B995-1A5E65C3B5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043" y="4837272"/>
            <a:ext cx="2929794" cy="1257104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791580" y="4034147"/>
            <a:ext cx="936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NP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83,25 </a:t>
            </a:r>
            <a:r>
              <a:rPr lang="sk-S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0,22 nm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125,1 ± 1,8 nm</a:t>
            </a:r>
          </a:p>
        </p:txBody>
      </p:sp>
    </p:spTree>
    <p:extLst>
      <p:ext uri="{BB962C8B-B14F-4D97-AF65-F5344CB8AC3E}">
        <p14:creationId xmlns:p14="http://schemas.microsoft.com/office/powerpoint/2010/main" val="1428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745</Words>
  <Application>Microsoft Office PowerPoint</Application>
  <PresentationFormat>Předvádění na obrazovce (4:3)</PresentationFormat>
  <Paragraphs>148</Paragraphs>
  <Slides>10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GungsuhChe</vt:lpstr>
      <vt:lpstr>Arial</vt:lpstr>
      <vt:lpstr>Calibri</vt:lpstr>
      <vt:lpstr>Cambria Math</vt:lpstr>
      <vt:lpstr>Lucida Sans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HA metabolic pathway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Lierová Anna</dc:creator>
  <cp:lastModifiedBy>Aňu Lierová</cp:lastModifiedBy>
  <cp:revision>65</cp:revision>
  <dcterms:created xsi:type="dcterms:W3CDTF">2018-04-18T10:22:57Z</dcterms:created>
  <dcterms:modified xsi:type="dcterms:W3CDTF">2018-04-25T09:58:37Z</dcterms:modified>
</cp:coreProperties>
</file>