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76" d="100"/>
          <a:sy n="76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3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4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wmf"/><Relationship Id="rId20" Type="http://schemas.openxmlformats.org/officeDocument/2006/relationships/image" Target="../media/image1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14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Алгебраические условия </a:t>
            </a:r>
            <a:r>
              <a:rPr lang="ru-RU" dirty="0" err="1" smtClean="0"/>
              <a:t>сепарабельности</a:t>
            </a:r>
            <a:r>
              <a:rPr lang="ru-RU" dirty="0" smtClean="0"/>
              <a:t> системы двух </a:t>
            </a:r>
            <a:r>
              <a:rPr lang="ru-RU" dirty="0" err="1" smtClean="0"/>
              <a:t>кубитов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Докладчик: Торосян А.Г.</a:t>
            </a:r>
          </a:p>
          <a:p>
            <a:r>
              <a:rPr lang="ru-RU" dirty="0" smtClean="0"/>
              <a:t>Руководител</a:t>
            </a:r>
            <a:r>
              <a:rPr lang="ru-RU" dirty="0"/>
              <a:t>ь</a:t>
            </a:r>
            <a:r>
              <a:rPr lang="ru-RU" dirty="0" smtClean="0"/>
              <a:t>: </a:t>
            </a:r>
            <a:r>
              <a:rPr lang="ru-RU" dirty="0" smtClean="0"/>
              <a:t>Хведелидзе А.М.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79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123949"/>
            <a:ext cx="10018713" cy="1752599"/>
          </a:xfrm>
        </p:spPr>
        <p:txBody>
          <a:bodyPr/>
          <a:lstStyle/>
          <a:p>
            <a:r>
              <a:rPr lang="ru-RU" dirty="0" smtClean="0"/>
              <a:t>Результаты расчетов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09" y="1448946"/>
            <a:ext cx="10018713" cy="4888354"/>
          </a:xfrm>
        </p:spPr>
        <p:txBody>
          <a:bodyPr/>
          <a:lstStyle/>
          <a:p>
            <a:r>
              <a:rPr lang="ru-RU" dirty="0" smtClean="0"/>
              <a:t>Коэффициенты      представлены </a:t>
            </a:r>
            <a:r>
              <a:rPr lang="ru-RU" dirty="0"/>
              <a:t>в терминах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с</a:t>
            </a:r>
            <a:r>
              <a:rPr lang="ru-RU" dirty="0" smtClean="0"/>
              <a:t>ледов степеней </a:t>
            </a:r>
            <a:r>
              <a:rPr lang="ru-RU" dirty="0"/>
              <a:t>матриц </a:t>
            </a:r>
            <a:r>
              <a:rPr lang="ru-RU" dirty="0" smtClean="0"/>
              <a:t>плотности: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Операторы Казимира в </a:t>
            </a:r>
            <a:r>
              <a:rPr lang="ru-RU" dirty="0"/>
              <a:t>компонентах 15-мерного вектора </a:t>
            </a:r>
            <a:r>
              <a:rPr lang="ru-RU" dirty="0" smtClean="0"/>
              <a:t>Блоха: </a:t>
            </a: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2776"/>
              </p:ext>
            </p:extLst>
          </p:nvPr>
        </p:nvGraphicFramePr>
        <p:xfrm>
          <a:off x="3926637" y="2340612"/>
          <a:ext cx="378660" cy="513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" name="Equation" r:id="rId3" imgW="177480" imgH="241200" progId="Equation.DSMT4">
                  <p:embed/>
                </p:oleObj>
              </mc:Choice>
              <mc:Fallback>
                <p:oleObj name="Equation" r:id="rId3" imgW="1774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26637" y="2340612"/>
                        <a:ext cx="378660" cy="5138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852369"/>
              </p:ext>
            </p:extLst>
          </p:nvPr>
        </p:nvGraphicFramePr>
        <p:xfrm>
          <a:off x="6409483" y="2965694"/>
          <a:ext cx="1227179" cy="471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8" name="Equation" r:id="rId5" imgW="825480" imgH="317160" progId="Equation.DSMT4">
                  <p:embed/>
                </p:oleObj>
              </mc:Choice>
              <mc:Fallback>
                <p:oleObj name="Equation" r:id="rId5" imgW="82548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09483" y="2965694"/>
                        <a:ext cx="1227179" cy="4717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684237"/>
              </p:ext>
            </p:extLst>
          </p:nvPr>
        </p:nvGraphicFramePr>
        <p:xfrm>
          <a:off x="7779892" y="1569251"/>
          <a:ext cx="3775751" cy="2240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9" name="Equation" r:id="rId7" imgW="2717640" imgH="1612800" progId="Equation.DSMT4">
                  <p:embed/>
                </p:oleObj>
              </mc:Choice>
              <mc:Fallback>
                <p:oleObj name="Equation" r:id="rId7" imgW="2717640" imgH="1612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779892" y="1569251"/>
                        <a:ext cx="3775751" cy="22407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7842759"/>
              </p:ext>
            </p:extLst>
          </p:nvPr>
        </p:nvGraphicFramePr>
        <p:xfrm>
          <a:off x="2501899" y="4553466"/>
          <a:ext cx="3604073" cy="1783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0" name="Equation" r:id="rId9" imgW="2514600" imgH="1244520" progId="Equation.DSMT4">
                  <p:embed/>
                </p:oleObj>
              </mc:Choice>
              <mc:Fallback>
                <p:oleObj name="Equation" r:id="rId9" imgW="2514600" imgH="1244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01899" y="4553466"/>
                        <a:ext cx="3604073" cy="17838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2204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2410" y="215900"/>
            <a:ext cx="10301290" cy="6375400"/>
          </a:xfrm>
        </p:spPr>
        <p:txBody>
          <a:bodyPr>
            <a:normAutofit/>
          </a:bodyPr>
          <a:lstStyle/>
          <a:p>
            <a:r>
              <a:rPr lang="ru-RU" dirty="0" smtClean="0"/>
              <a:t>Тогда </a:t>
            </a:r>
            <a:r>
              <a:rPr lang="ru-RU" dirty="0"/>
              <a:t>соответствующие </a:t>
            </a:r>
            <a:r>
              <a:rPr lang="ru-RU" dirty="0" smtClean="0"/>
              <a:t>коэффициенты                    </a:t>
            </a:r>
            <a:r>
              <a:rPr lang="ru-RU" dirty="0"/>
              <a:t>выражаются через операторы Казимира следующим образом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Из условия нормировки                 следует, что   </a:t>
            </a:r>
            <a:r>
              <a:rPr lang="en-US" dirty="0" smtClean="0"/>
              <a:t>                    .</a:t>
            </a:r>
          </a:p>
          <a:p>
            <a:pPr algn="just"/>
            <a:r>
              <a:rPr lang="ru-RU" dirty="0"/>
              <a:t>Тогда </a:t>
            </a:r>
            <a:r>
              <a:rPr lang="ru-RU" dirty="0" smtClean="0"/>
              <a:t>условия </a:t>
            </a:r>
            <a:r>
              <a:rPr lang="ru-RU" dirty="0" err="1"/>
              <a:t>неотрицательности</a:t>
            </a:r>
            <a:r>
              <a:rPr lang="ru-RU" dirty="0"/>
              <a:t> и </a:t>
            </a:r>
            <a:r>
              <a:rPr lang="ru-RU" dirty="0" err="1"/>
              <a:t>нормированности</a:t>
            </a:r>
            <a:r>
              <a:rPr lang="ru-RU" dirty="0"/>
              <a:t> оператора  плотности   </a:t>
            </a:r>
            <a:r>
              <a:rPr lang="ru-RU" dirty="0" smtClean="0"/>
              <a:t>n-уровневой </a:t>
            </a:r>
            <a:r>
              <a:rPr lang="ru-RU" dirty="0"/>
              <a:t>смешанной системы можно переформулировать в виде следующих ограничений на </a:t>
            </a:r>
            <a:r>
              <a:rPr lang="ru-RU" dirty="0" smtClean="0"/>
              <a:t>инварианты              </a:t>
            </a:r>
            <a:r>
              <a:rPr lang="en-US" dirty="0" smtClean="0"/>
              <a:t>: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5909002"/>
              </p:ext>
            </p:extLst>
          </p:nvPr>
        </p:nvGraphicFramePr>
        <p:xfrm>
          <a:off x="7225459" y="340698"/>
          <a:ext cx="887327" cy="374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3" name="Equation" r:id="rId3" imgW="571320" imgH="241200" progId="Equation.DSMT4">
                  <p:embed/>
                </p:oleObj>
              </mc:Choice>
              <mc:Fallback>
                <p:oleObj name="Equation" r:id="rId3" imgW="5713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25459" y="340698"/>
                        <a:ext cx="887327" cy="3746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8162602"/>
              </p:ext>
            </p:extLst>
          </p:nvPr>
        </p:nvGraphicFramePr>
        <p:xfrm>
          <a:off x="7770723" y="715602"/>
          <a:ext cx="3801635" cy="235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4" name="Equation" r:id="rId5" imgW="2273040" imgH="1409400" progId="Equation.DSMT4">
                  <p:embed/>
                </p:oleObj>
              </mc:Choice>
              <mc:Fallback>
                <p:oleObj name="Equation" r:id="rId5" imgW="2273040" imgH="1409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770723" y="715602"/>
                        <a:ext cx="3801635" cy="2357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683739"/>
              </p:ext>
            </p:extLst>
          </p:nvPr>
        </p:nvGraphicFramePr>
        <p:xfrm>
          <a:off x="5067669" y="3330572"/>
          <a:ext cx="923327" cy="314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5" name="Equation" r:id="rId7" imgW="596880" imgH="203040" progId="Equation.DSMT4">
                  <p:embed/>
                </p:oleObj>
              </mc:Choice>
              <mc:Fallback>
                <p:oleObj name="Equation" r:id="rId7" imgW="5968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67669" y="3330572"/>
                        <a:ext cx="923327" cy="3143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51083"/>
              </p:ext>
            </p:extLst>
          </p:nvPr>
        </p:nvGraphicFramePr>
        <p:xfrm>
          <a:off x="7789686" y="3279727"/>
          <a:ext cx="1206501" cy="486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6" name="Equation" r:id="rId9" imgW="787320" imgH="317160" progId="Equation.DSMT4">
                  <p:embed/>
                </p:oleObj>
              </mc:Choice>
              <mc:Fallback>
                <p:oleObj name="Equation" r:id="rId9" imgW="78732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789686" y="3279727"/>
                        <a:ext cx="1206501" cy="4864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4675102"/>
              </p:ext>
            </p:extLst>
          </p:nvPr>
        </p:nvGraphicFramePr>
        <p:xfrm>
          <a:off x="8235949" y="4643832"/>
          <a:ext cx="760238" cy="342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7" name="Equation" r:id="rId11" imgW="507960" imgH="228600" progId="Equation.DSMT4">
                  <p:embed/>
                </p:oleObj>
              </mc:Choice>
              <mc:Fallback>
                <p:oleObj name="Equation" r:id="rId11" imgW="5079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235949" y="4643832"/>
                        <a:ext cx="760238" cy="3421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2883354"/>
              </p:ext>
            </p:extLst>
          </p:nvPr>
        </p:nvGraphicFramePr>
        <p:xfrm>
          <a:off x="3636282" y="4985939"/>
          <a:ext cx="3544308" cy="1535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8" name="Equation" r:id="rId13" imgW="1993680" imgH="863280" progId="Equation.DSMT4">
                  <p:embed/>
                </p:oleObj>
              </mc:Choice>
              <mc:Fallback>
                <p:oleObj name="Equation" r:id="rId13" imgW="199368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636282" y="4985939"/>
                        <a:ext cx="3544308" cy="15351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3285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1" y="2285999"/>
            <a:ext cx="10018713" cy="1625601"/>
          </a:xfrm>
        </p:spPr>
        <p:txBody>
          <a:bodyPr/>
          <a:lstStyle/>
          <a:p>
            <a:r>
              <a:rPr lang="ru-RU" dirty="0" smtClean="0"/>
              <a:t>Таким образом, </a:t>
            </a:r>
            <a:r>
              <a:rPr lang="ru-RU" dirty="0"/>
              <a:t>произвольное смешанное состояние системы двух </a:t>
            </a:r>
            <a:r>
              <a:rPr lang="ru-RU" dirty="0" err="1"/>
              <a:t>кубитов</a:t>
            </a:r>
            <a:r>
              <a:rPr lang="ru-RU" dirty="0"/>
              <a:t> является сепарабельным, если одновременно выполняются два набора неравенств: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1813633"/>
              </p:ext>
            </p:extLst>
          </p:nvPr>
        </p:nvGraphicFramePr>
        <p:xfrm>
          <a:off x="1758576" y="4038598"/>
          <a:ext cx="3550024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Equation" r:id="rId3" imgW="2234880" imgH="863280" progId="Equation.DSMT4">
                  <p:embed/>
                </p:oleObj>
              </mc:Choice>
              <mc:Fallback>
                <p:oleObj name="Equation" r:id="rId3" imgW="223488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8576" y="4038598"/>
                        <a:ext cx="3550024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914245"/>
              </p:ext>
            </p:extLst>
          </p:nvPr>
        </p:nvGraphicFramePr>
        <p:xfrm>
          <a:off x="5435599" y="4038598"/>
          <a:ext cx="5035349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Equation" r:id="rId5" imgW="3174840" imgH="609480" progId="Equation.DSMT4">
                  <p:embed/>
                </p:oleObj>
              </mc:Choice>
              <mc:Fallback>
                <p:oleObj name="Equation" r:id="rId5" imgW="317484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35599" y="4038598"/>
                        <a:ext cx="5035349" cy="966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3038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7549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М.Нильсен, И.Чанг, Квантовые </a:t>
            </a:r>
            <a:r>
              <a:rPr lang="ru-RU" dirty="0" smtClean="0"/>
              <a:t>вычисления </a:t>
            </a:r>
            <a:r>
              <a:rPr lang="ru-RU" dirty="0"/>
              <a:t>и квантовая информация, М.: Мир, </a:t>
            </a:r>
            <a:r>
              <a:rPr lang="ru-RU" dirty="0" smtClean="0"/>
              <a:t>2006</a:t>
            </a:r>
            <a:r>
              <a:rPr lang="en-US" dirty="0" smtClean="0"/>
              <a:t>.</a:t>
            </a:r>
          </a:p>
          <a:p>
            <a:r>
              <a:rPr lang="en-US" dirty="0"/>
              <a:t>J. </a:t>
            </a:r>
            <a:r>
              <a:rPr lang="en-US" dirty="0" err="1"/>
              <a:t>Schlienz</a:t>
            </a:r>
            <a:r>
              <a:rPr lang="en-US" dirty="0"/>
              <a:t> and G. Mahler </a:t>
            </a:r>
            <a:r>
              <a:rPr lang="en-US" dirty="0" err="1"/>
              <a:t>PhysRev</a:t>
            </a:r>
            <a:r>
              <a:rPr lang="en-US" dirty="0"/>
              <a:t> A 52 (1995) 4396 ; Physics Letters A </a:t>
            </a:r>
            <a:r>
              <a:rPr lang="en-US" dirty="0" smtClean="0"/>
              <a:t>224 (1996</a:t>
            </a:r>
            <a:r>
              <a:rPr lang="en-US" dirty="0"/>
              <a:t>) </a:t>
            </a:r>
            <a:r>
              <a:rPr lang="en-US" dirty="0" smtClean="0"/>
              <a:t>39-44.</a:t>
            </a:r>
          </a:p>
          <a:p>
            <a:r>
              <a:rPr lang="en-US" dirty="0" err="1"/>
              <a:t>U.Fano</a:t>
            </a:r>
            <a:r>
              <a:rPr lang="en-US" dirty="0"/>
              <a:t>, Pairs of two-level systems. </a:t>
            </a:r>
            <a:r>
              <a:rPr lang="en-US" dirty="0" err="1"/>
              <a:t>Rev.n</a:t>
            </a:r>
            <a:r>
              <a:rPr lang="en-US" dirty="0"/>
              <a:t> </a:t>
            </a:r>
            <a:r>
              <a:rPr lang="en-US" dirty="0" err="1"/>
              <a:t>Mod.n</a:t>
            </a:r>
            <a:r>
              <a:rPr lang="en-US" dirty="0"/>
              <a:t> </a:t>
            </a:r>
            <a:r>
              <a:rPr lang="en-US" dirty="0" err="1"/>
              <a:t>Phys.n</a:t>
            </a:r>
            <a:r>
              <a:rPr lang="en-US" dirty="0"/>
              <a:t> 55 (1983), 855–874</a:t>
            </a:r>
            <a:r>
              <a:rPr lang="en-US" dirty="0" smtClean="0"/>
              <a:t>.</a:t>
            </a:r>
          </a:p>
          <a:p>
            <a:r>
              <a:rPr lang="en-US" dirty="0"/>
              <a:t>V. </a:t>
            </a:r>
            <a:r>
              <a:rPr lang="en-US" dirty="0" err="1"/>
              <a:t>Gerdt</a:t>
            </a:r>
            <a:r>
              <a:rPr lang="en-US" dirty="0"/>
              <a:t>, A. </a:t>
            </a:r>
            <a:r>
              <a:rPr lang="en-US" dirty="0" err="1"/>
              <a:t>Khvedelidze</a:t>
            </a:r>
            <a:r>
              <a:rPr lang="en-US" dirty="0"/>
              <a:t> and Yu. </a:t>
            </a:r>
            <a:r>
              <a:rPr lang="en-US" dirty="0" err="1"/>
              <a:t>Palii</a:t>
            </a:r>
            <a:r>
              <a:rPr lang="en-US" dirty="0"/>
              <a:t>, </a:t>
            </a:r>
            <a:r>
              <a:rPr lang="en-US" dirty="0" err="1"/>
              <a:t>Separability</a:t>
            </a:r>
            <a:r>
              <a:rPr lang="en-US" dirty="0"/>
              <a:t> of two </a:t>
            </a:r>
            <a:r>
              <a:rPr lang="en-US" dirty="0" err="1"/>
              <a:t>qubits</a:t>
            </a:r>
            <a:r>
              <a:rPr lang="en-US" dirty="0"/>
              <a:t> in terms of </a:t>
            </a:r>
            <a:r>
              <a:rPr lang="en-US" dirty="0" smtClean="0"/>
              <a:t>local invariants</a:t>
            </a:r>
            <a:r>
              <a:rPr lang="en-US" dirty="0"/>
              <a:t>, Physics of Particles and Nuclei, </a:t>
            </a:r>
            <a:r>
              <a:rPr lang="en-US" dirty="0" smtClean="0"/>
              <a:t>42, </a:t>
            </a:r>
            <a:r>
              <a:rPr lang="en-US" dirty="0"/>
              <a:t>5 (2011</a:t>
            </a:r>
            <a:r>
              <a:rPr lang="en-US" dirty="0" smtClean="0"/>
              <a:t>).</a:t>
            </a:r>
          </a:p>
          <a:p>
            <a:r>
              <a:rPr lang="en-US" dirty="0"/>
              <a:t>V. </a:t>
            </a:r>
            <a:r>
              <a:rPr lang="en-US" dirty="0" err="1"/>
              <a:t>Gerdt</a:t>
            </a:r>
            <a:r>
              <a:rPr lang="en-US" dirty="0"/>
              <a:t>, A. </a:t>
            </a:r>
            <a:r>
              <a:rPr lang="en-US" dirty="0" err="1"/>
              <a:t>Khvedelidze</a:t>
            </a:r>
            <a:r>
              <a:rPr lang="en-US" dirty="0"/>
              <a:t> and Yu. </a:t>
            </a:r>
            <a:r>
              <a:rPr lang="en-US" dirty="0" err="1"/>
              <a:t>Palii</a:t>
            </a:r>
            <a:r>
              <a:rPr lang="en-US" dirty="0"/>
              <a:t>, Constraints on SU(2)  SU(2) </a:t>
            </a:r>
            <a:r>
              <a:rPr lang="en-US" dirty="0" smtClean="0"/>
              <a:t>invariant polynomials </a:t>
            </a:r>
            <a:r>
              <a:rPr lang="en-US" dirty="0"/>
              <a:t>for entangled </a:t>
            </a:r>
            <a:r>
              <a:rPr lang="en-US" dirty="0" err="1"/>
              <a:t>qubit</a:t>
            </a:r>
            <a:r>
              <a:rPr lang="en-US" dirty="0"/>
              <a:t> pairs, </a:t>
            </a:r>
            <a:r>
              <a:rPr lang="en-US" dirty="0" err="1"/>
              <a:t>Yad</a:t>
            </a:r>
            <a:r>
              <a:rPr lang="en-US" dirty="0"/>
              <a:t>. </a:t>
            </a:r>
            <a:r>
              <a:rPr lang="en-US" dirty="0" err="1"/>
              <a:t>Fiz</a:t>
            </a:r>
            <a:r>
              <a:rPr lang="en-US" dirty="0"/>
              <a:t>. 74, 6 (</a:t>
            </a:r>
            <a:r>
              <a:rPr lang="en-US"/>
              <a:t>2011</a:t>
            </a:r>
            <a:r>
              <a:rPr lang="en-US" smtClean="0"/>
              <a:t>).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2542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152400"/>
            <a:ext cx="10018713" cy="1752599"/>
          </a:xfrm>
        </p:spPr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9410" y="1650999"/>
            <a:ext cx="10018713" cy="3898901"/>
          </a:xfrm>
        </p:spPr>
        <p:txBody>
          <a:bodyPr>
            <a:normAutofit/>
          </a:bodyPr>
          <a:lstStyle/>
          <a:p>
            <a:r>
              <a:rPr lang="ru-RU" dirty="0" smtClean="0"/>
              <a:t>Вводные сведения</a:t>
            </a:r>
          </a:p>
          <a:p>
            <a:r>
              <a:rPr lang="ru-RU" dirty="0" smtClean="0"/>
              <a:t>Матрица плотности и условия на неё</a:t>
            </a:r>
          </a:p>
          <a:p>
            <a:r>
              <a:rPr lang="ru-RU" dirty="0" smtClean="0"/>
              <a:t>Условие </a:t>
            </a:r>
            <a:r>
              <a:rPr lang="ru-RU" dirty="0" err="1" smtClean="0"/>
              <a:t>неотрицательности</a:t>
            </a:r>
            <a:endParaRPr lang="ru-RU" dirty="0" smtClean="0"/>
          </a:p>
          <a:p>
            <a:r>
              <a:rPr lang="ru-RU" dirty="0" smtClean="0"/>
              <a:t>Определение </a:t>
            </a:r>
            <a:r>
              <a:rPr lang="ru-RU" dirty="0" err="1" smtClean="0"/>
              <a:t>сепарабельности</a:t>
            </a:r>
            <a:endParaRPr lang="ru-RU" dirty="0" smtClean="0"/>
          </a:p>
          <a:p>
            <a:r>
              <a:rPr lang="ru-RU" dirty="0" smtClean="0"/>
              <a:t>Критерий Переса-Городецкого</a:t>
            </a:r>
          </a:p>
          <a:p>
            <a:r>
              <a:rPr lang="ru-RU" dirty="0" smtClean="0"/>
              <a:t>Условие </a:t>
            </a:r>
            <a:r>
              <a:rPr lang="ru-RU" dirty="0" err="1" smtClean="0"/>
              <a:t>сепарабельности</a:t>
            </a:r>
            <a:r>
              <a:rPr lang="ru-RU" dirty="0" smtClean="0"/>
              <a:t> в терминах полиномиальных неравенств</a:t>
            </a:r>
          </a:p>
          <a:p>
            <a:r>
              <a:rPr lang="ru-RU" dirty="0" smtClean="0"/>
              <a:t>Заключение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71520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Историческая справка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1935г. </a:t>
            </a:r>
            <a:r>
              <a:rPr lang="ru-RU" dirty="0" smtClean="0"/>
              <a:t>Эйнштейн</a:t>
            </a:r>
            <a:r>
              <a:rPr lang="ru-RU" dirty="0"/>
              <a:t>, Подольский и </a:t>
            </a:r>
            <a:r>
              <a:rPr lang="ru-RU" dirty="0" smtClean="0"/>
              <a:t>Розен: </a:t>
            </a:r>
            <a:r>
              <a:rPr lang="ru-RU" dirty="0"/>
              <a:t>между элементами составных систем существуют корреляции, описание которых приводит к следствиям, противоречащим нашей интуиции, основанной на макроскопическом </a:t>
            </a:r>
            <a:r>
              <a:rPr lang="ru-RU" dirty="0" smtClean="0"/>
              <a:t>опыте.</a:t>
            </a:r>
          </a:p>
          <a:p>
            <a:r>
              <a:rPr lang="ru-RU" dirty="0" smtClean="0"/>
              <a:t>1935г.</a:t>
            </a:r>
            <a:r>
              <a:rPr lang="ru-RU" dirty="0"/>
              <a:t> </a:t>
            </a:r>
            <a:r>
              <a:rPr lang="ru-RU" dirty="0" err="1" smtClean="0"/>
              <a:t>Шрёдингер</a:t>
            </a:r>
            <a:r>
              <a:rPr lang="ru-RU" dirty="0" smtClean="0"/>
              <a:t>: </a:t>
            </a:r>
            <a:r>
              <a:rPr lang="ru-RU" dirty="0"/>
              <a:t>система как целое находится в чистом состоянии, в то время как её части находятся в </a:t>
            </a:r>
            <a:r>
              <a:rPr lang="ru-RU" dirty="0" smtClean="0"/>
              <a:t>смешанном.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31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Матрица плотности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1" y="2438399"/>
            <a:ext cx="10018713" cy="3124201"/>
          </a:xfrm>
        </p:spPr>
        <p:txBody>
          <a:bodyPr/>
          <a:lstStyle/>
          <a:p>
            <a:pPr algn="just"/>
            <a:r>
              <a:rPr lang="ru-RU" dirty="0"/>
              <a:t>Состояние произвольной квантовой системы </a:t>
            </a:r>
            <a:r>
              <a:rPr lang="ru-RU" dirty="0" smtClean="0"/>
              <a:t>определяется оператором </a:t>
            </a:r>
            <a:r>
              <a:rPr lang="ru-RU" dirty="0"/>
              <a:t>плотности, действующем в гильбертовом пространстве. Для N-уровневой системы он представим комплексной   </a:t>
            </a:r>
            <a:r>
              <a:rPr lang="en-US" dirty="0" err="1"/>
              <a:t>NxN</a:t>
            </a:r>
            <a:r>
              <a:rPr lang="ru-RU" dirty="0"/>
              <a:t>- матрицей </a:t>
            </a:r>
            <a:r>
              <a:rPr lang="ru-RU" dirty="0" smtClean="0"/>
              <a:t>плотности </a:t>
            </a:r>
            <a:r>
              <a:rPr lang="en-US" dirty="0" smtClean="0"/>
              <a:t>      :</a:t>
            </a: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711298"/>
              </p:ext>
            </p:extLst>
          </p:nvPr>
        </p:nvGraphicFramePr>
        <p:xfrm>
          <a:off x="3187700" y="3919536"/>
          <a:ext cx="3810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Equation" r:id="rId3" imgW="152280" imgH="164880" progId="Equation.DSMT4">
                  <p:embed/>
                </p:oleObj>
              </mc:Choice>
              <mc:Fallback>
                <p:oleObj name="Equation" r:id="rId3" imgW="1522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87700" y="3919536"/>
                        <a:ext cx="381000" cy="41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027825"/>
              </p:ext>
            </p:extLst>
          </p:nvPr>
        </p:nvGraphicFramePr>
        <p:xfrm>
          <a:off x="4582472" y="4190998"/>
          <a:ext cx="1797359" cy="1941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Equation" r:id="rId5" imgW="634680" imgH="685800" progId="Equation.DSMT4">
                  <p:embed/>
                </p:oleObj>
              </mc:Choice>
              <mc:Fallback>
                <p:oleObj name="Equation" r:id="rId5" imgW="63468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82472" y="4190998"/>
                        <a:ext cx="1797359" cy="19411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3565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89110" y="364558"/>
            <a:ext cx="10018713" cy="5082608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Матрица плотности для </a:t>
            </a:r>
            <a:r>
              <a:rPr lang="ru-RU" dirty="0" err="1" smtClean="0"/>
              <a:t>кубита</a:t>
            </a:r>
            <a:r>
              <a:rPr lang="ru-RU" dirty="0" smtClean="0"/>
              <a:t>: 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/>
              <a:t>Общий вид произвольного смешанного состояния двух </a:t>
            </a:r>
            <a:r>
              <a:rPr lang="ru-RU" dirty="0" err="1" smtClean="0"/>
              <a:t>кубитов</a:t>
            </a:r>
            <a:r>
              <a:rPr lang="ru-RU" dirty="0" smtClean="0"/>
              <a:t>: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Для d-уровневой системы: </a:t>
            </a:r>
            <a:endParaRPr lang="ru-RU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1325222"/>
              </p:ext>
            </p:extLst>
          </p:nvPr>
        </p:nvGraphicFramePr>
        <p:xfrm>
          <a:off x="2921000" y="2232045"/>
          <a:ext cx="1826882" cy="770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" name="Equation" r:id="rId3" imgW="1054080" imgH="444240" progId="Equation.DSMT4">
                  <p:embed/>
                </p:oleObj>
              </mc:Choice>
              <mc:Fallback>
                <p:oleObj name="Equation" r:id="rId3" imgW="105408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21000" y="2232045"/>
                        <a:ext cx="1826882" cy="7703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7677095"/>
              </p:ext>
            </p:extLst>
          </p:nvPr>
        </p:nvGraphicFramePr>
        <p:xfrm>
          <a:off x="2921000" y="3482631"/>
          <a:ext cx="5281152" cy="770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Equation" r:id="rId5" imgW="3047760" imgH="444240" progId="Equation.DSMT4">
                  <p:embed/>
                </p:oleObj>
              </mc:Choice>
              <mc:Fallback>
                <p:oleObj name="Equation" r:id="rId5" imgW="304776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21000" y="3482631"/>
                        <a:ext cx="5281152" cy="7701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0206220"/>
              </p:ext>
            </p:extLst>
          </p:nvPr>
        </p:nvGraphicFramePr>
        <p:xfrm>
          <a:off x="2921000" y="4869903"/>
          <a:ext cx="2122052" cy="714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Equation" r:id="rId7" imgW="1320480" imgH="444240" progId="Equation.DSMT4">
                  <p:embed/>
                </p:oleObj>
              </mc:Choice>
              <mc:Fallback>
                <p:oleObj name="Equation" r:id="rId7" imgW="132048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21000" y="4869903"/>
                        <a:ext cx="2122052" cy="7141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3505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3" y="323110"/>
            <a:ext cx="10018713" cy="1752599"/>
          </a:xfrm>
        </p:spPr>
        <p:txBody>
          <a:bodyPr/>
          <a:lstStyle/>
          <a:p>
            <a:r>
              <a:rPr lang="ru-RU" dirty="0" smtClean="0"/>
              <a:t>Условие </a:t>
            </a:r>
            <a:r>
              <a:rPr lang="ru-RU" dirty="0" err="1" smtClean="0"/>
              <a:t>неотрицательности</a:t>
            </a:r>
            <a:r>
              <a:rPr lang="ru-RU" dirty="0" smtClean="0"/>
              <a:t> матрицы плотности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0183" y="2075709"/>
            <a:ext cx="10018713" cy="432509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Характеристическое уравнение: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Характеристические  числа         вещественны (оператор      </a:t>
            </a:r>
            <a:r>
              <a:rPr lang="ru-RU" dirty="0" err="1" smtClean="0"/>
              <a:t>эрмитов</a:t>
            </a:r>
            <a:r>
              <a:rPr lang="ru-RU" dirty="0" smtClean="0"/>
              <a:t>) и неотрицательны         все         также неотрицательны (                              ).</a:t>
            </a:r>
          </a:p>
          <a:p>
            <a:endParaRPr lang="ru-RU" dirty="0" smtClean="0"/>
          </a:p>
          <a:p>
            <a:r>
              <a:rPr lang="ru-RU" dirty="0" smtClean="0"/>
              <a:t>Верно и обратное: из </a:t>
            </a:r>
            <a:r>
              <a:rPr lang="ru-RU" dirty="0" err="1" smtClean="0"/>
              <a:t>неотрицательности</a:t>
            </a:r>
            <a:r>
              <a:rPr lang="ru-RU" dirty="0" smtClean="0"/>
              <a:t>          следует </a:t>
            </a:r>
            <a:r>
              <a:rPr lang="ru-RU" dirty="0" err="1" smtClean="0"/>
              <a:t>неотрицательность</a:t>
            </a:r>
            <a:r>
              <a:rPr lang="ru-RU" dirty="0" smtClean="0"/>
              <a:t>      .</a:t>
            </a:r>
          </a:p>
          <a:p>
            <a:pPr marL="0" indent="0">
              <a:buNone/>
            </a:pPr>
            <a:endParaRPr lang="ru-RU" dirty="0"/>
          </a:p>
          <a:p>
            <a:pPr algn="just"/>
            <a:r>
              <a:rPr lang="ru-RU" dirty="0"/>
              <a:t>Таким образом, </a:t>
            </a:r>
            <a:r>
              <a:rPr lang="ru-RU" dirty="0" err="1"/>
              <a:t>неотрицательность</a:t>
            </a:r>
            <a:r>
              <a:rPr lang="ru-RU" dirty="0"/>
              <a:t> матрицы плотности может быть записана в инвариантном виде как условие </a:t>
            </a:r>
            <a:r>
              <a:rPr lang="ru-RU" dirty="0" err="1"/>
              <a:t>неотрицательности</a:t>
            </a:r>
            <a:r>
              <a:rPr lang="ru-RU" dirty="0"/>
              <a:t> коэффициентов её характеристического уравнения: </a:t>
            </a:r>
          </a:p>
          <a:p>
            <a:endParaRPr lang="ru-RU" dirty="0" smtClean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5658134"/>
              </p:ext>
            </p:extLst>
          </p:nvPr>
        </p:nvGraphicFramePr>
        <p:xfrm>
          <a:off x="5822940" y="1981108"/>
          <a:ext cx="5168911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9" name="Equation" r:id="rId3" imgW="3352680" imgH="304560" progId="Equation.DSMT4">
                  <p:embed/>
                </p:oleObj>
              </mc:Choice>
              <mc:Fallback>
                <p:oleObj name="Equation" r:id="rId3" imgW="33526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22940" y="1981108"/>
                        <a:ext cx="5168911" cy="4699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6324506"/>
              </p:ext>
            </p:extLst>
          </p:nvPr>
        </p:nvGraphicFramePr>
        <p:xfrm>
          <a:off x="5255224" y="2896619"/>
          <a:ext cx="292101" cy="369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0" name="Equation" r:id="rId5" imgW="190440" imgH="241200" progId="Equation.DSMT4">
                  <p:embed/>
                </p:oleObj>
              </mc:Choice>
              <mc:Fallback>
                <p:oleObj name="Equation" r:id="rId5" imgW="1904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55224" y="2896619"/>
                        <a:ext cx="292101" cy="3699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8743897"/>
              </p:ext>
            </p:extLst>
          </p:nvPr>
        </p:nvGraphicFramePr>
        <p:xfrm>
          <a:off x="8585303" y="3010524"/>
          <a:ext cx="256783" cy="276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1" name="Equation" r:id="rId7" imgW="164880" imgH="177480" progId="Equation.DSMT4">
                  <p:embed/>
                </p:oleObj>
              </mc:Choice>
              <mc:Fallback>
                <p:oleObj name="Equation" r:id="rId7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585303" y="3010524"/>
                        <a:ext cx="256783" cy="2765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6718545"/>
              </p:ext>
            </p:extLst>
          </p:nvPr>
        </p:nvGraphicFramePr>
        <p:xfrm>
          <a:off x="3996732" y="3359901"/>
          <a:ext cx="248846" cy="199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2" name="Equation" r:id="rId9" imgW="190440" imgH="152280" progId="Equation.DSMT4">
                  <p:embed/>
                </p:oleObj>
              </mc:Choice>
              <mc:Fallback>
                <p:oleObj name="Equation" r:id="rId9" imgW="19044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996732" y="3359901"/>
                        <a:ext cx="248846" cy="1990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3599518"/>
              </p:ext>
            </p:extLst>
          </p:nvPr>
        </p:nvGraphicFramePr>
        <p:xfrm>
          <a:off x="4938761" y="3235615"/>
          <a:ext cx="284164" cy="385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3" name="Equation" r:id="rId11" imgW="177480" imgH="241200" progId="Equation.DSMT4">
                  <p:embed/>
                </p:oleObj>
              </mc:Choice>
              <mc:Fallback>
                <p:oleObj name="Equation" r:id="rId11" imgW="1774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938761" y="3235615"/>
                        <a:ext cx="284164" cy="3856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4468350"/>
              </p:ext>
            </p:extLst>
          </p:nvPr>
        </p:nvGraphicFramePr>
        <p:xfrm>
          <a:off x="8259275" y="3173327"/>
          <a:ext cx="1589090" cy="635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4" name="Equation" r:id="rId13" imgW="1333440" imgH="533160" progId="Equation.DSMT4">
                  <p:embed/>
                </p:oleObj>
              </mc:Choice>
              <mc:Fallback>
                <p:oleObj name="Equation" r:id="rId13" imgW="133344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259275" y="3173327"/>
                        <a:ext cx="1589090" cy="6356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2367349"/>
              </p:ext>
            </p:extLst>
          </p:nvPr>
        </p:nvGraphicFramePr>
        <p:xfrm>
          <a:off x="7010400" y="4065100"/>
          <a:ext cx="330200" cy="448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5" name="Equation" r:id="rId15" imgW="177480" imgH="241200" progId="Equation.DSMT4">
                  <p:embed/>
                </p:oleObj>
              </mc:Choice>
              <mc:Fallback>
                <p:oleObj name="Equation" r:id="rId15" imgW="1774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010400" y="4065100"/>
                        <a:ext cx="330200" cy="4481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839102"/>
              </p:ext>
            </p:extLst>
          </p:nvPr>
        </p:nvGraphicFramePr>
        <p:xfrm>
          <a:off x="10845801" y="4109007"/>
          <a:ext cx="292100" cy="3699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6" name="Equation" r:id="rId17" imgW="190440" imgH="241200" progId="Equation.DSMT4">
                  <p:embed/>
                </p:oleObj>
              </mc:Choice>
              <mc:Fallback>
                <p:oleObj name="Equation" r:id="rId17" imgW="1904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0845801" y="4109007"/>
                        <a:ext cx="292100" cy="3699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2119713"/>
              </p:ext>
            </p:extLst>
          </p:nvPr>
        </p:nvGraphicFramePr>
        <p:xfrm>
          <a:off x="5727699" y="5868187"/>
          <a:ext cx="2308639" cy="518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" name="Equation" r:id="rId19" imgW="1244520" imgH="279360" progId="Equation.DSMT4">
                  <p:embed/>
                </p:oleObj>
              </mc:Choice>
              <mc:Fallback>
                <p:oleObj name="Equation" r:id="rId19" imgW="12445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727699" y="5868187"/>
                        <a:ext cx="2308639" cy="5182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9821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Сепарабельность</a:t>
            </a:r>
            <a:r>
              <a:rPr lang="ru-RU" dirty="0" smtClean="0"/>
              <a:t> состояния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1" y="2438399"/>
            <a:ext cx="9869490" cy="3306695"/>
          </a:xfrm>
        </p:spPr>
        <p:txBody>
          <a:bodyPr/>
          <a:lstStyle/>
          <a:p>
            <a:r>
              <a:rPr lang="ru-RU" dirty="0"/>
              <a:t>Произвольная матрица плотности имеет </a:t>
            </a:r>
            <a:r>
              <a:rPr lang="ru-RU" dirty="0" smtClean="0"/>
              <a:t>вид:                                       где  </a:t>
            </a:r>
          </a:p>
          <a:p>
            <a:endParaRPr lang="ru-RU" dirty="0"/>
          </a:p>
          <a:p>
            <a:pPr algn="just"/>
            <a:r>
              <a:rPr lang="ru-RU" dirty="0" smtClean="0"/>
              <a:t>Если </a:t>
            </a:r>
            <a:r>
              <a:rPr lang="ru-RU" dirty="0"/>
              <a:t>смешанное состояние </a:t>
            </a:r>
            <a:r>
              <a:rPr lang="ru-RU" dirty="0" smtClean="0"/>
              <a:t>   , </a:t>
            </a:r>
            <a:r>
              <a:rPr lang="ru-RU" dirty="0"/>
              <a:t>составленное из систем </a:t>
            </a:r>
            <a:r>
              <a:rPr lang="en-US" i="1" dirty="0"/>
              <a:t>A</a:t>
            </a:r>
            <a:r>
              <a:rPr lang="ru-RU" dirty="0"/>
              <a:t> и </a:t>
            </a:r>
            <a:r>
              <a:rPr lang="en-US" i="1" dirty="0"/>
              <a:t>B</a:t>
            </a:r>
            <a:r>
              <a:rPr lang="ru-RU" dirty="0"/>
              <a:t>, может быть представлено </a:t>
            </a:r>
            <a:r>
              <a:rPr lang="ru-RU" dirty="0" smtClean="0"/>
              <a:t>как </a:t>
            </a:r>
            <a:r>
              <a:rPr lang="ru-RU" dirty="0"/>
              <a:t>выпуклое множество произведений состояний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индивидуальных </a:t>
            </a:r>
            <a:r>
              <a:rPr lang="ru-RU" dirty="0"/>
              <a:t>матриц </a:t>
            </a:r>
            <a:r>
              <a:rPr lang="ru-RU" dirty="0" smtClean="0"/>
              <a:t>подсистем</a:t>
            </a:r>
          </a:p>
          <a:p>
            <a:pPr marL="0" indent="0" algn="just">
              <a:buNone/>
            </a:pPr>
            <a:r>
              <a:rPr lang="ru-RU" dirty="0" smtClean="0"/>
              <a:t>           и         , </a:t>
            </a:r>
            <a:r>
              <a:rPr lang="ru-RU" dirty="0"/>
              <a:t>то состояние называется </a:t>
            </a:r>
            <a:r>
              <a:rPr lang="ru-RU" dirty="0" smtClean="0"/>
              <a:t>сепарабельным.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9938311"/>
              </p:ext>
            </p:extLst>
          </p:nvPr>
        </p:nvGraphicFramePr>
        <p:xfrm>
          <a:off x="7848599" y="2652709"/>
          <a:ext cx="2186613" cy="457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0" name="Equation" r:id="rId3" imgW="1396800" imgH="291960" progId="Equation.DSMT4">
                  <p:embed/>
                </p:oleObj>
              </mc:Choice>
              <mc:Fallback>
                <p:oleObj name="Equation" r:id="rId3" imgW="139680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48599" y="2652709"/>
                        <a:ext cx="2186613" cy="4572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082221"/>
              </p:ext>
            </p:extLst>
          </p:nvPr>
        </p:nvGraphicFramePr>
        <p:xfrm>
          <a:off x="2317749" y="3078955"/>
          <a:ext cx="311844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1" name="Equation" r:id="rId5" imgW="2501640" imgH="444240" progId="Equation.DSMT4">
                  <p:embed/>
                </p:oleObj>
              </mc:Choice>
              <mc:Fallback>
                <p:oleObj name="Equation" r:id="rId5" imgW="250164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17749" y="3078955"/>
                        <a:ext cx="3118445" cy="554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1243559"/>
              </p:ext>
            </p:extLst>
          </p:nvPr>
        </p:nvGraphicFramePr>
        <p:xfrm>
          <a:off x="5575894" y="3781625"/>
          <a:ext cx="279400" cy="302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2" name="Equation" r:id="rId7" imgW="152280" imgH="164880" progId="Equation.DSMT4">
                  <p:embed/>
                </p:oleObj>
              </mc:Choice>
              <mc:Fallback>
                <p:oleObj name="Equation" r:id="rId7" imgW="1522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75894" y="3781625"/>
                        <a:ext cx="279400" cy="3026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0551996"/>
              </p:ext>
            </p:extLst>
          </p:nvPr>
        </p:nvGraphicFramePr>
        <p:xfrm>
          <a:off x="1889625" y="4455321"/>
          <a:ext cx="3987605" cy="703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3" name="Equation" r:id="rId9" imgW="2806560" imgH="495000" progId="Equation.DSMT4">
                  <p:embed/>
                </p:oleObj>
              </mc:Choice>
              <mc:Fallback>
                <p:oleObj name="Equation" r:id="rId9" imgW="280656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89625" y="4455321"/>
                        <a:ext cx="3987605" cy="7036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7822572"/>
              </p:ext>
            </p:extLst>
          </p:nvPr>
        </p:nvGraphicFramePr>
        <p:xfrm>
          <a:off x="1742757" y="5094254"/>
          <a:ext cx="394273" cy="43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4" name="Equation" r:id="rId11" imgW="241200" imgH="266400" progId="Equation.DSMT4">
                  <p:embed/>
                </p:oleObj>
              </mc:Choice>
              <mc:Fallback>
                <p:oleObj name="Equation" r:id="rId11" imgW="2412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742757" y="5094254"/>
                        <a:ext cx="394273" cy="43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6728628"/>
              </p:ext>
            </p:extLst>
          </p:nvPr>
        </p:nvGraphicFramePr>
        <p:xfrm>
          <a:off x="2542344" y="5130725"/>
          <a:ext cx="396877" cy="438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5" name="Equation" r:id="rId13" imgW="241200" imgH="266400" progId="Equation.DSMT4">
                  <p:embed/>
                </p:oleObj>
              </mc:Choice>
              <mc:Fallback>
                <p:oleObj name="Equation" r:id="rId13" imgW="2412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542344" y="5130725"/>
                        <a:ext cx="396877" cy="4386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2304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Критерий Переса-Городецкого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1" y="2527299"/>
            <a:ext cx="10018713" cy="3124201"/>
          </a:xfrm>
        </p:spPr>
        <p:txBody>
          <a:bodyPr/>
          <a:lstStyle/>
          <a:p>
            <a:pPr algn="just"/>
            <a:r>
              <a:rPr lang="ru-RU" dirty="0"/>
              <a:t>С</a:t>
            </a:r>
            <a:r>
              <a:rPr lang="ru-RU" dirty="0" smtClean="0"/>
              <a:t>остояние </a:t>
            </a:r>
            <a:r>
              <a:rPr lang="ru-RU" dirty="0"/>
              <a:t>двух </a:t>
            </a:r>
            <a:r>
              <a:rPr lang="ru-RU" dirty="0" err="1"/>
              <a:t>кубитов</a:t>
            </a:r>
            <a:r>
              <a:rPr lang="ru-RU" dirty="0"/>
              <a:t>  является сепарабельным, если и только если частично транспонированное состояние также является возможным состоянием системы пары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Частично транспонированная матрица:                                     , где Т - </a:t>
            </a:r>
            <a:r>
              <a:rPr lang="ru-RU" dirty="0"/>
              <a:t>оператор </a:t>
            </a:r>
            <a:r>
              <a:rPr lang="ru-RU" dirty="0" smtClean="0"/>
              <a:t>транспонирования: 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3881757"/>
              </p:ext>
            </p:extLst>
          </p:nvPr>
        </p:nvGraphicFramePr>
        <p:xfrm>
          <a:off x="7118349" y="4260055"/>
          <a:ext cx="2215643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quation" r:id="rId3" imgW="1130040" imgH="279360" progId="Equation.DSMT4">
                  <p:embed/>
                </p:oleObj>
              </mc:Choice>
              <mc:Fallback>
                <p:oleObj name="Equation" r:id="rId3" imgW="11300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18349" y="4260055"/>
                        <a:ext cx="2215643" cy="547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5898436"/>
              </p:ext>
            </p:extLst>
          </p:nvPr>
        </p:nvGraphicFramePr>
        <p:xfrm>
          <a:off x="5869389" y="4699791"/>
          <a:ext cx="3445552" cy="3937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quation" r:id="rId5" imgW="2070000" imgH="266400" progId="Equation.DSMT4">
                  <p:embed/>
                </p:oleObj>
              </mc:Choice>
              <mc:Fallback>
                <p:oleObj name="Equation" r:id="rId5" imgW="20700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69389" y="4699791"/>
                        <a:ext cx="3445552" cy="3937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2919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Связь коэффициентов характеристических уравнений </a:t>
            </a:r>
            <a:r>
              <a:rPr lang="ru-RU" dirty="0"/>
              <a:t>для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8989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                                                        </a:t>
            </a:r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где                      - корреляционная матрица,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- </a:t>
            </a:r>
            <a:r>
              <a:rPr lang="ru-RU" dirty="0"/>
              <a:t>матрица </a:t>
            </a:r>
            <a:r>
              <a:rPr lang="ru-RU" dirty="0" smtClean="0"/>
              <a:t>перепутанности  </a:t>
            </a:r>
            <a:r>
              <a:rPr lang="ru-RU" dirty="0" err="1" smtClean="0"/>
              <a:t>Шлинца</a:t>
            </a:r>
            <a:r>
              <a:rPr lang="ru-RU" dirty="0" smtClean="0"/>
              <a:t>-Малера.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7633644"/>
              </p:ext>
            </p:extLst>
          </p:nvPr>
        </p:nvGraphicFramePr>
        <p:xfrm>
          <a:off x="8216899" y="1397792"/>
          <a:ext cx="1686532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4" name="Equation" r:id="rId3" imgW="583920" imgH="266400" progId="Equation.DSMT4">
                  <p:embed/>
                </p:oleObj>
              </mc:Choice>
              <mc:Fallback>
                <p:oleObj name="Equation" r:id="rId3" imgW="58392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16899" y="1397792"/>
                        <a:ext cx="1686532" cy="769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9298336"/>
              </p:ext>
            </p:extLst>
          </p:nvPr>
        </p:nvGraphicFramePr>
        <p:xfrm>
          <a:off x="1827466" y="2584826"/>
          <a:ext cx="3166252" cy="255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5" name="Equation" r:id="rId5" imgW="1511280" imgH="1218960" progId="Equation.DSMT4">
                  <p:embed/>
                </p:oleObj>
              </mc:Choice>
              <mc:Fallback>
                <p:oleObj name="Equation" r:id="rId5" imgW="1511280" imgH="1218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27466" y="2584826"/>
                        <a:ext cx="3166252" cy="2554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645808"/>
              </p:ext>
            </p:extLst>
          </p:nvPr>
        </p:nvGraphicFramePr>
        <p:xfrm>
          <a:off x="6009307" y="5139113"/>
          <a:ext cx="1065466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" name="Equation" r:id="rId7" imgW="596880" imgH="317160" progId="Equation.DSMT4">
                  <p:embed/>
                </p:oleObj>
              </mc:Choice>
              <mc:Fallback>
                <p:oleObj name="Equation" r:id="rId7" imgW="59688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09307" y="5139113"/>
                        <a:ext cx="1065466" cy="56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180963"/>
              </p:ext>
            </p:extLst>
          </p:nvPr>
        </p:nvGraphicFramePr>
        <p:xfrm>
          <a:off x="2979434" y="5705850"/>
          <a:ext cx="2169082" cy="416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7" name="Equation" r:id="rId9" imgW="1257120" imgH="241200" progId="Equation.DSMT4">
                  <p:embed/>
                </p:oleObj>
              </mc:Choice>
              <mc:Fallback>
                <p:oleObj name="Equation" r:id="rId9" imgW="12571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979434" y="5705850"/>
                        <a:ext cx="2169082" cy="4162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48056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TC103457496[[fn=Параллакс]]</Template>
  <TotalTime>150</TotalTime>
  <Words>483</Words>
  <Application>Microsoft Office PowerPoint</Application>
  <PresentationFormat>Произвольный</PresentationFormat>
  <Paragraphs>71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Параллакс</vt:lpstr>
      <vt:lpstr>Equation</vt:lpstr>
      <vt:lpstr>Алгебраические условия сепарабельности системы двух кубитов </vt:lpstr>
      <vt:lpstr>План</vt:lpstr>
      <vt:lpstr>Историческая справка</vt:lpstr>
      <vt:lpstr>Матрица плотности</vt:lpstr>
      <vt:lpstr>Презентация PowerPoint</vt:lpstr>
      <vt:lpstr>Условие неотрицательности матрицы плотности</vt:lpstr>
      <vt:lpstr>Сепарабельность состояния</vt:lpstr>
      <vt:lpstr>Критерий Переса-Городецкого</vt:lpstr>
      <vt:lpstr>Связь коэффициентов характеристических уравнений для </vt:lpstr>
      <vt:lpstr>Результаты расчетов</vt:lpstr>
      <vt:lpstr>Презентация PowerPoint</vt:lpstr>
      <vt:lpstr>Заключение</vt:lpstr>
      <vt:lpstr>Спасибо за внимание!</vt:lpstr>
      <vt:lpstr>Список литературы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Алгебраические условия сепарабельности системы двух кубитов</dc:title>
  <dc:creator>HOME</dc:creator>
  <cp:lastModifiedBy>Алушта</cp:lastModifiedBy>
  <cp:revision>33</cp:revision>
  <dcterms:created xsi:type="dcterms:W3CDTF">2014-03-26T19:48:21Z</dcterms:created>
  <dcterms:modified xsi:type="dcterms:W3CDTF">2014-06-03T06:48:42Z</dcterms:modified>
</cp:coreProperties>
</file>