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5" r:id="rId3"/>
    <p:sldId id="293" r:id="rId4"/>
    <p:sldId id="304" r:id="rId5"/>
    <p:sldId id="303" r:id="rId6"/>
    <p:sldId id="314" r:id="rId7"/>
    <p:sldId id="286" r:id="rId8"/>
    <p:sldId id="306" r:id="rId9"/>
    <p:sldId id="307" r:id="rId10"/>
    <p:sldId id="308" r:id="rId11"/>
    <p:sldId id="310" r:id="rId12"/>
    <p:sldId id="311" r:id="rId13"/>
    <p:sldId id="309" r:id="rId14"/>
    <p:sldId id="312" r:id="rId15"/>
    <p:sldId id="313" r:id="rId16"/>
    <p:sldId id="282" r:id="rId17"/>
    <p:sldId id="302" r:id="rId18"/>
    <p:sldId id="297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1837" userDrawn="1">
          <p15:clr>
            <a:srgbClr val="A4A3A4"/>
          </p15:clr>
        </p15:guide>
        <p15:guide id="2" orient="horz" pos="3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FF3"/>
    <a:srgbClr val="7DC86E"/>
    <a:srgbClr val="001848"/>
    <a:srgbClr val="A7A9AB"/>
    <a:srgbClr val="969899"/>
    <a:srgbClr val="97999B"/>
    <a:srgbClr val="84A6BF"/>
    <a:srgbClr val="0D0D95"/>
    <a:srgbClr val="999C9E"/>
    <a:srgbClr val="0505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314" y="-72"/>
      </p:cViewPr>
      <p:guideLst>
        <p:guide orient="horz" pos="2158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98E44F-7398-4868-8048-1AB0A1BAE626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860AAA-C712-44A0-A33F-92E3ACD8E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266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E2D42D-4F2E-454E-963F-B4155BAA0C47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8E8AFB-A737-4B0F-9218-BA06752DF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1882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862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95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8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035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374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37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500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48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38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32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8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37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97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359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38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03EA5-EBAE-4982-87BC-26676B8B850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30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8D83-465C-4E57-B419-40E4AF29D676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37BF-66C0-4919-B5EE-0B8CF6F23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BD3A-DF39-4361-8057-AAAFAE44FB9C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1062-121C-4586-AB91-DB315703F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97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A51C-9E10-47F9-A728-0DEFC3ECFCBD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EEB7-BA86-465D-B9B4-CC7E1FF61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22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D9AD-57F6-47FE-A46C-A16B62639D64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97F8-B18B-4AF8-B732-8D8D96F1D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6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16E-078A-4242-8870-1E92D39AECAC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51A5-3ABD-43D1-A0BA-807972549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0DE0-59EC-43B2-8FBE-C14D285FD3CC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3FDF8-B7C2-452E-9C70-CD520AD7C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59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434C-6A7A-467D-9C36-D172046A3FFE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B149-F5F2-4E5B-BB52-25C8AB137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22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9F85-6078-4B6F-B0B9-8F805BBC24CB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E80C-DAA5-495B-BF1B-18D369E23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81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20E4-9569-4022-AFC5-2C55064B7707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7EC2-6808-42B5-95DD-99C742BD7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99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76E64-2C0E-4A44-9156-41045564EA25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9CB4-86AE-4F6E-9EDE-5C595A4CE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2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C892-512E-4DA4-AB8F-D2159482E4AC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35F4-D908-42F3-BB46-4D9AB6979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41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7069B9-6B82-46B9-B790-0494E1FC7100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1D19D0-7A25-46AF-819B-F9EEFBC44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5599"/>
            <a:ext cx="9144000" cy="156730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001848"/>
                </a:solidFill>
                <a:cs typeface="Arial" panose="020B0604020202020204" pitchFamily="34" charset="0"/>
              </a:rPr>
              <a:t>A topology-based investigation of the</a:t>
            </a:r>
            <a:br>
              <a:rPr lang="en-US" sz="3600" dirty="0">
                <a:solidFill>
                  <a:srgbClr val="001848"/>
                </a:solidFill>
                <a:cs typeface="Arial" panose="020B0604020202020204" pitchFamily="34" charset="0"/>
              </a:rPr>
            </a:br>
            <a:r>
              <a:rPr lang="en-US" sz="3600" dirty="0" err="1">
                <a:solidFill>
                  <a:srgbClr val="001848"/>
                </a:solidFill>
                <a:cs typeface="Arial" panose="020B0604020202020204" pitchFamily="34" charset="0"/>
              </a:rPr>
              <a:t>Ti</a:t>
            </a:r>
            <a:r>
              <a:rPr lang="en-US" sz="3600" dirty="0">
                <a:solidFill>
                  <a:srgbClr val="001848"/>
                </a:solidFill>
                <a:cs typeface="Arial" panose="020B0604020202020204" pitchFamily="34" charset="0"/>
              </a:rPr>
              <a:t>-doping effects on the K</a:t>
            </a:r>
            <a:r>
              <a:rPr lang="en-US" sz="3600" baseline="30000" dirty="0">
                <a:solidFill>
                  <a:srgbClr val="001848"/>
                </a:solidFill>
                <a:cs typeface="Arial" panose="020B0604020202020204" pitchFamily="34" charset="0"/>
              </a:rPr>
              <a:t>+</a:t>
            </a:r>
            <a:r>
              <a:rPr lang="en-US" sz="3600" dirty="0">
                <a:solidFill>
                  <a:srgbClr val="001848"/>
                </a:solidFill>
                <a:cs typeface="Arial" panose="020B0604020202020204" pitchFamily="34" charset="0"/>
              </a:rPr>
              <a:t> conductivity</a:t>
            </a:r>
            <a:br>
              <a:rPr lang="en-US" sz="3600" dirty="0">
                <a:solidFill>
                  <a:srgbClr val="001848"/>
                </a:solidFill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01848"/>
                </a:solidFill>
                <a:cs typeface="Arial" panose="020B0604020202020204" pitchFamily="34" charset="0"/>
              </a:rPr>
              <a:t>in doped K(</a:t>
            </a:r>
            <a:r>
              <a:rPr lang="en-US" sz="3600" dirty="0" err="1">
                <a:solidFill>
                  <a:srgbClr val="001848"/>
                </a:solidFill>
                <a:cs typeface="Arial" panose="020B0604020202020204" pitchFamily="34" charset="0"/>
              </a:rPr>
              <a:t>Fe,Ti</a:t>
            </a:r>
            <a:r>
              <a:rPr lang="en-US" sz="3600" dirty="0">
                <a:solidFill>
                  <a:srgbClr val="001848"/>
                </a:solidFill>
                <a:cs typeface="Arial" panose="020B0604020202020204" pitchFamily="34" charset="0"/>
              </a:rPr>
              <a:t>)O</a:t>
            </a:r>
            <a:r>
              <a:rPr lang="en-US" sz="3600" baseline="-25000" dirty="0">
                <a:solidFill>
                  <a:srgbClr val="001848"/>
                </a:solidFill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1848"/>
                </a:solidFill>
                <a:cs typeface="Arial" panose="020B0604020202020204" pitchFamily="34" charset="0"/>
              </a:rPr>
              <a:t> solid electrolyte</a:t>
            </a:r>
            <a:endParaRPr lang="ru-RU" sz="3600" dirty="0">
              <a:solidFill>
                <a:srgbClr val="001848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382713"/>
            <a:ext cx="9144000" cy="204628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706470"/>
            <a:ext cx="9144000" cy="80002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0" y="4798706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u="sng" dirty="0">
                <a:solidFill>
                  <a:srgbClr val="001848"/>
                </a:solidFill>
              </a:rPr>
              <a:t>Pavel </a:t>
            </a:r>
            <a:r>
              <a:rPr lang="en-US" u="sng" dirty="0" err="1" smtClean="0">
                <a:solidFill>
                  <a:srgbClr val="001848"/>
                </a:solidFill>
              </a:rPr>
              <a:t>Zolotarev</a:t>
            </a:r>
            <a:r>
              <a:rPr lang="en-US" dirty="0" smtClean="0">
                <a:solidFill>
                  <a:srgbClr val="001848"/>
                </a:solidFill>
              </a:rPr>
              <a:t>, </a:t>
            </a:r>
            <a:r>
              <a:rPr lang="en-US" dirty="0">
                <a:solidFill>
                  <a:srgbClr val="001848"/>
                </a:solidFill>
              </a:rPr>
              <a:t>Roman </a:t>
            </a:r>
            <a:r>
              <a:rPr lang="en-US" dirty="0" err="1" smtClean="0">
                <a:solidFill>
                  <a:srgbClr val="001848"/>
                </a:solidFill>
              </a:rPr>
              <a:t>Eremin</a:t>
            </a:r>
            <a:endParaRPr lang="ru-RU" dirty="0">
              <a:solidFill>
                <a:srgbClr val="001848"/>
              </a:solidFill>
            </a:endParaRPr>
          </a:p>
          <a:p>
            <a:pPr algn="ctr"/>
            <a:r>
              <a:rPr lang="en-US" sz="1600" dirty="0" smtClean="0">
                <a:solidFill>
                  <a:srgbClr val="001848"/>
                </a:solidFill>
              </a:rPr>
              <a:t>Samara </a:t>
            </a:r>
            <a:r>
              <a:rPr lang="en-US" sz="1600" dirty="0">
                <a:solidFill>
                  <a:srgbClr val="001848"/>
                </a:solidFill>
              </a:rPr>
              <a:t>Center for Theoretical Materials </a:t>
            </a:r>
            <a:r>
              <a:rPr lang="en-US" sz="1600" dirty="0" smtClean="0">
                <a:solidFill>
                  <a:srgbClr val="001848"/>
                </a:solidFill>
              </a:rPr>
              <a:t>Science (SCTMS), Samara</a:t>
            </a:r>
            <a:r>
              <a:rPr lang="en-US" sz="1600" dirty="0">
                <a:solidFill>
                  <a:srgbClr val="001848"/>
                </a:solidFill>
              </a:rPr>
              <a:t>, </a:t>
            </a:r>
            <a:r>
              <a:rPr lang="en-US" sz="1600" dirty="0" smtClean="0">
                <a:solidFill>
                  <a:srgbClr val="001848"/>
                </a:solidFill>
              </a:rPr>
              <a:t>Russia</a:t>
            </a:r>
            <a:endParaRPr lang="ru-RU" sz="1600" dirty="0">
              <a:solidFill>
                <a:srgbClr val="0018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>
                <a:solidFill>
                  <a:srgbClr val="002060"/>
                </a:solidFill>
              </a:rPr>
              <a:t>Descriptors of the </a:t>
            </a:r>
            <a:r>
              <a:rPr lang="en-US" altLang="ru-RU" sz="2900" dirty="0" smtClean="0">
                <a:solidFill>
                  <a:srgbClr val="002060"/>
                </a:solidFill>
              </a:rPr>
              <a:t>K </a:t>
            </a:r>
            <a:r>
              <a:rPr lang="en-US" altLang="ru-RU" sz="2900" dirty="0">
                <a:solidFill>
                  <a:srgbClr val="002060"/>
                </a:solidFill>
              </a:rPr>
              <a:t>ion migration barriers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5168"/>
            <a:ext cx="9144000" cy="59428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/>
              <a:t>Ti</a:t>
            </a:r>
            <a:r>
              <a:rPr lang="en-US" sz="2000" dirty="0" smtClean="0"/>
              <a:t> </a:t>
            </a:r>
            <a:r>
              <a:rPr lang="en-US" sz="2000" dirty="0"/>
              <a:t>atoms positioning Fe </a:t>
            </a:r>
            <a:r>
              <a:rPr lang="en-US" sz="2000" dirty="0" smtClean="0"/>
              <a:t>sublattice (Fe1/Fe2)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10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>
                <a:solidFill>
                  <a:srgbClr val="002060"/>
                </a:solidFill>
              </a:rPr>
              <a:t>Descriptors of the </a:t>
            </a:r>
            <a:r>
              <a:rPr lang="en-US" altLang="ru-RU" sz="2900" dirty="0" smtClean="0">
                <a:solidFill>
                  <a:srgbClr val="002060"/>
                </a:solidFill>
              </a:rPr>
              <a:t>K </a:t>
            </a:r>
            <a:r>
              <a:rPr lang="en-US" altLang="ru-RU" sz="2900" dirty="0">
                <a:solidFill>
                  <a:srgbClr val="002060"/>
                </a:solidFill>
              </a:rPr>
              <a:t>ion migration barriers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5168"/>
            <a:ext cx="9144000" cy="59428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Ti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atoms positioning Fe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sublattice (Fe1/Fe2)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migration path of the K ion (K1-K1 / K1-K2 / K2-K2)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11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6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>
                <a:solidFill>
                  <a:srgbClr val="002060"/>
                </a:solidFill>
              </a:rPr>
              <a:t>Descriptors of the </a:t>
            </a:r>
            <a:r>
              <a:rPr lang="en-US" altLang="ru-RU" sz="2900" dirty="0" smtClean="0">
                <a:solidFill>
                  <a:srgbClr val="002060"/>
                </a:solidFill>
              </a:rPr>
              <a:t>K </a:t>
            </a:r>
            <a:r>
              <a:rPr lang="en-US" altLang="ru-RU" sz="2900" dirty="0">
                <a:solidFill>
                  <a:srgbClr val="002060"/>
                </a:solidFill>
              </a:rPr>
              <a:t>ion migration barriers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5168"/>
            <a:ext cx="9144000" cy="59428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Ti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atoms positioning Fe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sublattice (Fe1/Fe2)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migration path of the K ion (K1-K1 / K1-K2 / K2-K2)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Fe and Ti atoms in the “window” which the K ion passes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12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000" y="2333818"/>
            <a:ext cx="7200000" cy="36975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30273" y="6040104"/>
            <a:ext cx="348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Fe1|Fe1|Fe1|Fe2|Fe2|Ti</a:t>
            </a:r>
          </a:p>
        </p:txBody>
      </p:sp>
    </p:spTree>
    <p:extLst>
      <p:ext uri="{BB962C8B-B14F-4D97-AF65-F5344CB8AC3E}">
        <p14:creationId xmlns:p14="http://schemas.microsoft.com/office/powerpoint/2010/main" xmlns="" val="16818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>
                <a:solidFill>
                  <a:srgbClr val="002060"/>
                </a:solidFill>
              </a:rPr>
              <a:t>Descriptors of the </a:t>
            </a:r>
            <a:r>
              <a:rPr lang="en-US" altLang="ru-RU" sz="2900" dirty="0" smtClean="0">
                <a:solidFill>
                  <a:srgbClr val="002060"/>
                </a:solidFill>
              </a:rPr>
              <a:t>K </a:t>
            </a:r>
            <a:r>
              <a:rPr lang="en-US" altLang="ru-RU" sz="2900" dirty="0">
                <a:solidFill>
                  <a:srgbClr val="002060"/>
                </a:solidFill>
              </a:rPr>
              <a:t>ion migration barriers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5168"/>
            <a:ext cx="9144000" cy="59428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Ti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atoms positioning Fe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sublattice (Fe1/Fe2)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migration path of the K ion (K1-K1 / K1-K2 / K2-K2)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Fe and Ti atoms in the “window” which the K ion passes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Ti </a:t>
            </a:r>
            <a:r>
              <a:rPr lang="en-US" sz="2000" dirty="0"/>
              <a:t>atoms positioning in the </a:t>
            </a:r>
            <a:r>
              <a:rPr lang="en-US" sz="2000" dirty="0" smtClean="0"/>
              <a:t>cages involved in the K ion migration</a:t>
            </a: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13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" y="2494902"/>
            <a:ext cx="9000000" cy="33454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55259" y="6040104"/>
            <a:ext cx="2433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linear (K1-K2-Ti)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65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 smtClean="0">
                <a:solidFill>
                  <a:srgbClr val="002060"/>
                </a:solidFill>
              </a:rPr>
              <a:t>Extension and application of the descriptors </a:t>
            </a:r>
            <a:r>
              <a:rPr lang="en-US" altLang="ru-RU" sz="2900" dirty="0">
                <a:solidFill>
                  <a:srgbClr val="002060"/>
                </a:solidFill>
              </a:rPr>
              <a:t>set </a:t>
            </a:r>
            <a:r>
              <a:rPr lang="en-US" altLang="ru-RU" sz="2900" dirty="0" smtClean="0">
                <a:solidFill>
                  <a:srgbClr val="002060"/>
                </a:solidFill>
              </a:rPr>
              <a:t>to the 2Ti </a:t>
            </a:r>
            <a:r>
              <a:rPr lang="en-US" altLang="ru-RU" sz="2900" dirty="0">
                <a:solidFill>
                  <a:srgbClr val="002060"/>
                </a:solidFill>
              </a:rPr>
              <a:t>configurational space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5168"/>
            <a:ext cx="9144000" cy="3138217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3</a:t>
            </a:r>
            <a:r>
              <a:rPr lang="ru-RU" sz="2000" baseline="-25000" dirty="0" smtClean="0"/>
              <a:t>1</a:t>
            </a:r>
            <a:r>
              <a:rPr lang="en-US" sz="2000" dirty="0" smtClean="0"/>
              <a:t>Fe</a:t>
            </a:r>
            <a:r>
              <a:rPr lang="en-US" sz="2000" baseline="-25000" dirty="0" smtClean="0"/>
              <a:t>3</a:t>
            </a:r>
            <a:r>
              <a:rPr lang="ru-RU" sz="2000" baseline="-25000" dirty="0" smtClean="0"/>
              <a:t>1</a:t>
            </a:r>
            <a:r>
              <a:rPr lang="en-US" sz="2000" dirty="0" smtClean="0"/>
              <a:t>TiO</a:t>
            </a:r>
            <a:r>
              <a:rPr lang="en-US" sz="2000" baseline="-25000" dirty="0" smtClean="0"/>
              <a:t>64</a:t>
            </a:r>
            <a:r>
              <a:rPr lang="ru-RU" sz="2000" dirty="0" smtClean="0"/>
              <a:t> – </a:t>
            </a:r>
            <a:r>
              <a:rPr lang="ru-RU" sz="2400" dirty="0" smtClean="0">
                <a:solidFill>
                  <a:srgbClr val="FF0000"/>
                </a:solidFill>
              </a:rPr>
              <a:t>64</a:t>
            </a:r>
            <a:r>
              <a:rPr lang="en-US" sz="2400" dirty="0" smtClean="0"/>
              <a:t> </a:t>
            </a:r>
            <a:r>
              <a:rPr lang="en-US" sz="2000" dirty="0" smtClean="0"/>
              <a:t>non-equivalent configurations with one K vacancy</a:t>
            </a:r>
            <a:r>
              <a:rPr lang="ru-RU" sz="2000" dirty="0" smtClean="0"/>
              <a:t> </a:t>
            </a:r>
            <a:r>
              <a:rPr lang="en-US" sz="2000" dirty="0" smtClean="0"/>
              <a:t>and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                           </a:t>
            </a:r>
            <a:r>
              <a:rPr lang="en-US" sz="2400" dirty="0" smtClean="0">
                <a:solidFill>
                  <a:srgbClr val="FFC000"/>
                </a:solidFill>
              </a:rPr>
              <a:t>128</a:t>
            </a:r>
            <a:r>
              <a:rPr lang="en-US" sz="2400" dirty="0" smtClean="0"/>
              <a:t> </a:t>
            </a:r>
            <a:r>
              <a:rPr lang="en-US" sz="2000" dirty="0" smtClean="0"/>
              <a:t>non-equivalent pathways of the K ion migration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                                                                 ….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                                               </a:t>
            </a: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smtClean="0"/>
              <a:t>Fe </a:t>
            </a:r>
            <a:r>
              <a:rPr lang="en-US" sz="2000" dirty="0" smtClean="0"/>
              <a:t>to Ti substitution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                                                                 ….</a:t>
            </a:r>
            <a:endParaRPr lang="ru-RU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30</a:t>
            </a:r>
            <a:r>
              <a:rPr lang="en-US" sz="2000" dirty="0" smtClean="0"/>
              <a:t>Fe</a:t>
            </a:r>
            <a:r>
              <a:rPr lang="en-US" sz="2000" baseline="-25000" dirty="0" smtClean="0"/>
              <a:t>30</a:t>
            </a:r>
            <a:r>
              <a:rPr lang="en-US" sz="2000" dirty="0" smtClean="0"/>
              <a:t>Ti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64</a:t>
            </a:r>
            <a:r>
              <a:rPr lang="ru-RU" sz="2000" dirty="0" smtClean="0"/>
              <a:t> </a:t>
            </a:r>
            <a:r>
              <a:rPr lang="en-US" sz="2000" dirty="0" smtClean="0"/>
              <a:t>– </a:t>
            </a:r>
            <a:r>
              <a:rPr lang="en-US" sz="2400" dirty="0" smtClean="0">
                <a:solidFill>
                  <a:srgbClr val="FF0000"/>
                </a:solidFill>
              </a:rPr>
              <a:t>15552</a:t>
            </a:r>
            <a:r>
              <a:rPr lang="en-US" sz="2400" dirty="0" smtClean="0"/>
              <a:t> </a:t>
            </a:r>
            <a:r>
              <a:rPr lang="en-US" sz="2000" dirty="0" smtClean="0"/>
              <a:t>non-equivalent configurations with one K vacancy</a:t>
            </a:r>
            <a:r>
              <a:rPr lang="ru-RU" sz="2000" dirty="0" smtClean="0"/>
              <a:t> </a:t>
            </a:r>
            <a:r>
              <a:rPr lang="en-US" sz="2000" dirty="0" smtClean="0"/>
              <a:t>and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                             </a:t>
            </a:r>
            <a:r>
              <a:rPr lang="en-US" sz="2400" dirty="0" smtClean="0">
                <a:solidFill>
                  <a:srgbClr val="FFC000"/>
                </a:solidFill>
              </a:rPr>
              <a:t>59520</a:t>
            </a:r>
            <a:r>
              <a:rPr lang="en-US" sz="2400" dirty="0" smtClean="0"/>
              <a:t> </a:t>
            </a:r>
            <a:r>
              <a:rPr lang="en-US" sz="2000" dirty="0" smtClean="0"/>
              <a:t>non-equivalent pathways of the K ion migration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                                                                 ….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14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7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 smtClean="0">
                <a:solidFill>
                  <a:srgbClr val="002060"/>
                </a:solidFill>
              </a:rPr>
              <a:t>Extension and application of the descriptors </a:t>
            </a:r>
            <a:r>
              <a:rPr lang="en-US" altLang="ru-RU" sz="2900" dirty="0">
                <a:solidFill>
                  <a:srgbClr val="002060"/>
                </a:solidFill>
              </a:rPr>
              <a:t>set </a:t>
            </a:r>
            <a:r>
              <a:rPr lang="en-US" altLang="ru-RU" sz="2900" dirty="0" smtClean="0">
                <a:solidFill>
                  <a:srgbClr val="002060"/>
                </a:solidFill>
              </a:rPr>
              <a:t>to the 2Ti </a:t>
            </a:r>
            <a:r>
              <a:rPr lang="en-US" altLang="ru-RU" sz="2900" dirty="0">
                <a:solidFill>
                  <a:srgbClr val="002060"/>
                </a:solidFill>
              </a:rPr>
              <a:t>configurational space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5168"/>
            <a:ext cx="9144000" cy="594283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1) Extension of the descriptors set:</a:t>
            </a:r>
            <a:br>
              <a:rPr lang="en-US" sz="2000" dirty="0" smtClean="0"/>
            </a:br>
            <a:r>
              <a:rPr lang="en-US" sz="2000" dirty="0" smtClean="0"/>
              <a:t>- relative positions of the </a:t>
            </a:r>
            <a:r>
              <a:rPr lang="en-US" sz="2000" dirty="0" err="1" smtClean="0"/>
              <a:t>Ti</a:t>
            </a:r>
            <a:r>
              <a:rPr lang="en-US" sz="2000" dirty="0" smtClean="0"/>
              <a:t> dopants</a:t>
            </a:r>
            <a:br>
              <a:rPr lang="en-US" sz="2000" dirty="0" smtClean="0"/>
            </a:br>
            <a:r>
              <a:rPr lang="en-US" sz="2000" dirty="0" smtClean="0"/>
              <a:t>- relative positions of vacancies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2) Application of the descriptors in the regression model*: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1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*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Zolotarev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P.,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Eremin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R. Topology-based description of the NCA cathode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configurational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space and an approach of its effective reduction //EPJ Web of Conferences 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177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, 02005 (2018)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15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1177" y="2587253"/>
            <a:ext cx="2448000" cy="180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/>
              <a:t>Initial set of inequivalent K</a:t>
            </a:r>
            <a:r>
              <a:rPr lang="en-US" sz="2400" baseline="-25000" dirty="0"/>
              <a:t>30</a:t>
            </a:r>
            <a:r>
              <a:rPr lang="en-US" sz="2400" dirty="0"/>
              <a:t>Fe</a:t>
            </a:r>
            <a:r>
              <a:rPr lang="en-US" sz="2400" baseline="-25000" dirty="0"/>
              <a:t>30</a:t>
            </a:r>
            <a:r>
              <a:rPr lang="en-US" sz="2400" dirty="0"/>
              <a:t>Ti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64</a:t>
            </a:r>
            <a:r>
              <a:rPr lang="en-US" sz="2400" dirty="0"/>
              <a:t> configurations</a:t>
            </a:r>
            <a:endParaRPr lang="ru-RU" sz="24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688266" y="3386468"/>
            <a:ext cx="592506" cy="25518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30519" y="4445900"/>
            <a:ext cx="1908000" cy="126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Calculation of </a:t>
            </a:r>
            <a:r>
              <a:rPr lang="en-US" sz="1600" dirty="0" smtClean="0"/>
              <a:t>the topological </a:t>
            </a:r>
            <a:r>
              <a:rPr lang="en-US" sz="1600" dirty="0"/>
              <a:t>descriptors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1531" y="2587253"/>
            <a:ext cx="2448000" cy="180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/>
              <a:t>Set </a:t>
            </a:r>
            <a:r>
              <a:rPr lang="en-US" sz="2000" dirty="0"/>
              <a:t>of configurations with unique set of the proposed topological descriptors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95733" y="2587253"/>
            <a:ext cx="2448000" cy="180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Energetic characteristics of ion migration process obtained by means of the trained regression model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835544" y="3386468"/>
            <a:ext cx="592506" cy="25518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6427" y="4443074"/>
            <a:ext cx="3060000" cy="126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DFT modelling of a subset (20-50%) of structures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Ridge regression model training on the calculated energetic characteristics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3937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0" y="2746375"/>
            <a:ext cx="9137650" cy="1374775"/>
          </a:xfrm>
        </p:spPr>
        <p:txBody>
          <a:bodyPr/>
          <a:lstStyle/>
          <a:p>
            <a:pPr algn="ctr"/>
            <a:r>
              <a:rPr lang="en-US" altLang="ru-RU" sz="5400" dirty="0" smtClean="0">
                <a:solidFill>
                  <a:srgbClr val="003760"/>
                </a:solidFill>
              </a:rPr>
              <a:t>Thank you for your attention</a:t>
            </a:r>
            <a:endParaRPr lang="ru-RU" altLang="ru-RU" sz="5400" dirty="0" smtClean="0">
              <a:solidFill>
                <a:srgbClr val="0037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75264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 smtClean="0">
                <a:solidFill>
                  <a:srgbClr val="002060"/>
                </a:solidFill>
              </a:rPr>
              <a:t>Acknowledgements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0" y="913943"/>
            <a:ext cx="9144000" cy="554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sz="2400" dirty="0" smtClean="0"/>
              <a:t>We </a:t>
            </a:r>
            <a:r>
              <a:rPr lang="en-US" sz="2400" dirty="0" smtClean="0"/>
              <a:t>are obliged to computational facilities of Samara University: </a:t>
            </a:r>
          </a:p>
          <a:p>
            <a:r>
              <a:rPr lang="en-US" sz="2400" dirty="0" smtClean="0"/>
              <a:t>‘Sergey </a:t>
            </a:r>
            <a:r>
              <a:rPr lang="en-US" sz="2400" dirty="0" err="1" smtClean="0"/>
              <a:t>Korolev</a:t>
            </a:r>
            <a:r>
              <a:rPr lang="en-US" sz="2400" dirty="0" smtClean="0"/>
              <a:t>’ and </a:t>
            </a:r>
            <a:r>
              <a:rPr lang="en-US" sz="2400" dirty="0" smtClean="0"/>
              <a:t>‘</a:t>
            </a:r>
            <a:r>
              <a:rPr lang="en-US" sz="2400" dirty="0" err="1" smtClean="0"/>
              <a:t>Zeolite</a:t>
            </a:r>
            <a:r>
              <a:rPr lang="en-US" sz="2400" dirty="0" smtClean="0"/>
              <a:t>’ (Samara Center for Theoretical Materials Science</a:t>
            </a:r>
            <a:r>
              <a:rPr lang="en-US" sz="2400" dirty="0" smtClean="0"/>
              <a:t>)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This study was supported </a:t>
            </a:r>
            <a:r>
              <a:rPr lang="en-US" sz="2400" dirty="0" smtClean="0"/>
              <a:t>by:</a:t>
            </a:r>
            <a:endParaRPr lang="en-US" sz="2400" dirty="0" smtClean="0"/>
          </a:p>
          <a:p>
            <a:r>
              <a:rPr lang="en-US" sz="2400" dirty="0" smtClean="0"/>
              <a:t>the Russian Federation </a:t>
            </a:r>
            <a:r>
              <a:rPr lang="en-US" sz="2400" dirty="0" smtClean="0"/>
              <a:t>Government</a:t>
            </a:r>
            <a:br>
              <a:rPr lang="en-US" sz="2400" dirty="0" smtClean="0"/>
            </a:br>
            <a:r>
              <a:rPr lang="en-US" sz="2400" dirty="0" smtClean="0"/>
              <a:t>(project </a:t>
            </a:r>
            <a:r>
              <a:rPr lang="en-US" sz="2400" dirty="0" smtClean="0"/>
              <a:t>No.3.6588.2017/9.10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Russian Foundation for Basic </a:t>
            </a:r>
            <a:r>
              <a:rPr lang="en-US" sz="2400" dirty="0" smtClean="0"/>
              <a:t>Research</a:t>
            </a:r>
            <a:br>
              <a:rPr lang="en-US" sz="2400" dirty="0" smtClean="0"/>
            </a:br>
            <a:r>
              <a:rPr lang="en-US" sz="2400" dirty="0" smtClean="0"/>
              <a:t>(project </a:t>
            </a:r>
            <a:r>
              <a:rPr lang="en-US" sz="2400" dirty="0" smtClean="0"/>
              <a:t>No.</a:t>
            </a:r>
            <a:r>
              <a:rPr lang="ru-RU" sz="2400" dirty="0" smtClean="0"/>
              <a:t>18-33-00477</a:t>
            </a:r>
            <a:r>
              <a:rPr lang="en-US" sz="2400" dirty="0" smtClean="0"/>
              <a:t>) </a:t>
            </a:r>
            <a:endParaRPr lang="en-US" sz="2400" dirty="0" smtClean="0"/>
          </a:p>
          <a:p>
            <a:pPr marL="0" indent="0" eaLnBrk="1" hangingPunct="1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11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6468" y="3444703"/>
            <a:ext cx="4551063" cy="3413297"/>
          </a:xfrm>
          <a:prstGeom prst="rect">
            <a:avLst/>
          </a:prstGeom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800" dirty="0">
                <a:solidFill>
                  <a:srgbClr val="002060"/>
                </a:solidFill>
                <a:cs typeface="Courier New" panose="02070309020205020404" pitchFamily="49" charset="0"/>
              </a:rPr>
              <a:t>Ridge</a:t>
            </a:r>
            <a:r>
              <a:rPr lang="ru-RU" altLang="ru-RU" sz="2800" dirty="0">
                <a:solidFill>
                  <a:srgbClr val="002060"/>
                </a:solidFill>
              </a:rPr>
              <a:t> </a:t>
            </a:r>
            <a:r>
              <a:rPr lang="ru-RU" altLang="ru-RU" sz="2800" dirty="0" err="1" smtClean="0">
                <a:solidFill>
                  <a:srgbClr val="002060"/>
                </a:solidFill>
              </a:rPr>
              <a:t>regression</a:t>
            </a:r>
            <a:r>
              <a:rPr lang="en-US" altLang="ru-RU" sz="2800" dirty="0" smtClean="0">
                <a:solidFill>
                  <a:srgbClr val="002060"/>
                </a:solidFill>
              </a:rPr>
              <a:t> model</a:t>
            </a:r>
            <a:endParaRPr lang="ru-RU" alt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18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13447" y="864235"/>
                <a:ext cx="9130553" cy="2699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20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Courier New" panose="02070309020205020404" pitchFamily="49" charset="0"/>
                  </a:rPr>
                  <a:t>Ridge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 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</a:rPr>
                  <a:t>regression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 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</a:rPr>
                  <a:t>addresses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 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</a:rPr>
                  <a:t>some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 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</a:rPr>
                  <a:t>of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 the 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</a:rPr>
                  <a:t>problems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 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</a:rPr>
                  <a:t>of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 </a:t>
                </a:r>
                <a:r>
                  <a:rPr kumimoji="0" lang="en-US" altLang="ru-RU" sz="2200" b="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ordinary least squares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 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</a:rPr>
                  <a:t>by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 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</a:rPr>
                  <a:t>imposing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 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a 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penalty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on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 the 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size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of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coefficients</a:t>
                </a:r>
                <a:r>
                  <a:rPr kumimoji="0" lang="ru-RU" altLang="ru-RU" sz="2200" b="0" i="0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. The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ridge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coefficients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minimize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a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penalized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residual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sum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of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squares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,</a:t>
                </a:r>
                <a:endParaRPr kumimoji="0" lang="en-US" altLang="ru-RU" sz="2200" b="0" i="0" u="none" strike="noStrike" cap="none" normalizeH="0" baseline="0" dirty="0" smtClean="0">
                  <a:ln>
                    <a:noFill/>
                  </a:ln>
                  <a:solidFill>
                    <a:srgbClr val="1D1F22"/>
                  </a:solidFill>
                  <a:effectLst/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altLang="ru-R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D1F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ru-RU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1D1F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ru-RU" sz="24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1D1F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altLang="ru-RU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1D1F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ru-RU" sz="2400" i="1">
                                  <a:solidFill>
                                    <a:srgbClr val="1D1F2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ru-RU" sz="2400" i="1">
                                      <a:solidFill>
                                        <a:srgbClr val="1D1F2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ru-RU" sz="2400" i="1">
                                      <a:solidFill>
                                        <a:srgbClr val="1D1F2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𝑋𝑤</m:t>
                                  </m:r>
                                  <m:r>
                                    <a:rPr lang="en-US" altLang="ru-RU" sz="2400" i="1">
                                      <a:solidFill>
                                        <a:srgbClr val="1D1F2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ru-RU" sz="2400" i="1">
                                      <a:solidFill>
                                        <a:srgbClr val="1D1F22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ru-RU" sz="2400" i="1" smtClean="0">
                                  <a:solidFill>
                                    <a:srgbClr val="1D1F2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ru-RU" sz="2400" i="1">
                                  <a:solidFill>
                                    <a:srgbClr val="1D1F2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  <m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1F22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kumimoji="0" lang="el-GR" alt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sSubSup>
                        <m:sSubSupPr>
                          <m:ctrlPr>
                            <a:rPr kumimoji="0" lang="el-GR" altLang="ru-R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0" lang="el-GR" altLang="ru-RU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ru-RU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kumimoji="0" lang="en-US" altLang="ru-R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0" lang="en-US" altLang="ru-R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altLang="ru-RU" sz="2200" b="0" i="0" u="none" strike="noStrike" cap="none" normalizeH="0" baseline="0" dirty="0" smtClean="0">
                  <a:ln>
                    <a:noFill/>
                  </a:ln>
                  <a:solidFill>
                    <a:srgbClr val="1D1F22"/>
                  </a:solidFill>
                  <a:effectLst/>
                  <a:latin typeface="+mj-lt"/>
                </a:endParaRPr>
              </a:p>
              <a:p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Here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, </a:t>
                </a:r>
                <a:r>
                  <a:rPr lang="el-GR" altLang="ru-RU" sz="2200" dirty="0"/>
                  <a:t>α</a:t>
                </a:r>
                <a:r>
                  <a:rPr lang="en-US" altLang="ru-RU" sz="2200" dirty="0"/>
                  <a:t> </a:t>
                </a:r>
                <a:r>
                  <a:rPr lang="el-GR" altLang="ru-RU" sz="2200" dirty="0"/>
                  <a:t>≥</a:t>
                </a:r>
                <a:r>
                  <a:rPr lang="en-US" altLang="ru-RU" sz="2200" dirty="0"/>
                  <a:t> </a:t>
                </a:r>
                <a:r>
                  <a:rPr lang="en-US" altLang="ru-RU" sz="2200" dirty="0" smtClean="0"/>
                  <a:t>0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is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a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complexity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parameter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that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controls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the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amount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of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shrinkage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: the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larger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the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value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of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 </a:t>
                </a:r>
                <a:r>
                  <a:rPr lang="el-GR" altLang="ru-RU" sz="2200" dirty="0" smtClean="0"/>
                  <a:t>α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, the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greater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the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amount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of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shrinkage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and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thus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the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coefficients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become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more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robust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</a:t>
                </a:r>
                <a:r>
                  <a:rPr kumimoji="0" lang="ru-RU" altLang="ru-RU" sz="2200" b="0" i="0" u="none" strike="noStrike" cap="none" normalizeH="0" baseline="0" dirty="0" err="1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to</a:t>
                </a:r>
                <a:r>
                  <a:rPr kumimoji="0" lang="ru-RU" altLang="ru-RU" sz="2200" b="0" i="0" u="none" strike="noStrike" cap="none" normalizeH="0" baseline="0" dirty="0" smtClean="0">
                    <a:ln>
                      <a:noFill/>
                    </a:ln>
                    <a:solidFill>
                      <a:srgbClr val="1D1F22"/>
                    </a:solidFill>
                    <a:effectLst/>
                    <a:latin typeface="+mj-lt"/>
                  </a:rPr>
                  <a:t> collinearity.</a:t>
                </a:r>
              </a:p>
            </p:txBody>
          </p:sp>
        </mc:Choice>
        <mc:Fallback>
          <p:sp>
            <p:nvSpPr>
              <p:cNvPr id="1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47" y="864235"/>
                <a:ext cx="9130553" cy="269971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868" r="-534" b="-27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273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524" y="214313"/>
            <a:ext cx="9134475" cy="460375"/>
          </a:xfrm>
        </p:spPr>
        <p:txBody>
          <a:bodyPr/>
          <a:lstStyle/>
          <a:p>
            <a:pPr algn="ctr"/>
            <a:r>
              <a:rPr lang="en-US" altLang="ru-RU" sz="2900" dirty="0" smtClean="0">
                <a:solidFill>
                  <a:srgbClr val="002060"/>
                </a:solidFill>
              </a:rPr>
              <a:t>Purposes of the study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000" y="1275532"/>
            <a:ext cx="8640000" cy="2764205"/>
          </a:xfrm>
        </p:spPr>
        <p:txBody>
          <a:bodyPr>
            <a:normAutofit/>
          </a:bodyPr>
          <a:lstStyle/>
          <a:p>
            <a:pPr marL="180975" indent="-180975" algn="just" fontAlgn="auto">
              <a:spcAft>
                <a:spcPts val="0"/>
              </a:spcAft>
              <a:defRPr/>
            </a:pPr>
            <a:r>
              <a:rPr lang="en-US" sz="2400" dirty="0" smtClean="0"/>
              <a:t>Description of entries of the modeled </a:t>
            </a:r>
            <a:r>
              <a:rPr lang="en-US" sz="2400" dirty="0" err="1" smtClean="0"/>
              <a:t>configurational</a:t>
            </a:r>
            <a:r>
              <a:rPr lang="en-US" sz="2400" dirty="0" smtClean="0"/>
              <a:t> space of K(</a:t>
            </a:r>
            <a:r>
              <a:rPr lang="en-US" sz="2400" dirty="0" err="1" smtClean="0"/>
              <a:t>Fe,Ti</a:t>
            </a:r>
            <a:r>
              <a:rPr lang="en-US" sz="2400" dirty="0" smtClean="0"/>
              <a:t>)O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solid electrolyte by means of a set of structural descriptors</a:t>
            </a:r>
            <a:endParaRPr lang="ru-RU" sz="2400" dirty="0" smtClean="0"/>
          </a:p>
          <a:p>
            <a:pPr marL="180975" indent="-180975" algn="just" fontAlgn="auto">
              <a:spcAft>
                <a:spcPts val="0"/>
              </a:spcAft>
              <a:defRPr/>
            </a:pPr>
            <a:endParaRPr lang="en-US" sz="2400" dirty="0" smtClean="0"/>
          </a:p>
          <a:p>
            <a:pPr marL="180975" indent="-180975" algn="just" fontAlgn="auto">
              <a:spcAft>
                <a:spcPts val="0"/>
              </a:spcAft>
              <a:defRPr/>
            </a:pPr>
            <a:r>
              <a:rPr lang="en-US" sz="2400" dirty="0" smtClean="0"/>
              <a:t>Elucidation of the Ti doping influence on the energetic characteristics of vacancy formation and K-ion migration</a:t>
            </a:r>
            <a:endParaRPr lang="en-US" sz="2400" dirty="0"/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en-US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2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9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" y="1549014"/>
            <a:ext cx="9000000" cy="4666435"/>
          </a:xfrm>
          <a:prstGeom prst="rect">
            <a:avLst/>
          </a:prstGeom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 smtClean="0">
                <a:solidFill>
                  <a:srgbClr val="002060"/>
                </a:solidFill>
              </a:rPr>
              <a:t>KFeO</a:t>
            </a:r>
            <a:r>
              <a:rPr lang="en-US" altLang="ru-RU" sz="2900" baseline="-25000" dirty="0" smtClean="0">
                <a:solidFill>
                  <a:srgbClr val="002060"/>
                </a:solidFill>
              </a:rPr>
              <a:t>2</a:t>
            </a:r>
            <a:r>
              <a:rPr lang="en-US" altLang="ru-RU" sz="2900" dirty="0" smtClean="0">
                <a:solidFill>
                  <a:srgbClr val="002060"/>
                </a:solidFill>
              </a:rPr>
              <a:t> crystal structure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" y="910666"/>
            <a:ext cx="8089446" cy="496103"/>
          </a:xfrm>
        </p:spPr>
        <p:txBody>
          <a:bodyPr>
            <a:normAutofit/>
          </a:bodyPr>
          <a:lstStyle/>
          <a:p>
            <a:pPr marL="180975" indent="-180975" fontAlgn="auto">
              <a:spcAft>
                <a:spcPts val="0"/>
              </a:spcAft>
              <a:defRPr/>
            </a:pPr>
            <a:r>
              <a:rPr lang="en-US" sz="2400" dirty="0" smtClean="0"/>
              <a:t>low-temperature orthorhombic </a:t>
            </a:r>
            <a:r>
              <a:rPr lang="en-US" sz="2400" i="1" dirty="0" err="1" smtClean="0"/>
              <a:t>Pbca</a:t>
            </a:r>
            <a:r>
              <a:rPr lang="en-US" sz="2400" dirty="0" smtClean="0"/>
              <a:t> polymorph</a:t>
            </a:r>
            <a:endParaRPr lang="en-US" sz="2400" baseline="-25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baseline="-25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3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6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000" y="967147"/>
            <a:ext cx="8280000" cy="5847586"/>
          </a:xfrm>
          <a:prstGeom prst="rect">
            <a:avLst/>
          </a:prstGeom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>
                <a:solidFill>
                  <a:srgbClr val="002060"/>
                </a:solidFill>
              </a:rPr>
              <a:t>KFeO</a:t>
            </a:r>
            <a:r>
              <a:rPr lang="en-US" altLang="ru-RU" sz="2900" baseline="-25000" dirty="0">
                <a:solidFill>
                  <a:srgbClr val="002060"/>
                </a:solidFill>
              </a:rPr>
              <a:t>2</a:t>
            </a:r>
            <a:r>
              <a:rPr lang="en-US" altLang="ru-RU" sz="2900" dirty="0">
                <a:solidFill>
                  <a:srgbClr val="002060"/>
                </a:solidFill>
              </a:rPr>
              <a:t> crystal </a:t>
            </a:r>
            <a:r>
              <a:rPr lang="en-US" altLang="ru-RU" sz="2900" dirty="0" smtClean="0">
                <a:solidFill>
                  <a:srgbClr val="002060"/>
                </a:solidFill>
              </a:rPr>
              <a:t>structure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4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83143" y="4257626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cage</a:t>
            </a:r>
          </a:p>
        </p:txBody>
      </p:sp>
    </p:spTree>
    <p:extLst>
      <p:ext uri="{BB962C8B-B14F-4D97-AF65-F5344CB8AC3E}">
        <p14:creationId xmlns:p14="http://schemas.microsoft.com/office/powerpoint/2010/main" xmlns="" val="39769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 smtClean="0">
                <a:solidFill>
                  <a:srgbClr val="002060"/>
                </a:solidFill>
              </a:rPr>
              <a:t>K ion vacancies and migration paths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4" y="910666"/>
            <a:ext cx="9134475" cy="441254"/>
          </a:xfrm>
        </p:spPr>
        <p:txBody>
          <a:bodyPr>
            <a:normAutofit/>
          </a:bodyPr>
          <a:lstStyle/>
          <a:p>
            <a:pPr marL="180975" indent="-180975" fontAlgn="auto">
              <a:spcAft>
                <a:spcPts val="0"/>
              </a:spcAft>
              <a:defRPr/>
            </a:pPr>
            <a:r>
              <a:rPr lang="en-US" sz="2400" dirty="0" smtClean="0"/>
              <a:t>pathway of the K ion to the </a:t>
            </a:r>
            <a:r>
              <a:rPr lang="en-US" sz="2400" dirty="0" err="1" smtClean="0"/>
              <a:t>neighbour</a:t>
            </a:r>
            <a:r>
              <a:rPr lang="en-US" sz="2400" dirty="0" smtClean="0"/>
              <a:t> cage</a:t>
            </a:r>
            <a:endParaRPr lang="en-US" sz="2800" baseline="-25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5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000" y="1488788"/>
            <a:ext cx="7200000" cy="514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 smtClean="0">
                <a:solidFill>
                  <a:srgbClr val="002060"/>
                </a:solidFill>
              </a:rPr>
              <a:t>Improvement of the ion-conduction properties through doping - 1</a:t>
            </a:r>
            <a:r>
              <a:rPr lang="en-US" altLang="ru-RU" sz="2900" dirty="0" smtClean="0">
                <a:solidFill>
                  <a:srgbClr val="002060"/>
                </a:solidFill>
              </a:rPr>
              <a:t>Ti </a:t>
            </a:r>
            <a:r>
              <a:rPr lang="en-US" altLang="ru-RU" sz="2900" dirty="0" err="1" smtClean="0">
                <a:solidFill>
                  <a:srgbClr val="002060"/>
                </a:solidFill>
              </a:rPr>
              <a:t>configurational</a:t>
            </a:r>
            <a:r>
              <a:rPr lang="en-US" altLang="ru-RU" sz="2900" dirty="0" smtClean="0">
                <a:solidFill>
                  <a:srgbClr val="002060"/>
                </a:solidFill>
              </a:rPr>
              <a:t> </a:t>
            </a:r>
            <a:r>
              <a:rPr lang="en-US" altLang="ru-RU" sz="2900" dirty="0">
                <a:solidFill>
                  <a:srgbClr val="002060"/>
                </a:solidFill>
              </a:rPr>
              <a:t>space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5168"/>
            <a:ext cx="9144000" cy="251065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3</a:t>
            </a:r>
            <a:r>
              <a:rPr lang="ru-RU" sz="2000" baseline="-25000" dirty="0" smtClean="0"/>
              <a:t>1</a:t>
            </a:r>
            <a:r>
              <a:rPr lang="en-US" sz="2000" dirty="0" smtClean="0"/>
              <a:t>Fe</a:t>
            </a:r>
            <a:r>
              <a:rPr lang="en-US" sz="2000" baseline="-25000" dirty="0" smtClean="0"/>
              <a:t>3</a:t>
            </a:r>
            <a:r>
              <a:rPr lang="ru-RU" sz="2000" baseline="-25000" dirty="0" smtClean="0"/>
              <a:t>1</a:t>
            </a:r>
            <a:r>
              <a:rPr lang="en-US" sz="2000" dirty="0" smtClean="0"/>
              <a:t>TiO</a:t>
            </a:r>
            <a:r>
              <a:rPr lang="en-US" sz="2000" baseline="-25000" dirty="0" smtClean="0"/>
              <a:t>64</a:t>
            </a:r>
            <a:r>
              <a:rPr lang="ru-RU" sz="2000" dirty="0" smtClean="0"/>
              <a:t> </a:t>
            </a:r>
            <a:r>
              <a:rPr lang="en-US" sz="2000" dirty="0" smtClean="0"/>
              <a:t>(modified 2x1x1 </a:t>
            </a:r>
            <a:r>
              <a:rPr lang="en-US" sz="2000" dirty="0" err="1" smtClean="0"/>
              <a:t>supercell</a:t>
            </a:r>
            <a:r>
              <a:rPr lang="en-US" sz="2000" dirty="0" smtClean="0"/>
              <a:t> of KFeO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smtClean="0"/>
              <a:t> </a:t>
            </a:r>
            <a:r>
              <a:rPr lang="ru-RU" sz="2000" dirty="0" smtClean="0"/>
              <a:t>64</a:t>
            </a:r>
            <a:r>
              <a:rPr lang="en-US" sz="2000" dirty="0" smtClean="0"/>
              <a:t> </a:t>
            </a:r>
            <a:r>
              <a:rPr lang="en-US" sz="2000" dirty="0" smtClean="0"/>
              <a:t>non-equivalent configurations with one K vacancy</a:t>
            </a:r>
            <a:r>
              <a:rPr lang="ru-RU" sz="2000" dirty="0" smtClean="0"/>
              <a:t> </a:t>
            </a:r>
            <a:r>
              <a:rPr lang="en-US" sz="2000" dirty="0" smtClean="0"/>
              <a:t>and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- 128 </a:t>
            </a:r>
            <a:r>
              <a:rPr lang="en-US" sz="2000" dirty="0" smtClean="0"/>
              <a:t>non-equivalent pathways of the K ion migration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                                                              ….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6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7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>
                <a:solidFill>
                  <a:srgbClr val="002060"/>
                </a:solidFill>
              </a:rPr>
              <a:t>Descriptors of the </a:t>
            </a:r>
            <a:r>
              <a:rPr lang="en-US" altLang="ru-RU" sz="2900" dirty="0" smtClean="0">
                <a:solidFill>
                  <a:srgbClr val="002060"/>
                </a:solidFill>
              </a:rPr>
              <a:t>K </a:t>
            </a:r>
            <a:r>
              <a:rPr lang="en-US" altLang="ru-RU" sz="2900" dirty="0">
                <a:solidFill>
                  <a:srgbClr val="002060"/>
                </a:solidFill>
              </a:rPr>
              <a:t>ion vacancies formation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7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24" r="4064" b="4657"/>
          <a:stretch/>
        </p:blipFill>
        <p:spPr>
          <a:xfrm>
            <a:off x="145677" y="1657149"/>
            <a:ext cx="4678875" cy="468000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547164" y="6362463"/>
            <a:ext cx="2833247" cy="38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/>
              <a:t>vacancy in K1/K2 position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6276" y="2482033"/>
            <a:ext cx="4176000" cy="2614660"/>
          </a:xfrm>
          <a:prstGeom prst="rect">
            <a:avLst/>
          </a:prstGeom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52549" y="1065362"/>
            <a:ext cx="4319451" cy="38063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vacancy </a:t>
            </a:r>
            <a:r>
              <a:rPr lang="en-US" sz="2000" dirty="0"/>
              <a:t>positioning </a:t>
            </a:r>
            <a:r>
              <a:rPr lang="en-US" sz="2000" dirty="0" smtClean="0"/>
              <a:t>in K sublattice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768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>
                <a:solidFill>
                  <a:srgbClr val="002060"/>
                </a:solidFill>
              </a:rPr>
              <a:t>Descriptors of the </a:t>
            </a:r>
            <a:r>
              <a:rPr lang="en-US" altLang="ru-RU" sz="2900" dirty="0" smtClean="0">
                <a:solidFill>
                  <a:srgbClr val="002060"/>
                </a:solidFill>
              </a:rPr>
              <a:t>K </a:t>
            </a:r>
            <a:r>
              <a:rPr lang="en-US" altLang="ru-RU" sz="2900" dirty="0">
                <a:solidFill>
                  <a:srgbClr val="002060"/>
                </a:solidFill>
              </a:rPr>
              <a:t>ion vacancies formation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549" y="1065362"/>
            <a:ext cx="4319451" cy="38063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/>
              <a:t>Ti</a:t>
            </a:r>
            <a:r>
              <a:rPr lang="en-US" sz="2000" dirty="0" smtClean="0"/>
              <a:t> </a:t>
            </a:r>
            <a:r>
              <a:rPr lang="en-US" sz="2000" dirty="0"/>
              <a:t>atoms positioning </a:t>
            </a:r>
            <a:r>
              <a:rPr lang="en-US" sz="2000" dirty="0" smtClean="0"/>
              <a:t>Fe sublattice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8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24" r="3911" b="4493"/>
          <a:stretch/>
        </p:blipFill>
        <p:spPr>
          <a:xfrm>
            <a:off x="150276" y="1655562"/>
            <a:ext cx="4616856" cy="4680000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513166" y="6354811"/>
            <a:ext cx="3024835" cy="38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err="1" smtClean="0"/>
              <a:t>Ti</a:t>
            </a:r>
            <a:r>
              <a:rPr lang="en-US" sz="1800" dirty="0" smtClean="0"/>
              <a:t> atom in Fe1/Fe2 position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0402" y="2466727"/>
            <a:ext cx="4140000" cy="26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3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60375"/>
          </a:xfrm>
        </p:spPr>
        <p:txBody>
          <a:bodyPr/>
          <a:lstStyle/>
          <a:p>
            <a:pPr algn="ctr"/>
            <a:r>
              <a:rPr lang="en-US" altLang="ru-RU" sz="2900" dirty="0" smtClean="0">
                <a:solidFill>
                  <a:srgbClr val="002060"/>
                </a:solidFill>
              </a:rPr>
              <a:t>Descriptors of the K ion vacancies formation</a:t>
            </a:r>
            <a:endParaRPr lang="ru-RU" alt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549" y="1065362"/>
            <a:ext cx="5689636" cy="38063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/>
              <a:t>Ti</a:t>
            </a:r>
            <a:r>
              <a:rPr lang="en-US" sz="2000" dirty="0" smtClean="0"/>
              <a:t> </a:t>
            </a:r>
            <a:r>
              <a:rPr lang="en-US" sz="2000" dirty="0"/>
              <a:t>atoms positioning </a:t>
            </a:r>
            <a:r>
              <a:rPr lang="en-US" sz="2000" dirty="0" smtClean="0"/>
              <a:t>in the cage with vacancy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1431925" defTabSz="1616075">
              <a:defRPr/>
            </a:pPr>
            <a:fld id="{4DC84161-D15A-4370-B898-1911ABF91251}" type="slidenum">
              <a:rPr lang="ru-RU" sz="1600" b="1">
                <a:solidFill>
                  <a:srgbClr val="003760"/>
                </a:solidFill>
              </a:rPr>
              <a:pPr marL="1431925" defTabSz="1616075">
                <a:defRPr/>
              </a:pPr>
              <a:t>9</a:t>
            </a:fld>
            <a:endParaRPr lang="ru-RU" sz="1400" b="1" dirty="0">
              <a:solidFill>
                <a:srgbClr val="0037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64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11482" y="6377241"/>
            <a:ext cx="3369819" cy="319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 smtClean="0"/>
              <a:t>1		  2		    3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91" r="3090" b="6773"/>
          <a:stretch/>
        </p:blipFill>
        <p:spPr>
          <a:xfrm>
            <a:off x="150273" y="1526565"/>
            <a:ext cx="5361220" cy="48332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/>
          <a:srcRect l="6177" t="5622" r="5390" b="12464"/>
          <a:stretch/>
        </p:blipFill>
        <p:spPr>
          <a:xfrm>
            <a:off x="6594315" y="1255679"/>
            <a:ext cx="1600907" cy="1537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 l="3203" t="5006" r="2097" b="12744"/>
          <a:stretch/>
        </p:blipFill>
        <p:spPr>
          <a:xfrm>
            <a:off x="6537588" y="3092343"/>
            <a:ext cx="1714357" cy="15441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/>
          <a:srcRect l="7569" t="4714" r="8177" b="12702"/>
          <a:stretch/>
        </p:blipFill>
        <p:spPr>
          <a:xfrm>
            <a:off x="6632129" y="4972020"/>
            <a:ext cx="1525274" cy="1550485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942186" y="3626963"/>
            <a:ext cx="406363" cy="474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/>
              <a:t>2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942186" y="1787147"/>
            <a:ext cx="406363" cy="474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/>
              <a:t>1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942185" y="5509791"/>
            <a:ext cx="406363" cy="474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9097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14537</TotalTime>
  <Words>542</Words>
  <Application>Microsoft Office PowerPoint</Application>
  <PresentationFormat>Экран (4:3)</PresentationFormat>
  <Paragraphs>137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A topology-based investigation of the Ti-doping effects on the K+ conductivity in doped K(Fe,Ti)O2 solid electrolyte</vt:lpstr>
      <vt:lpstr>Purposes of the study</vt:lpstr>
      <vt:lpstr>KFeO2 crystal structure</vt:lpstr>
      <vt:lpstr>KFeO2 crystal structure</vt:lpstr>
      <vt:lpstr>K ion vacancies and migration paths</vt:lpstr>
      <vt:lpstr>Improvement of the ion-conduction properties through doping - 1Ti configurational space</vt:lpstr>
      <vt:lpstr>Descriptors of the K ion vacancies formation</vt:lpstr>
      <vt:lpstr>Descriptors of the K ion vacancies formation</vt:lpstr>
      <vt:lpstr>Descriptors of the K ion vacancies formation</vt:lpstr>
      <vt:lpstr>Descriptors of the K ion migration barriers</vt:lpstr>
      <vt:lpstr>Descriptors of the K ion migration barriers</vt:lpstr>
      <vt:lpstr>Descriptors of the K ion migration barriers</vt:lpstr>
      <vt:lpstr>Descriptors of the K ion migration barriers</vt:lpstr>
      <vt:lpstr>Extension and application of the descriptors set to the 2Ti configurational space</vt:lpstr>
      <vt:lpstr>Extension and application of the descriptors set to the 2Ti configurational space</vt:lpstr>
      <vt:lpstr>Thank you for your attention</vt:lpstr>
      <vt:lpstr>Acknowledgements</vt:lpstr>
      <vt:lpstr>Ridge regression model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the cleavage planes in molecular crystals: topological and energetic aspects</dc:title>
  <dc:creator>1user</dc:creator>
  <cp:lastModifiedBy>paulzolotoff</cp:lastModifiedBy>
  <cp:revision>421</cp:revision>
  <dcterms:created xsi:type="dcterms:W3CDTF">2015-08-12T09:31:57Z</dcterms:created>
  <dcterms:modified xsi:type="dcterms:W3CDTF">2018-04-23T07:45:29Z</dcterms:modified>
</cp:coreProperties>
</file>