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65" r:id="rId4"/>
    <p:sldId id="261" r:id="rId5"/>
    <p:sldId id="264" r:id="rId6"/>
    <p:sldId id="267" r:id="rId7"/>
    <p:sldId id="266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13" autoAdjust="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8;&#1080;&#1081;\Desktop\&#1055;&#1072;&#1090;&#1086;&#1084;&#1086;&#1088;&#1092;&#1086;&#1083;&#1086;&#1075;&#1080;&#1095;&#1077;&#1089;&#1082;&#1080;&#1077;%20&#1080;&#1079;&#1084;&#1077;&#1085;&#1077;&#1085;&#1080;&#1103;%20&#1074;%20&#1084;&#1086;&#1079;&#1078;&#1077;&#1095;&#1082;&#1077;%2030%20&#1089;&#1091;&#109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8;&#1080;&#1081;\Desktop\&#1055;&#1072;&#1090;&#1086;&#1084;&#1086;&#1088;&#1092;&#1086;&#1083;&#1086;&#1075;&#1080;&#1095;&#1077;&#1089;&#1082;&#1080;&#1077;%20&#1080;&#1079;&#1084;&#1077;&#1085;&#1077;&#1085;&#1080;&#1103;%20&#1074;%20&#1084;&#1086;&#1079;&#1078;&#1077;&#1095;&#1082;&#1077;%2030%20&#1089;&#1091;&#109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Arial" pitchFamily="34" charset="0"/>
                <a:cs typeface="Arial" pitchFamily="34" charset="0"/>
              </a:rPr>
              <a:t>Количество</a:t>
            </a:r>
            <a:r>
              <a:rPr lang="ru-RU" sz="1400" baseline="0">
                <a:latin typeface="Arial" pitchFamily="34" charset="0"/>
                <a:cs typeface="Arial" pitchFamily="34" charset="0"/>
              </a:rPr>
              <a:t> морфо-функционально и компенсатороно-приспособительно изменененных клеток Пуркинье в мозжечке крыс на 30 сутки после облучения  </a:t>
            </a:r>
            <a:endParaRPr lang="ru-RU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07514203462773"/>
          <c:y val="0.21921757522973281"/>
          <c:w val="0.71751507560522287"/>
          <c:h val="0.61628481541387692"/>
        </c:manualLayout>
      </c:layout>
      <c:barChart>
        <c:barDir val="col"/>
        <c:grouping val="clustered"/>
        <c:varyColors val="0"/>
        <c:ser>
          <c:idx val="0"/>
          <c:order val="0"/>
          <c:tx>
            <c:v>Контроль</c:v>
          </c:tx>
          <c:invertIfNegative val="0"/>
          <c:dLbls>
            <c:dLbl>
              <c:idx val="0"/>
              <c:layout>
                <c:manualLayout>
                  <c:x val="-4.6538693809107905E-3"/>
                  <c:y val="0.52169637937470004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Контроль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2.7"/>
          </c:errBars>
          <c:val>
            <c:numRef>
              <c:f>Лист1!$X$18</c:f>
              <c:numCache>
                <c:formatCode>General</c:formatCode>
                <c:ptCount val="1"/>
                <c:pt idx="0">
                  <c:v>28.1</c:v>
                </c:pt>
              </c:numCache>
            </c:numRef>
          </c:val>
        </c:ser>
        <c:ser>
          <c:idx val="1"/>
          <c:order val="1"/>
          <c:tx>
            <c:v>гамма-кванты 1 Гр</c:v>
          </c:tx>
          <c:invertIfNegative val="0"/>
          <c:dLbls>
            <c:dLbl>
              <c:idx val="0"/>
              <c:layout>
                <c:manualLayout>
                  <c:x val="-6.980804071366177E-3"/>
                  <c:y val="0.65786175147971149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гамма-кванты  1 Гр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6.1"/>
          </c:errBars>
          <c:val>
            <c:numRef>
              <c:f>Лист1!$X$19</c:f>
              <c:numCache>
                <c:formatCode>General</c:formatCode>
                <c:ptCount val="1"/>
                <c:pt idx="0">
                  <c:v>35.800000000000004</c:v>
                </c:pt>
              </c:numCache>
            </c:numRef>
          </c:val>
        </c:ser>
        <c:ser>
          <c:idx val="2"/>
          <c:order val="2"/>
          <c:tx>
            <c:v>ионы углерода 1 Гр</c:v>
          </c:tx>
          <c:invertIfNegative val="0"/>
          <c:dLbls>
            <c:dLbl>
              <c:idx val="0"/>
              <c:layout>
                <c:manualLayout>
                  <c:x val="2.532108034264199E-2"/>
                  <c:y val="0.64261993210216806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ионы углерода     1 Гр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2.8"/>
          </c:errBars>
          <c:val>
            <c:numRef>
              <c:f>Лист1!$X$20</c:f>
              <c:numCache>
                <c:formatCode>General</c:formatCode>
                <c:ptCount val="1"/>
                <c:pt idx="0">
                  <c:v>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94144"/>
        <c:axId val="154295680"/>
      </c:barChart>
      <c:catAx>
        <c:axId val="154294144"/>
        <c:scaling>
          <c:orientation val="minMax"/>
        </c:scaling>
        <c:delete val="1"/>
        <c:axPos val="b"/>
        <c:majorTickMark val="none"/>
        <c:minorTickMark val="none"/>
        <c:tickLblPos val="none"/>
        <c:crossAx val="154295680"/>
        <c:crosses val="autoZero"/>
        <c:auto val="1"/>
        <c:lblAlgn val="ctr"/>
        <c:lblOffset val="100"/>
        <c:noMultiLvlLbl val="0"/>
      </c:catAx>
      <c:valAx>
        <c:axId val="154295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aseline="0">
                    <a:latin typeface="Arial" pitchFamily="34" charset="0"/>
                    <a:cs typeface="Arial" pitchFamily="34" charset="0"/>
                  </a:rPr>
                  <a:t>количество нейронов (%)</a:t>
                </a:r>
                <a:endParaRPr lang="ru-RU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1139516408004424E-2"/>
              <c:y val="0.276403429255316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429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Arial" pitchFamily="34" charset="0"/>
                <a:cs typeface="Arial" pitchFamily="34" charset="0"/>
              </a:rPr>
              <a:t>Количество</a:t>
            </a:r>
            <a:r>
              <a:rPr lang="ru-RU" sz="1400" baseline="0">
                <a:latin typeface="Arial" pitchFamily="34" charset="0"/>
                <a:cs typeface="Arial" pitchFamily="34" charset="0"/>
              </a:rPr>
              <a:t> дистрофически измененных клеток Пуркинье в мозжечке крыс на 30 сутки после облучения  </a:t>
            </a:r>
            <a:endParaRPr lang="ru-RU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327552765513805"/>
          <c:y val="0.24025581757481312"/>
          <c:w val="0.71751507560522287"/>
          <c:h val="0.61628481541387636"/>
        </c:manualLayout>
      </c:layout>
      <c:barChart>
        <c:barDir val="col"/>
        <c:grouping val="clustered"/>
        <c:varyColors val="0"/>
        <c:ser>
          <c:idx val="0"/>
          <c:order val="0"/>
          <c:tx>
            <c:v>Контроль</c:v>
          </c:tx>
          <c:invertIfNegative val="0"/>
          <c:dLbls>
            <c:dLbl>
              <c:idx val="0"/>
              <c:layout>
                <c:manualLayout>
                  <c:x val="-1.8615477523643127E-2"/>
                  <c:y val="0.23576714318477207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Контроль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1.4"/>
          </c:errBars>
          <c:val>
            <c:numRef>
              <c:f>Лист1!$Y$18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1"/>
          <c:order val="1"/>
          <c:tx>
            <c:v>гамма-кванты 1 Гр</c:v>
          </c:tx>
          <c:invertIfNegative val="0"/>
          <c:dLbls>
            <c:dLbl>
              <c:idx val="0"/>
              <c:layout>
                <c:manualLayout>
                  <c:x val="-6.9808040713661779E-3"/>
                  <c:y val="0.44717726311299166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гамма-кванты  1 Гр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0.4"/>
          </c:errBars>
          <c:val>
            <c:numRef>
              <c:f>Лист1!$Y$19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</c:ser>
        <c:ser>
          <c:idx val="2"/>
          <c:order val="2"/>
          <c:tx>
            <c:v>ионы углерода 1 Гр</c:v>
          </c:tx>
          <c:invertIfNegative val="0"/>
          <c:dLbls>
            <c:dLbl>
              <c:idx val="0"/>
              <c:layout>
                <c:manualLayout>
                  <c:x val="2.5321080342642001E-2"/>
                  <c:y val="0.6426199321021678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100">
                        <a:latin typeface="Arial" pitchFamily="34" charset="0"/>
                        <a:cs typeface="Arial" pitchFamily="34" charset="0"/>
                      </a:rPr>
                      <a:t>ионы углерода     1 Гр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fixedVal"/>
            <c:noEndCap val="0"/>
            <c:val val="2.2999999999999998"/>
          </c:errBars>
          <c:val>
            <c:numRef>
              <c:f>Лист1!$Y$20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55584"/>
        <c:axId val="154357120"/>
      </c:barChart>
      <c:catAx>
        <c:axId val="154355584"/>
        <c:scaling>
          <c:orientation val="minMax"/>
        </c:scaling>
        <c:delete val="1"/>
        <c:axPos val="b"/>
        <c:majorTickMark val="none"/>
        <c:minorTickMark val="none"/>
        <c:tickLblPos val="none"/>
        <c:crossAx val="154357120"/>
        <c:crosses val="autoZero"/>
        <c:auto val="1"/>
        <c:lblAlgn val="ctr"/>
        <c:lblOffset val="100"/>
        <c:noMultiLvlLbl val="0"/>
      </c:catAx>
      <c:valAx>
        <c:axId val="154357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>
                    <a:latin typeface="Arial" pitchFamily="34" charset="0"/>
                    <a:cs typeface="Arial" pitchFamily="34" charset="0"/>
                  </a:rPr>
                  <a:t>количество</a:t>
                </a:r>
                <a:r>
                  <a:rPr lang="ru-RU" sz="1200" baseline="0">
                    <a:latin typeface="Arial" pitchFamily="34" charset="0"/>
                    <a:cs typeface="Arial" pitchFamily="34" charset="0"/>
                  </a:rPr>
                  <a:t> нейронов (%)</a:t>
                </a:r>
                <a:endParaRPr lang="ru-RU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6485647027093665E-2"/>
              <c:y val="0.288442556418596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435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7183C-0379-47CE-B42E-601065B74E2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329A8-227C-476B-BAF3-92C1F367A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C9EAD-DDBB-4D98-A546-E8676BF1FA0C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8BDC81-38BB-41C9-8CED-537A776755E4}" type="slidenum">
              <a:rPr lang="en-US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6A5A7-0158-457D-8623-C62718F5219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3568C-29B4-48D9-B40D-6878707182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7854696" cy="648072"/>
          </a:xfrm>
        </p:spPr>
        <p:txBody>
          <a:bodyPr>
            <a:normAutofit/>
          </a:bodyPr>
          <a:lstStyle/>
          <a:p>
            <a:r>
              <a:rPr lang="ru-RU" sz="2400" u="sng" dirty="0" err="1" smtClean="0"/>
              <a:t>Северюхин</a:t>
            </a:r>
            <a:r>
              <a:rPr lang="ru-RU" sz="2400" u="sng" dirty="0" smtClean="0"/>
              <a:t> Ю.С.</a:t>
            </a:r>
            <a:r>
              <a:rPr lang="ru-RU" sz="2400" dirty="0" smtClean="0"/>
              <a:t>, Утина Д.М., Буденная Н.Н.</a:t>
            </a:r>
            <a:endParaRPr lang="ru-RU" sz="2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352928" cy="182880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Патолого-морфологические изменения в мозжечке крыс под действием ТЗЧ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6767736" y="1"/>
          <a:ext cx="2030598" cy="155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3" imgW="1716155" imgH="1310580" progId="">
                  <p:embed/>
                </p:oleObj>
              </mc:Choice>
              <mc:Fallback>
                <p:oleObj name="CorelDRAW" r:id="rId3" imgW="1716155" imgH="13105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736" y="1"/>
                        <a:ext cx="2030598" cy="1556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9632" cy="115204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1331640" y="404664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Школа-конференция </a:t>
            </a:r>
            <a:r>
              <a:rPr lang="ru-RU" sz="1400" b="1" dirty="0"/>
              <a:t>молодых ученых </a:t>
            </a:r>
          </a:p>
          <a:p>
            <a:r>
              <a:rPr lang="ru-RU" sz="1400" b="1" dirty="0"/>
              <a:t>и специалистов </a:t>
            </a:r>
            <a:r>
              <a:rPr lang="ru-RU" sz="1400" b="1" dirty="0" smtClean="0"/>
              <a:t> ОИЯИ </a:t>
            </a:r>
            <a:endParaRPr lang="ru-RU" sz="1400" b="1" dirty="0"/>
          </a:p>
          <a:p>
            <a:r>
              <a:rPr lang="ru-RU" sz="1400" b="1" dirty="0" smtClean="0"/>
              <a:t>Алушта-2014</a:t>
            </a:r>
            <a:r>
              <a:rPr lang="ru-RU" sz="14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4114800" cy="1887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ходе марсианской экспедиции от 2 до </a:t>
            </a:r>
            <a:r>
              <a:rPr lang="ru-RU" dirty="0" smtClean="0"/>
              <a:t>13% нервных клеток </a:t>
            </a:r>
            <a:r>
              <a:rPr lang="ru-RU" dirty="0"/>
              <a:t>будут пересекаться как минимум одним ионом железа.</a:t>
            </a:r>
          </a:p>
        </p:txBody>
      </p:sp>
      <p:pic>
        <p:nvPicPr>
          <p:cNvPr id="4" name="Picture 2" descr="http://www.zdorlife.ru/kont/pic/g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2319563" cy="1944216"/>
          </a:xfrm>
          <a:prstGeom prst="rect">
            <a:avLst/>
          </a:prstGeom>
          <a:noFill/>
        </p:spPr>
      </p:pic>
      <p:sp>
        <p:nvSpPr>
          <p:cNvPr id="6" name="Молния 5"/>
          <p:cNvSpPr/>
          <p:nvPr/>
        </p:nvSpPr>
        <p:spPr>
          <a:xfrm>
            <a:off x="5436096" y="2636912"/>
            <a:ext cx="936104" cy="108012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ГКЛ</a:t>
            </a:r>
            <a:endParaRPr lang="ru-RU" dirty="0"/>
          </a:p>
        </p:txBody>
      </p:sp>
      <p:pic>
        <p:nvPicPr>
          <p:cNvPr id="1026" name="Picture 2" descr="C:\Users\Юрий\Desktop\21135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744416" cy="28990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Наименее изучено повреждающее действие радиации на центральную нервную систему. </a:t>
            </a:r>
            <a:endParaRPr lang="ru-RU" dirty="0"/>
          </a:p>
        </p:txBody>
      </p:sp>
      <p:pic>
        <p:nvPicPr>
          <p:cNvPr id="1027" name="Picture 3" descr="C:\Users\Юрий\Desktop\220px-Cosmic_ray_flux_versus_particle_energ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268760"/>
            <a:ext cx="1860207" cy="223224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Group 4"/>
          <p:cNvGraphicFramePr>
            <a:graphicFrameLocks noGrp="1"/>
          </p:cNvGraphicFramePr>
          <p:nvPr/>
        </p:nvGraphicFramePr>
        <p:xfrm>
          <a:off x="1115616" y="5157192"/>
          <a:ext cx="6552728" cy="1554480"/>
        </p:xfrm>
        <a:graphic>
          <a:graphicData uri="http://schemas.openxmlformats.org/drawingml/2006/table">
            <a:tbl>
              <a:tblPr/>
              <a:tblGrid>
                <a:gridCol w="1451785"/>
                <a:gridCol w="1135817"/>
                <a:gridCol w="1135817"/>
                <a:gridCol w="2829309"/>
              </a:tblGrid>
              <a:tr h="533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 излучения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Энергия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Источник излучения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1 Гр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500 МэВ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нуклон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нуклотрон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</a:tr>
            </a:tbl>
          </a:graphicData>
        </a:graphic>
      </p:graphicFrame>
      <p:sp>
        <p:nvSpPr>
          <p:cNvPr id="64547" name="TextBox 15"/>
          <p:cNvSpPr txBox="1">
            <a:spLocks noChangeArrowheads="1"/>
          </p:cNvSpPr>
          <p:nvPr/>
        </p:nvSpPr>
        <p:spPr bwMode="auto">
          <a:xfrm>
            <a:off x="827584" y="4221088"/>
            <a:ext cx="244827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cs typeface="Times New Roman" pitchFamily="18" charset="0"/>
              </a:rPr>
              <a:t>Нуклотрон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Облучение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4149080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Животных облучали  тотально в дозе 1 Гр.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Анализ морфологических изменений клеток мозга проводили через 30 суток после облучения.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n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96752"/>
            <a:ext cx="3816424" cy="2897738"/>
          </a:xfrm>
          <a:prstGeom prst="rect">
            <a:avLst/>
          </a:prstGeom>
          <a:noFill/>
        </p:spPr>
      </p:pic>
      <p:pic>
        <p:nvPicPr>
          <p:cNvPr id="17" name="Picture 7" descr="DSCN04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 и методы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Извлечение мозга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Фиксация материала</a:t>
            </a:r>
          </a:p>
          <a:p>
            <a:pPr marL="514350" indent="-514350">
              <a:buAutoNum type="arabicPeriod"/>
            </a:pPr>
            <a:r>
              <a:rPr lang="ru-RU" sz="2400" dirty="0" err="1" smtClean="0"/>
              <a:t>Парафинирование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Приготовление срезов мозжечка                                    на микротоме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Окрашивание препаратов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 descr="C:\Users\Юрий\Desktop\Кандидатская.Мозжечек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401123" cy="1656183"/>
          </a:xfrm>
          <a:prstGeom prst="rect">
            <a:avLst/>
          </a:prstGeom>
          <a:noFill/>
        </p:spPr>
      </p:pic>
      <p:pic>
        <p:nvPicPr>
          <p:cNvPr id="2050" name="Picture 2" descr="C:\Users\Юрий\Desktop\micro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40968"/>
            <a:ext cx="2304256" cy="1601458"/>
          </a:xfrm>
          <a:prstGeom prst="rect">
            <a:avLst/>
          </a:prstGeom>
          <a:noFill/>
        </p:spPr>
      </p:pic>
      <p:pic>
        <p:nvPicPr>
          <p:cNvPr id="23553" name="Picture 1" descr="C:\Users\Юрий\Desktop\Кандидатская.Мозжечек\R4H7hnwC6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59"/>
            <a:ext cx="2402772" cy="1802079"/>
          </a:xfrm>
          <a:prstGeom prst="rect">
            <a:avLst/>
          </a:prstGeom>
          <a:noFill/>
        </p:spPr>
      </p:pic>
      <p:pic>
        <p:nvPicPr>
          <p:cNvPr id="23554" name="Picture 2" descr="C:\Users\Юрий\Desktop\Кандидатская.Мозжечек\ubnwKFJS_9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4887162"/>
            <a:ext cx="2376264" cy="1782198"/>
          </a:xfrm>
          <a:prstGeom prst="rect">
            <a:avLst/>
          </a:prstGeom>
          <a:noFill/>
        </p:spPr>
      </p:pic>
      <p:pic>
        <p:nvPicPr>
          <p:cNvPr id="23555" name="Picture 3" descr="C:\Users\Юрий\Desktop\Кандидатская.Мозжечек\DqxlN51k_r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25144"/>
            <a:ext cx="1461047" cy="194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699549" cy="3240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300192" y="4869160"/>
            <a:ext cx="27363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15 крыс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линии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SD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Sprague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Dawley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аутбредные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(питомник Пущино), самцы. Масса тела ~ 150-199 г., возраст ~ 39-43 дня.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Юрий\Desktop\снимки. морфология мозжечка\кора мозже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06162"/>
            <a:ext cx="4248472" cy="2995046"/>
          </a:xfrm>
          <a:prstGeom prst="rect">
            <a:avLst/>
          </a:prstGeom>
          <a:noFill/>
        </p:spPr>
      </p:pic>
      <p:pic>
        <p:nvPicPr>
          <p:cNvPr id="31747" name="Picture 3" descr="C:\Users\Юрий\Desktop\снимки. морфология мозжечка\IMG_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84784"/>
            <a:ext cx="4338286" cy="297795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5373216"/>
            <a:ext cx="47525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Кора мозжечка крыс. Окраска по </a:t>
            </a:r>
            <a:r>
              <a:rPr lang="ru-RU" sz="13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Нислю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Морфологические изменения клеток </a:t>
            </a:r>
            <a:r>
              <a:rPr lang="ru-RU" sz="3200" dirty="0" err="1" smtClean="0"/>
              <a:t>Пуркинье</a:t>
            </a:r>
            <a:r>
              <a:rPr lang="ru-RU" sz="3200" dirty="0" smtClean="0"/>
              <a:t> мозжечка крыс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G:\ishem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80" y="1484784"/>
            <a:ext cx="1963552" cy="29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Морфологические изменения клеток </a:t>
            </a:r>
            <a:r>
              <a:rPr lang="ru-RU" sz="3200" dirty="0" err="1" smtClean="0"/>
              <a:t>Пуркинье</a:t>
            </a:r>
            <a:r>
              <a:rPr lang="ru-RU" sz="3200" dirty="0" smtClean="0"/>
              <a:t> мозжечка крыс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1" descr="C:\Users\Юрий\Desktop\снимки. морфология мозжечка\нормальные кл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338430" cy="3672408"/>
          </a:xfrm>
          <a:prstGeom prst="rect">
            <a:avLst/>
          </a:prstGeom>
          <a:noFill/>
        </p:spPr>
      </p:pic>
      <p:pic>
        <p:nvPicPr>
          <p:cNvPr id="6" name="Picture 2" descr="C:\Users\Юрий\Desktop\снимки. морфология мозжечка\нормальная кл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9"/>
            <a:ext cx="4186207" cy="367240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27584" y="5561221"/>
            <a:ext cx="4752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Клетки </a:t>
            </a:r>
            <a:r>
              <a:rPr lang="ru-RU" sz="13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Пуркинье</a:t>
            </a:r>
            <a:r>
              <a:rPr lang="ru-RU" sz="1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мозжечка крыс без патолого-морфологических изменений. Окраска по </a:t>
            </a:r>
            <a:r>
              <a:rPr lang="ru-RU" sz="13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Нислю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Морфологические изменения клеток </a:t>
            </a:r>
            <a:r>
              <a:rPr lang="ru-RU" sz="3200" dirty="0" err="1" smtClean="0"/>
              <a:t>Пуркинье</a:t>
            </a:r>
            <a:r>
              <a:rPr lang="ru-RU" sz="3200" dirty="0" smtClean="0"/>
              <a:t> мозжечка крыс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23" name="Picture 3" descr="C:\Users\Юрий\Desktop\снимки. морфология мозжечка\апикальный хроматолиз, измененное яд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760666" cy="2163192"/>
          </a:xfrm>
          <a:prstGeom prst="rect">
            <a:avLst/>
          </a:prstGeom>
          <a:noFill/>
        </p:spPr>
      </p:pic>
      <p:pic>
        <p:nvPicPr>
          <p:cNvPr id="30724" name="Picture 4" descr="C:\Users\Юрий\Desktop\снимки. морфология мозжечка\гипохромные кле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1523685" cy="2304256"/>
          </a:xfrm>
          <a:prstGeom prst="rect">
            <a:avLst/>
          </a:prstGeom>
          <a:noFill/>
        </p:spPr>
      </p:pic>
      <p:pic>
        <p:nvPicPr>
          <p:cNvPr id="30725" name="Picture 5" descr="C:\Users\Юрий\Desktop\снимки. морфология мозжечка\гиперхромные клет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1519594" cy="2304256"/>
          </a:xfrm>
          <a:prstGeom prst="rect">
            <a:avLst/>
          </a:prstGeom>
          <a:noFill/>
        </p:spPr>
      </p:pic>
      <p:pic>
        <p:nvPicPr>
          <p:cNvPr id="30726" name="Picture 6" descr="C:\Users\Юрий\Desktop\снимки. морфология мозжечка\сегментарный хроматоли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032714" cy="21296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3995936" y="1988840"/>
          <a:ext cx="5457824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Морфологические изменения клеток коры мозжечка крыс через 30 суток после облучения </a:t>
            </a:r>
            <a:endParaRPr lang="ru-RU" sz="2400" dirty="0"/>
          </a:p>
        </p:txBody>
      </p:sp>
      <p:pic>
        <p:nvPicPr>
          <p:cNvPr id="28674" name="Picture 2" descr="C:\Users\Юрий\Desktop\снимки. морфология мозжечка\очаги диструк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1717570" cy="2880320"/>
          </a:xfrm>
          <a:prstGeom prst="rect">
            <a:avLst/>
          </a:prstGeom>
          <a:noFill/>
        </p:spPr>
      </p:pic>
      <p:pic>
        <p:nvPicPr>
          <p:cNvPr id="28675" name="Picture 3" descr="C:\Users\Юрий\Desktop\снимки. морфология мозжечка\склеротические изменения(пикноморфные клетки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2016224" cy="2833453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4470872" y="3236044"/>
          <a:ext cx="4673128" cy="362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1803</TotalTime>
  <Words>238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CorelDRAW</vt:lpstr>
      <vt:lpstr>Патолого-морфологические изменения в мозжечке крыс под действием ТЗЧ</vt:lpstr>
      <vt:lpstr>Актуальность исследования</vt:lpstr>
      <vt:lpstr>Облучение</vt:lpstr>
      <vt:lpstr>Материалы и методы</vt:lpstr>
      <vt:lpstr>Морфологические изменения клеток Пуркинье мозжечка крыс  </vt:lpstr>
      <vt:lpstr>Морфологические изменения клеток Пуркинье мозжечка крыс  </vt:lpstr>
      <vt:lpstr>Морфологические изменения клеток Пуркинье мозжечка крыс  </vt:lpstr>
      <vt:lpstr>Морфологические изменения клеток коры мозжечка крыс через 30 суток после облучения 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Объединенный Институт Ядерных Исследований</dc:title>
  <dc:creator>Юрий</dc:creator>
  <cp:lastModifiedBy>Директор</cp:lastModifiedBy>
  <cp:revision>93</cp:revision>
  <dcterms:created xsi:type="dcterms:W3CDTF">2013-05-05T13:56:04Z</dcterms:created>
  <dcterms:modified xsi:type="dcterms:W3CDTF">2014-06-06T07:18:19Z</dcterms:modified>
</cp:coreProperties>
</file>