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9" r:id="rId4"/>
    <p:sldId id="263" r:id="rId5"/>
    <p:sldId id="273" r:id="rId6"/>
    <p:sldId id="274" r:id="rId7"/>
    <p:sldId id="264" r:id="rId8"/>
    <p:sldId id="265" r:id="rId9"/>
    <p:sldId id="266" r:id="rId10"/>
    <p:sldId id="267" r:id="rId11"/>
    <p:sldId id="270" r:id="rId12"/>
    <p:sldId id="276" r:id="rId13"/>
    <p:sldId id="277" r:id="rId14"/>
    <p:sldId id="268" r:id="rId15"/>
    <p:sldId id="269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E7076"/>
    <a:srgbClr val="000000"/>
    <a:srgbClr val="FFFFFF"/>
    <a:srgbClr val="A02A1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79" autoAdjust="0"/>
    <p:restoredTop sz="83275" autoAdjust="0"/>
  </p:normalViewPr>
  <p:slideViewPr>
    <p:cSldViewPr>
      <p:cViewPr varScale="1">
        <p:scale>
          <a:sx n="82" d="100"/>
          <a:sy n="82" d="100"/>
        </p:scale>
        <p:origin x="-88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085;&#1072;\Video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</a:t>
            </a:r>
            <a:r>
              <a:rPr lang="en-US" dirty="0"/>
              <a:t>work time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Лист1!$E$12</c:f>
              <c:strCache>
                <c:ptCount val="1"/>
                <c:pt idx="0">
                  <c:v>varage work time</c:v>
                </c:pt>
              </c:strCache>
            </c:strRef>
          </c:tx>
          <c:cat>
            <c:strRef>
              <c:f>Лист1!$D$13:$D$14</c:f>
              <c:strCache>
                <c:ptCount val="2"/>
                <c:pt idx="0">
                  <c:v>CPU, 1 core</c:v>
                </c:pt>
                <c:pt idx="1">
                  <c:v>GPU</c:v>
                </c:pt>
              </c:strCache>
            </c:strRef>
          </c:cat>
          <c:val>
            <c:numRef>
              <c:f>Лист1!$E$13:$E$14</c:f>
              <c:numCache>
                <c:formatCode>General</c:formatCode>
                <c:ptCount val="2"/>
                <c:pt idx="0">
                  <c:v>3405</c:v>
                </c:pt>
                <c:pt idx="1">
                  <c:v>254.44444444444443</c:v>
                </c:pt>
              </c:numCache>
            </c:numRef>
          </c:val>
        </c:ser>
        <c:axId val="71430144"/>
        <c:axId val="79187328"/>
      </c:barChart>
      <c:catAx>
        <c:axId val="71430144"/>
        <c:scaling>
          <c:orientation val="minMax"/>
        </c:scaling>
        <c:axPos val="l"/>
        <c:tickLblPos val="nextTo"/>
        <c:crossAx val="79187328"/>
        <c:crosses val="autoZero"/>
        <c:auto val="1"/>
        <c:lblAlgn val="ctr"/>
        <c:lblOffset val="100"/>
      </c:catAx>
      <c:valAx>
        <c:axId val="7918732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ms</a:t>
                </a:r>
                <a:endParaRPr lang="ru-RU"/>
              </a:p>
            </c:rich>
          </c:tx>
          <c:layout/>
        </c:title>
        <c:numFmt formatCode="General" sourceLinked="1"/>
        <c:tickLblPos val="nextTo"/>
        <c:crossAx val="7143014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57AF-17F8-4074-B199-13EDC5C91164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7599-D370-4ABF-BD0A-1BED5BC5F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1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r>
              <a:rPr lang="ru-RU" baseline="0" dirty="0" smtClean="0"/>
              <a:t> доклада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lang="ru-RU" dirty="0"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85978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 smtClean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3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3527" y="843559"/>
            <a:ext cx="8704741" cy="504056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Text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7" y="1419622"/>
            <a:ext cx="8704741" cy="30243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 smtClean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323528" y="267494"/>
            <a:ext cx="3610744" cy="4215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Tetle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154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 smtClean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rgbClr val="5E7076">
              <a:alpha val="41176"/>
            </a:srgb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572000" y="1059582"/>
            <a:ext cx="4320480" cy="338437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3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0" y="1059582"/>
            <a:ext cx="9144000" cy="4083918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foto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323528" y="4299942"/>
            <a:ext cx="8820472" cy="504056"/>
          </a:xfrm>
          <a:prstGeom prst="rect">
            <a:avLst/>
          </a:prstGeom>
          <a:solidFill>
            <a:srgbClr val="FFFFFF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323528" y="4316113"/>
            <a:ext cx="8640960" cy="50405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US" sz="1600" baseline="0" dirty="0" smtClean="0">
                <a:solidFill>
                  <a:schemeClr val="bg1"/>
                </a:solidFill>
              </a:rPr>
              <a:t>St Petersburg University</a:t>
            </a:r>
            <a:endParaRPr lang="ru-RU" sz="16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79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 smtClean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323528" y="267494"/>
            <a:ext cx="3610744" cy="4215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8" y="1131590"/>
            <a:ext cx="8568952" cy="3600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039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06C7-4D28-40E2-A2CB-00F1FE68E05F}" type="datetime1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0" r:id="rId3"/>
    <p:sldLayoutId id="2147483661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6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Optimization of selected components in MPD Root project: Capabilities of distributed programming techniques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1948"/>
            <a:ext cx="6400800" cy="214314"/>
          </a:xfrm>
        </p:spPr>
        <p:txBody>
          <a:bodyPr>
            <a:normAutofit fontScale="25000" lnSpcReduction="20000"/>
          </a:bodyPr>
          <a:lstStyle/>
          <a:p>
            <a:r>
              <a:rPr lang="fi-FI" dirty="0" smtClean="0"/>
              <a:t>Fatkina A., Iakushkin O., Gasanova O., Tazieva L. </a:t>
            </a:r>
          </a:p>
          <a:p>
            <a:r>
              <a:rPr lang="fi-FI" dirty="0" smtClean="0"/>
              <a:t/>
            </a:r>
            <a:br>
              <a:rPr lang="fi-FI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2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Selected technologies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714348" y="1331920"/>
          <a:ext cx="7715304" cy="2025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7652"/>
                <a:gridCol w="3857652"/>
              </a:tblGrid>
              <a:tr h="5064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Acceleration</a:t>
                      </a:r>
                      <a:r>
                        <a:rPr lang="en-US" baseline="0" dirty="0" smtClean="0"/>
                        <a:t> type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Technologies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CPU parallelism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OpenMP</a:t>
                      </a:r>
                      <a:r>
                        <a:rPr lang="en-US" dirty="0" smtClean="0"/>
                        <a:t>, Intel TBB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GPU parallelism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CUDA, </a:t>
                      </a:r>
                      <a:r>
                        <a:rPr lang="en-US" dirty="0" err="1" smtClean="0"/>
                        <a:t>OpenCL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1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Distribution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MPI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Potential GPU acceleration example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1026" name="Picture 2" descr="C:\Users\Анна\Desktop\doxy7.png"/>
          <p:cNvPicPr>
            <a:picLocks noChangeAspect="1" noChangeArrowheads="1"/>
          </p:cNvPicPr>
          <p:nvPr/>
        </p:nvPicPr>
        <p:blipFill>
          <a:blip r:embed="rId3"/>
          <a:srcRect l="3283" t="26219" r="25470" b="20967"/>
          <a:stretch>
            <a:fillRect/>
          </a:stretch>
        </p:blipFill>
        <p:spPr bwMode="auto">
          <a:xfrm>
            <a:off x="357158" y="1000114"/>
            <a:ext cx="8652605" cy="3181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Potential GPU acceleration example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027" name="Picture 3" descr="C:\Users\Анна\Desktop\prof8.png"/>
          <p:cNvPicPr>
            <a:picLocks noChangeAspect="1" noChangeArrowheads="1"/>
          </p:cNvPicPr>
          <p:nvPr/>
        </p:nvPicPr>
        <p:blipFill>
          <a:blip r:embed="rId3"/>
          <a:srcRect l="23932"/>
          <a:stretch>
            <a:fillRect/>
          </a:stretch>
        </p:blipFill>
        <p:spPr bwMode="auto">
          <a:xfrm>
            <a:off x="357158" y="854584"/>
            <a:ext cx="7858180" cy="3618738"/>
          </a:xfrm>
          <a:prstGeom prst="rect">
            <a:avLst/>
          </a:prstGeom>
          <a:noFill/>
        </p:spPr>
      </p:pic>
      <p:sp>
        <p:nvSpPr>
          <p:cNvPr id="10" name="Подзаголовок 7"/>
          <p:cNvSpPr>
            <a:spLocks noGrp="1"/>
          </p:cNvSpPr>
          <p:nvPr>
            <p:ph type="subTitle" idx="13"/>
          </p:nvPr>
        </p:nvSpPr>
        <p:spPr>
          <a:xfrm>
            <a:off x="6000760" y="1285866"/>
            <a:ext cx="3143272" cy="2143140"/>
          </a:xfrm>
        </p:spPr>
        <p:txBody>
          <a:bodyPr/>
          <a:lstStyle/>
          <a:p>
            <a:r>
              <a:rPr lang="en-US" dirty="0" err="1" smtClean="0"/>
              <a:t>RunMC</a:t>
            </a:r>
            <a:r>
              <a:rPr lang="en-US" dirty="0" smtClean="0"/>
              <a:t> test for </a:t>
            </a:r>
            <a:r>
              <a:rPr lang="en-US" dirty="0" err="1" smtClean="0"/>
              <a:t>MPDRoot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ProcessNodes</a:t>
            </a:r>
            <a:r>
              <a:rPr lang="en-US" dirty="0" smtClean="0"/>
              <a:t> was called twice.</a:t>
            </a:r>
          </a:p>
          <a:p>
            <a:r>
              <a:rPr lang="en-US" dirty="0" err="1" smtClean="0"/>
              <a:t>AddValume</a:t>
            </a:r>
            <a:r>
              <a:rPr lang="en-US" dirty="0" smtClean="0"/>
              <a:t> was called 1221x.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Potential GPU acceleration example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0" name="Подзаголовок 7"/>
          <p:cNvSpPr>
            <a:spLocks noGrp="1"/>
          </p:cNvSpPr>
          <p:nvPr>
            <p:ph type="subTitle" idx="13"/>
          </p:nvPr>
        </p:nvSpPr>
        <p:spPr>
          <a:xfrm>
            <a:off x="5857884" y="1571618"/>
            <a:ext cx="3143272" cy="2214578"/>
          </a:xfrm>
        </p:spPr>
        <p:txBody>
          <a:bodyPr/>
          <a:lstStyle/>
          <a:p>
            <a:r>
              <a:rPr lang="en-US" dirty="0" smtClean="0"/>
              <a:t>The average work time on CPU about 13x higher than on GPU.</a:t>
            </a:r>
          </a:p>
          <a:p>
            <a:endParaRPr lang="en-US" dirty="0" smtClean="0"/>
          </a:p>
          <a:p>
            <a:r>
              <a:rPr lang="en-US" dirty="0" smtClean="0"/>
              <a:t>In experiment were used: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GPU: NVIDIA Tesla K40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CPU: Intel Xeon E5-2695v2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000114"/>
          <a:ext cx="557216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Summary and prospect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57158" y="857238"/>
            <a:ext cx="8535322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rgbClr val="5E707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E707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code has been analyzed;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5E7076"/>
                </a:solidFill>
              </a:rPr>
              <a:t> The technologies has been chosen;</a:t>
            </a: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 smtClean="0">
                <a:solidFill>
                  <a:srgbClr val="5E7076"/>
                </a:solidFill>
              </a:rPr>
              <a:t>Prospect: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E707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Find all blocks of code, that can be optimized;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5E7076"/>
                </a:solidFill>
              </a:rPr>
              <a:t> Apply possible optimizations and choose the best option;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5E7076"/>
                </a:solidFill>
              </a:rPr>
              <a:t> List recommendations based on results of our research;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5E7076"/>
                </a:solidFill>
              </a:rPr>
              <a:t> Implement optimized code.</a:t>
            </a:r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57158" y="1059582"/>
            <a:ext cx="8535322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5E707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357158" y="1211982"/>
            <a:ext cx="8687722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000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5E7076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5800" y="1357304"/>
            <a:ext cx="7772400" cy="242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your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attention!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10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66644" y="3714758"/>
            <a:ext cx="9077356" cy="881600"/>
          </a:xfrm>
        </p:spPr>
        <p:txBody>
          <a:bodyPr>
            <a:normAutofit lnSpcReduction="10000"/>
          </a:bodyPr>
          <a:lstStyle/>
          <a:p>
            <a:pPr marL="180000"/>
            <a:r>
              <a:rPr lang="en-US" sz="1200" dirty="0" smtClean="0"/>
              <a:t>This research was partially supported by </a:t>
            </a:r>
            <a:r>
              <a:rPr lang="en-US" sz="1200" dirty="0" err="1" smtClean="0"/>
              <a:t>SPbU</a:t>
            </a:r>
            <a:r>
              <a:rPr lang="en-US" sz="1200" dirty="0" smtClean="0"/>
              <a:t> (Saint Petersburg State University) grants 9.37.157.2014, 0.37.155.2014 and Russian Foundation for Basic Research grants (project no. 16-07-01113 and no. 16-07-01111).</a:t>
            </a:r>
          </a:p>
          <a:p>
            <a:pPr marL="180000"/>
            <a:r>
              <a:rPr lang="en-US" sz="1200" dirty="0" smtClean="0"/>
              <a:t>The authors would like to acknowledge the MPD Root developers and JINR for providing access to the </a:t>
            </a:r>
            <a:r>
              <a:rPr lang="en-US" sz="1200" dirty="0" err="1" smtClean="0"/>
              <a:t>HybriLIT</a:t>
            </a:r>
            <a:r>
              <a:rPr lang="en-US" sz="1200" dirty="0" smtClean="0"/>
              <a:t> cluster.</a:t>
            </a:r>
          </a:p>
          <a:p>
            <a:pPr marL="180000"/>
            <a:r>
              <a:rPr lang="en-US" sz="1200" dirty="0" smtClean="0"/>
              <a:t>Special thanks for access to </a:t>
            </a:r>
            <a:r>
              <a:rPr lang="en-US" sz="1200" dirty="0" err="1" smtClean="0"/>
              <a:t>MPDRoot</a:t>
            </a:r>
            <a:r>
              <a:rPr lang="en-US" sz="1200" dirty="0" smtClean="0"/>
              <a:t> source code.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357158" y="857238"/>
            <a:ext cx="8535322" cy="3714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pPr marL="216000">
              <a:buFont typeface="Arial" pitchFamily="34" charset="0"/>
              <a:buChar char="•"/>
            </a:pPr>
            <a:r>
              <a:rPr lang="en-US" dirty="0" smtClean="0"/>
              <a:t>MPD, MPD Root</a:t>
            </a:r>
            <a:endParaRPr lang="ru-RU" dirty="0" smtClean="0"/>
          </a:p>
          <a:p>
            <a:r>
              <a:rPr lang="en-US" dirty="0" smtClean="0"/>
              <a:t>The main purpose</a:t>
            </a:r>
          </a:p>
          <a:p>
            <a:r>
              <a:rPr lang="en-US" dirty="0" smtClean="0"/>
              <a:t>Existing optimizations</a:t>
            </a:r>
          </a:p>
          <a:p>
            <a:r>
              <a:rPr lang="en-US" dirty="0" smtClean="0"/>
              <a:t>Project objectives</a:t>
            </a:r>
          </a:p>
          <a:p>
            <a:r>
              <a:rPr lang="en-US" dirty="0" smtClean="0"/>
              <a:t>Done:</a:t>
            </a:r>
          </a:p>
          <a:p>
            <a:pPr marL="216000">
              <a:buFont typeface="Arial" pitchFamily="34" charset="0"/>
              <a:buChar char="•"/>
            </a:pPr>
            <a:r>
              <a:rPr lang="en-US" dirty="0" err="1" smtClean="0"/>
              <a:t>Doxygen</a:t>
            </a:r>
            <a:r>
              <a:rPr lang="en-US" dirty="0" smtClean="0"/>
              <a:t> generated documentation</a:t>
            </a:r>
          </a:p>
          <a:p>
            <a:pPr marL="216000">
              <a:buFont typeface="Arial" pitchFamily="34" charset="0"/>
              <a:buChar char="•"/>
            </a:pPr>
            <a:r>
              <a:rPr lang="en-US" dirty="0" smtClean="0"/>
              <a:t>Dependency table</a:t>
            </a:r>
          </a:p>
          <a:p>
            <a:pPr marL="216000">
              <a:buFont typeface="Arial" pitchFamily="34" charset="0"/>
              <a:buChar char="•"/>
            </a:pPr>
            <a:r>
              <a:rPr lang="en-US" dirty="0" smtClean="0"/>
              <a:t>Profiling (</a:t>
            </a:r>
            <a:r>
              <a:rPr lang="en-US" dirty="0" err="1" smtClean="0"/>
              <a:t>Valgrind</a:t>
            </a:r>
            <a:r>
              <a:rPr lang="en-US" dirty="0" smtClean="0"/>
              <a:t>)</a:t>
            </a:r>
          </a:p>
          <a:p>
            <a:pPr marL="216000">
              <a:buFont typeface="Arial" pitchFamily="34" charset="0"/>
              <a:buChar char="•"/>
            </a:pPr>
            <a:r>
              <a:rPr lang="en-US" dirty="0" smtClean="0"/>
              <a:t>Selected technologies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Summary and prospect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 Root Project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4214810" y="1059582"/>
            <a:ext cx="4677670" cy="3384376"/>
          </a:xfrm>
        </p:spPr>
        <p:txBody>
          <a:bodyPr>
            <a:normAutofit/>
          </a:bodyPr>
          <a:lstStyle/>
          <a:p>
            <a:r>
              <a:rPr lang="en-US" dirty="0" smtClean="0"/>
              <a:t>MPD </a:t>
            </a:r>
            <a:r>
              <a:rPr lang="ru-RU" dirty="0" smtClean="0"/>
              <a:t>(</a:t>
            </a:r>
            <a:r>
              <a:rPr lang="en-US" dirty="0" smtClean="0"/>
              <a:t>Multi Purpose Detector</a:t>
            </a:r>
            <a:r>
              <a:rPr lang="ru-RU" dirty="0" smtClean="0"/>
              <a:t>) </a:t>
            </a:r>
            <a:r>
              <a:rPr lang="en-US" dirty="0" smtClean="0"/>
              <a:t>– collider experiment aimed at measuring: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Particle yields and spectra;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Event-by-event fluctuations;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Collective flows for identified hadrons species;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Di-lepton decay channels;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Exotics.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MPD Root – Simulation and analysis framework for MPD at NICA.</a:t>
            </a:r>
            <a:endParaRPr lang="ru-RU" dirty="0" smtClean="0"/>
          </a:p>
          <a:p>
            <a:endParaRPr lang="en-US" dirty="0" smtClean="0"/>
          </a:p>
        </p:txBody>
      </p:sp>
      <p:pic>
        <p:nvPicPr>
          <p:cNvPr id="6146" name="Picture 2" descr="http://mpd.jinr.ru/wp-content/uploads/2016/04/feature_image_mpd.jpg"/>
          <p:cNvPicPr>
            <a:picLocks noChangeAspect="1" noChangeArrowheads="1"/>
          </p:cNvPicPr>
          <p:nvPr/>
        </p:nvPicPr>
        <p:blipFill>
          <a:blip r:embed="rId3"/>
          <a:srcRect l="32223" r="4444"/>
          <a:stretch>
            <a:fillRect/>
          </a:stretch>
        </p:blipFill>
        <p:spPr bwMode="auto">
          <a:xfrm>
            <a:off x="357158" y="1071551"/>
            <a:ext cx="3857652" cy="335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purpose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357158" y="1059582"/>
            <a:ext cx="8535322" cy="3384376"/>
          </a:xfrm>
        </p:spPr>
        <p:txBody>
          <a:bodyPr>
            <a:normAutofit/>
          </a:bodyPr>
          <a:lstStyle/>
          <a:p>
            <a:pPr marL="180000">
              <a:lnSpc>
                <a:spcPct val="150000"/>
              </a:lnSpc>
            </a:pPr>
            <a:r>
              <a:rPr lang="en-US" sz="2000" dirty="0" smtClean="0"/>
              <a:t>We are aiming at exploiting all available technologies of contemporary and parallel computing: </a:t>
            </a:r>
            <a:r>
              <a:rPr lang="en-US" sz="2000" dirty="0" err="1" smtClean="0"/>
              <a:t>vectorization</a:t>
            </a:r>
            <a:r>
              <a:rPr lang="en-US" sz="2000" dirty="0" smtClean="0"/>
              <a:t>, thread-parallelism, multi-computer parallelism.</a:t>
            </a:r>
          </a:p>
          <a:p>
            <a:pPr marL="180000">
              <a:lnSpc>
                <a:spcPct val="150000"/>
              </a:lnSpc>
            </a:pPr>
            <a:r>
              <a:rPr lang="en-US" sz="2000" dirty="0" smtClean="0"/>
              <a:t>It is required to cope with extreme input data rates and computational complexity of different algorithms such as track reconstruction, particle reconstruction</a:t>
            </a:r>
            <a:r>
              <a:rPr lang="ru-RU" sz="2000" dirty="0" smtClean="0"/>
              <a:t>, </a:t>
            </a:r>
            <a:r>
              <a:rPr lang="en-US" sz="2000" dirty="0" smtClean="0"/>
              <a:t>etc.</a:t>
            </a: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optimizations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357158" y="928676"/>
            <a:ext cx="8535322" cy="3643338"/>
          </a:xfrm>
        </p:spPr>
        <p:txBody>
          <a:bodyPr>
            <a:noAutofit/>
          </a:bodyPr>
          <a:lstStyle/>
          <a:p>
            <a:pPr marL="180000">
              <a:lnSpc>
                <a:spcPct val="150000"/>
              </a:lnSpc>
            </a:pPr>
            <a:r>
              <a:rPr lang="en-US" sz="2000" dirty="0" smtClean="0"/>
              <a:t>Batch processing on the NICA cluster:</a:t>
            </a:r>
          </a:p>
          <a:p>
            <a:pPr marL="180000">
              <a:buFont typeface="Arial" pitchFamily="34" charset="0"/>
              <a:buChar char="•"/>
            </a:pPr>
            <a:r>
              <a:rPr lang="en-US" sz="2000" dirty="0" smtClean="0"/>
              <a:t> 252 logical processor cores;</a:t>
            </a:r>
          </a:p>
          <a:p>
            <a:pPr marL="18000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Mpd</a:t>
            </a:r>
            <a:r>
              <a:rPr lang="en-US" sz="2000" dirty="0" smtClean="0"/>
              <a:t>-scheduler is a tool for simple distribution of MPD Root execution processes.</a:t>
            </a:r>
          </a:p>
          <a:p>
            <a:pPr marL="180000">
              <a:lnSpc>
                <a:spcPct val="150000"/>
              </a:lnSpc>
              <a:spcBef>
                <a:spcPts val="1200"/>
              </a:spcBef>
            </a:pPr>
            <a:r>
              <a:rPr lang="en-US" sz="2000" dirty="0" smtClean="0"/>
              <a:t>PROOF:</a:t>
            </a:r>
          </a:p>
          <a:p>
            <a:pPr marL="180000">
              <a:buFont typeface="Arial" pitchFamily="34" charset="0"/>
              <a:buChar char="•"/>
            </a:pPr>
            <a:r>
              <a:rPr lang="en-US" sz="2000" dirty="0" smtClean="0"/>
              <a:t> Parallel Root Facility (PROOF) is a part of Root environment;</a:t>
            </a:r>
          </a:p>
          <a:p>
            <a:pPr marL="180000">
              <a:buFont typeface="Arial" pitchFamily="34" charset="0"/>
              <a:buChar char="•"/>
            </a:pPr>
            <a:r>
              <a:rPr lang="en-US" sz="2000" dirty="0" smtClean="0"/>
              <a:t> Works on multiprocessors/</a:t>
            </a:r>
            <a:r>
              <a:rPr lang="en-US" sz="2000" dirty="0" err="1" smtClean="0"/>
              <a:t>multicore</a:t>
            </a:r>
            <a:r>
              <a:rPr lang="en-US" sz="2000" dirty="0" smtClean="0"/>
              <a:t> machines, heterogeneous clusters, GRID systems;</a:t>
            </a:r>
          </a:p>
          <a:p>
            <a:pPr marL="180000">
              <a:buFont typeface="Arial" pitchFamily="34" charset="0"/>
              <a:buChar char="•"/>
            </a:pPr>
            <a:r>
              <a:rPr lang="en-US" sz="2000" dirty="0" smtClean="0"/>
              <a:t> Uses data independent parallelism.</a:t>
            </a:r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3"/>
          </p:nvPr>
        </p:nvSpPr>
        <p:spPr>
          <a:xfrm>
            <a:off x="357158" y="1059582"/>
            <a:ext cx="8535322" cy="3384376"/>
          </a:xfrm>
        </p:spPr>
        <p:txBody>
          <a:bodyPr>
            <a:normAutofit/>
          </a:bodyPr>
          <a:lstStyle/>
          <a:p>
            <a:pPr marL="18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Analyze the current structure and workflow of the MPD Root framework;</a:t>
            </a:r>
          </a:p>
          <a:p>
            <a:pPr marL="18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Select components that can be modified in order to increase the performance of the framework;</a:t>
            </a:r>
          </a:p>
          <a:p>
            <a:pPr marL="18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Select the most appropriate optimization</a:t>
            </a:r>
            <a:r>
              <a:rPr lang="ru-RU" sz="2000" dirty="0" smtClean="0"/>
              <a:t> </a:t>
            </a:r>
            <a:r>
              <a:rPr lang="en-US" sz="2000" dirty="0" smtClean="0"/>
              <a:t>tools;</a:t>
            </a:r>
          </a:p>
          <a:p>
            <a:pPr marL="18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Create a list of recommendations for software acceleration;</a:t>
            </a:r>
          </a:p>
          <a:p>
            <a:pPr marL="18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Implement optimized codes into the framework.</a:t>
            </a:r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err="1" smtClean="0"/>
              <a:t>Doxygen</a:t>
            </a:r>
            <a:r>
              <a:rPr lang="en-US" dirty="0" smtClean="0"/>
              <a:t> generated documentation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8" name="Содержимое 7" descr="doxy2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472936" y="857238"/>
            <a:ext cx="6593536" cy="3571900"/>
          </a:xfrm>
        </p:spPr>
      </p:pic>
      <p:sp>
        <p:nvSpPr>
          <p:cNvPr id="6" name="TextBox 5"/>
          <p:cNvSpPr txBox="1"/>
          <p:nvPr/>
        </p:nvSpPr>
        <p:spPr>
          <a:xfrm>
            <a:off x="240818" y="1357304"/>
            <a:ext cx="22145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E7076"/>
                </a:solidFill>
              </a:rPr>
              <a:t>In order to perform the comprehensive analysis of the existing code the HTML documentation using </a:t>
            </a:r>
            <a:r>
              <a:rPr lang="en-US" sz="2000" dirty="0" err="1" smtClean="0">
                <a:solidFill>
                  <a:srgbClr val="5E7076"/>
                </a:solidFill>
              </a:rPr>
              <a:t>Doxygen</a:t>
            </a:r>
            <a:r>
              <a:rPr lang="en-US" sz="2000" dirty="0" smtClean="0">
                <a:solidFill>
                  <a:srgbClr val="5E7076"/>
                </a:solidFill>
              </a:rPr>
              <a:t> has been generated.</a:t>
            </a:r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Dependency table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500034" y="1071552"/>
          <a:ext cx="8286809" cy="2714643"/>
        </p:xfrm>
        <a:graphic>
          <a:graphicData uri="http://schemas.openxmlformats.org/drawingml/2006/table">
            <a:tbl>
              <a:tblPr/>
              <a:tblGrid>
                <a:gridCol w="739892"/>
                <a:gridCol w="2034708"/>
                <a:gridCol w="2034708"/>
                <a:gridCol w="2034708"/>
                <a:gridCol w="480931"/>
                <a:gridCol w="480931"/>
                <a:gridCol w="480931"/>
              </a:tblGrid>
              <a:tr h="582269">
                <a:tc>
                  <a:txBody>
                    <a:bodyPr/>
                    <a:lstStyle/>
                    <a:p>
                      <a:pPr algn="ctr"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latin typeface="+mn-lt"/>
                        </a:rPr>
                        <a:t>Supported technologies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latin typeface="+mn-lt"/>
                        </a:rPr>
                        <a:t>Included in dependecies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2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latin typeface="+mn-lt"/>
                        </a:rPr>
                        <a:t>Library Name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latin typeface="+mn-lt"/>
                        </a:rPr>
                        <a:t>Used for CPU acceleration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latin typeface="+mn-lt"/>
                        </a:rPr>
                        <a:t>Used for GPU acceleration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latin typeface="+mn-lt"/>
                        </a:rPr>
                        <a:t>Used for distributed computing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latin typeface="+mn-lt"/>
                        </a:rPr>
                        <a:t>ROOT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 smtClean="0">
                          <a:latin typeface="+mn-lt"/>
                        </a:rPr>
                        <a:t>Fair Root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 err="1" smtClean="0">
                          <a:latin typeface="+mn-lt"/>
                        </a:rPr>
                        <a:t>Mpd</a:t>
                      </a:r>
                      <a:r>
                        <a:rPr lang="en-US" sz="1400" dirty="0" smtClean="0">
                          <a:latin typeface="+mn-lt"/>
                        </a:rPr>
                        <a:t> Root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</a:rPr>
                        <a:t>libfft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 err="1">
                          <a:latin typeface="+mn-lt"/>
                        </a:rPr>
                        <a:t>OpenMP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 err="1">
                          <a:latin typeface="+mn-lt"/>
                        </a:rPr>
                        <a:t>cuFFT</a:t>
                      </a:r>
                      <a:r>
                        <a:rPr lang="en-US" sz="1400" dirty="0">
                          <a:latin typeface="+mn-lt"/>
                        </a:rPr>
                        <a:t>, </a:t>
                      </a:r>
                      <a:r>
                        <a:rPr lang="en-US" sz="1400" dirty="0" err="1">
                          <a:latin typeface="+mn-lt"/>
                        </a:rPr>
                        <a:t>OpenCL</a:t>
                      </a:r>
                      <a:r>
                        <a:rPr lang="en-US" sz="1400" dirty="0">
                          <a:latin typeface="+mn-lt"/>
                        </a:rPr>
                        <a:t> FFT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latin typeface="+mn-lt"/>
                        </a:rPr>
                        <a:t>MPI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</a:tr>
              <a:tr h="582269"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latin typeface="+mn-lt"/>
                        </a:rPr>
                        <a:t>GEANT4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latin typeface="+mn-lt"/>
                        </a:rPr>
                        <a:t>TBB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latin typeface="+mn-lt"/>
                        </a:rPr>
                        <a:t>MPI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 err="1">
                          <a:latin typeface="+mn-lt"/>
                        </a:rPr>
                        <a:t>Aliroot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latin typeface="+mn-lt"/>
                        </a:rPr>
                        <a:t>CUDA</a:t>
                      </a: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400" dirty="0" smtClean="0">
                          <a:latin typeface="+mn-lt"/>
                        </a:rPr>
                        <a:t>…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61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ru-RU" sz="1400" dirty="0">
                        <a:latin typeface="+mn-lt"/>
                      </a:endParaRPr>
                    </a:p>
                  </a:txBody>
                  <a:tcPr marL="10818" marR="10818" marT="7212" marB="721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3886152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E7076"/>
                </a:solidFill>
              </a:rPr>
              <a:t>Dependency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5E7076"/>
                </a:solidFill>
              </a:rPr>
              <a:t>table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5E7076"/>
                </a:solidFill>
              </a:rPr>
              <a:t>w</a:t>
            </a:r>
            <a:r>
              <a:rPr lang="en-US" sz="2000" dirty="0" smtClean="0">
                <a:solidFill>
                  <a:srgbClr val="5E7076"/>
                </a:solidFill>
              </a:rPr>
              <a:t>as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5E7076"/>
                </a:solidFill>
              </a:rPr>
              <a:t>drawn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5E7076"/>
                </a:solidFill>
              </a:rPr>
              <a:t>up in view of opportunity to optimization</a:t>
            </a:r>
            <a:endParaRPr lang="ru-RU" sz="2000" dirty="0" smtClean="0">
              <a:solidFill>
                <a:srgbClr val="5E707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463050" cy="421555"/>
          </a:xfrm>
        </p:spPr>
        <p:txBody>
          <a:bodyPr/>
          <a:lstStyle/>
          <a:p>
            <a:r>
              <a:rPr lang="en-US" dirty="0" smtClean="0"/>
              <a:t>Profiling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Содержимое 6" descr="prof3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8629" y="797375"/>
            <a:ext cx="7786742" cy="3790614"/>
          </a:xfrm>
        </p:spPr>
      </p:pic>
    </p:spTree>
    <p:extLst>
      <p:ext uri="{BB962C8B-B14F-4D97-AF65-F5344CB8AC3E}">
        <p14:creationId xmlns="" xmlns:p14="http://schemas.microsoft.com/office/powerpoint/2010/main" val="2019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_05_SPbU_template_16х9_english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2016_05_SPbU_template_16х9_english</Template>
  <TotalTime>4170</TotalTime>
  <Words>592</Words>
  <Application>Microsoft Office PowerPoint</Application>
  <PresentationFormat>Экран (16:9)</PresentationFormat>
  <Paragraphs>128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2016_05_SPbU_template_16х9_english</vt:lpstr>
      <vt:lpstr>Optimization of selected components in MPD Root project: Capabilities of distributed programming techniques </vt:lpstr>
      <vt:lpstr>Outlook</vt:lpstr>
      <vt:lpstr>MPD Root Project</vt:lpstr>
      <vt:lpstr>The main purpose </vt:lpstr>
      <vt:lpstr>Existing optimizations</vt:lpstr>
      <vt:lpstr>Project objectives</vt:lpstr>
      <vt:lpstr>Doxygen generated documentation</vt:lpstr>
      <vt:lpstr>Dependency table</vt:lpstr>
      <vt:lpstr>Profiling</vt:lpstr>
      <vt:lpstr>Selected technologies</vt:lpstr>
      <vt:lpstr>Potential GPU acceleration example</vt:lpstr>
      <vt:lpstr>Potential GPU acceleration example</vt:lpstr>
      <vt:lpstr>Potential GPU acceleration example</vt:lpstr>
      <vt:lpstr>Summary and prospect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Фатькина</dc:creator>
  <cp:lastModifiedBy>Анна Фатькина</cp:lastModifiedBy>
  <cp:revision>233</cp:revision>
  <dcterms:created xsi:type="dcterms:W3CDTF">2016-07-01T16:28:26Z</dcterms:created>
  <dcterms:modified xsi:type="dcterms:W3CDTF">2016-07-07T08:00:58Z</dcterms:modified>
</cp:coreProperties>
</file>